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6" r:id="rId3"/>
    <p:sldMasterId id="2147483678" r:id="rId4"/>
  </p:sldMasterIdLst>
  <p:notesMasterIdLst>
    <p:notesMasterId r:id="rId30"/>
  </p:notesMasterIdLst>
  <p:handoutMasterIdLst>
    <p:handoutMasterId r:id="rId31"/>
  </p:handoutMasterIdLst>
  <p:sldIdLst>
    <p:sldId id="1274" r:id="rId5"/>
    <p:sldId id="1351" r:id="rId6"/>
    <p:sldId id="1376" r:id="rId7"/>
    <p:sldId id="1377" r:id="rId8"/>
    <p:sldId id="1378" r:id="rId9"/>
    <p:sldId id="1379" r:id="rId10"/>
    <p:sldId id="1357" r:id="rId11"/>
    <p:sldId id="1380" r:id="rId12"/>
    <p:sldId id="1381" r:id="rId13"/>
    <p:sldId id="1344" r:id="rId14"/>
    <p:sldId id="1348" r:id="rId15"/>
    <p:sldId id="1359" r:id="rId16"/>
    <p:sldId id="1382" r:id="rId17"/>
    <p:sldId id="1384" r:id="rId18"/>
    <p:sldId id="1385" r:id="rId19"/>
    <p:sldId id="1386" r:id="rId20"/>
    <p:sldId id="1387" r:id="rId21"/>
    <p:sldId id="1388" r:id="rId22"/>
    <p:sldId id="1389" r:id="rId23"/>
    <p:sldId id="1390" r:id="rId24"/>
    <p:sldId id="1391" r:id="rId25"/>
    <p:sldId id="1392" r:id="rId26"/>
    <p:sldId id="1393" r:id="rId27"/>
    <p:sldId id="1372" r:id="rId28"/>
    <p:sldId id="650" r:id="rId29"/>
  </p:sldIdLst>
  <p:sldSz cx="12192000" cy="6858000"/>
  <p:notesSz cx="6858000" cy="9144000"/>
  <p:custDataLst>
    <p:tags r:id="rId32"/>
  </p:custDataLst>
  <p:defaultTextStyle>
    <a:defPPr>
      <a:defRPr lang="en-US"/>
    </a:defPPr>
    <a:lvl1pPr algn="l" rtl="0" eaLnBrk="0" fontAlgn="base" hangingPunct="0">
      <a:spcBef>
        <a:spcPct val="0"/>
      </a:spcBef>
      <a:spcAft>
        <a:spcPct val="0"/>
      </a:spcAft>
      <a:defRPr sz="3600" b="1" kern="1200">
        <a:solidFill>
          <a:srgbClr val="FF6600"/>
        </a:solidFill>
        <a:latin typeface="Verdana" panose="020B0604030504040204" pitchFamily="34" charset="0"/>
        <a:ea typeface="黑体" panose="02010609060101010101" pitchFamily="49" charset="-122"/>
        <a:cs typeface="+mn-cs"/>
      </a:defRPr>
    </a:lvl1pPr>
    <a:lvl2pPr marL="457200" algn="l" rtl="0" eaLnBrk="0" fontAlgn="base" hangingPunct="0">
      <a:spcBef>
        <a:spcPct val="0"/>
      </a:spcBef>
      <a:spcAft>
        <a:spcPct val="0"/>
      </a:spcAft>
      <a:defRPr sz="3600" b="1" kern="1200">
        <a:solidFill>
          <a:srgbClr val="FF6600"/>
        </a:solidFill>
        <a:latin typeface="Verdana" panose="020B0604030504040204" pitchFamily="34" charset="0"/>
        <a:ea typeface="黑体" panose="02010609060101010101" pitchFamily="49" charset="-122"/>
        <a:cs typeface="+mn-cs"/>
      </a:defRPr>
    </a:lvl2pPr>
    <a:lvl3pPr marL="914400" algn="l" rtl="0" eaLnBrk="0" fontAlgn="base" hangingPunct="0">
      <a:spcBef>
        <a:spcPct val="0"/>
      </a:spcBef>
      <a:spcAft>
        <a:spcPct val="0"/>
      </a:spcAft>
      <a:defRPr sz="3600" b="1" kern="1200">
        <a:solidFill>
          <a:srgbClr val="FF6600"/>
        </a:solidFill>
        <a:latin typeface="Verdana" panose="020B0604030504040204" pitchFamily="34" charset="0"/>
        <a:ea typeface="黑体" panose="02010609060101010101" pitchFamily="49" charset="-122"/>
        <a:cs typeface="+mn-cs"/>
      </a:defRPr>
    </a:lvl3pPr>
    <a:lvl4pPr marL="1371600" algn="l" rtl="0" eaLnBrk="0" fontAlgn="base" hangingPunct="0">
      <a:spcBef>
        <a:spcPct val="0"/>
      </a:spcBef>
      <a:spcAft>
        <a:spcPct val="0"/>
      </a:spcAft>
      <a:defRPr sz="3600" b="1" kern="1200">
        <a:solidFill>
          <a:srgbClr val="FF6600"/>
        </a:solidFill>
        <a:latin typeface="Verdana" panose="020B0604030504040204" pitchFamily="34" charset="0"/>
        <a:ea typeface="黑体" panose="02010609060101010101" pitchFamily="49" charset="-122"/>
        <a:cs typeface="+mn-cs"/>
      </a:defRPr>
    </a:lvl4pPr>
    <a:lvl5pPr marL="1828800" algn="l" rtl="0" eaLnBrk="0" fontAlgn="base" hangingPunct="0">
      <a:spcBef>
        <a:spcPct val="0"/>
      </a:spcBef>
      <a:spcAft>
        <a:spcPct val="0"/>
      </a:spcAft>
      <a:defRPr sz="3600" b="1" kern="1200">
        <a:solidFill>
          <a:srgbClr val="FF6600"/>
        </a:solidFill>
        <a:latin typeface="Verdana" panose="020B0604030504040204" pitchFamily="34" charset="0"/>
        <a:ea typeface="黑体" panose="02010609060101010101" pitchFamily="49" charset="-122"/>
        <a:cs typeface="+mn-cs"/>
      </a:defRPr>
    </a:lvl5pPr>
    <a:lvl6pPr marL="2286000" algn="l" defTabSz="914400" rtl="0" eaLnBrk="1" latinLnBrk="0" hangingPunct="1">
      <a:defRPr sz="3600" b="1" kern="1200">
        <a:solidFill>
          <a:srgbClr val="FF6600"/>
        </a:solidFill>
        <a:latin typeface="Verdana" panose="020B0604030504040204" pitchFamily="34" charset="0"/>
        <a:ea typeface="黑体" panose="02010609060101010101" pitchFamily="49" charset="-122"/>
        <a:cs typeface="+mn-cs"/>
      </a:defRPr>
    </a:lvl6pPr>
    <a:lvl7pPr marL="2743200" algn="l" defTabSz="914400" rtl="0" eaLnBrk="1" latinLnBrk="0" hangingPunct="1">
      <a:defRPr sz="3600" b="1" kern="1200">
        <a:solidFill>
          <a:srgbClr val="FF6600"/>
        </a:solidFill>
        <a:latin typeface="Verdana" panose="020B0604030504040204" pitchFamily="34" charset="0"/>
        <a:ea typeface="黑体" panose="02010609060101010101" pitchFamily="49" charset="-122"/>
        <a:cs typeface="+mn-cs"/>
      </a:defRPr>
    </a:lvl7pPr>
    <a:lvl8pPr marL="3200400" algn="l" defTabSz="914400" rtl="0" eaLnBrk="1" latinLnBrk="0" hangingPunct="1">
      <a:defRPr sz="3600" b="1" kern="1200">
        <a:solidFill>
          <a:srgbClr val="FF6600"/>
        </a:solidFill>
        <a:latin typeface="Verdana" panose="020B0604030504040204" pitchFamily="34" charset="0"/>
        <a:ea typeface="黑体" panose="02010609060101010101" pitchFamily="49" charset="-122"/>
        <a:cs typeface="+mn-cs"/>
      </a:defRPr>
    </a:lvl8pPr>
    <a:lvl9pPr marL="3657600" algn="l" defTabSz="914400" rtl="0" eaLnBrk="1" latinLnBrk="0" hangingPunct="1">
      <a:defRPr sz="3600" b="1" kern="1200">
        <a:solidFill>
          <a:srgbClr val="FF6600"/>
        </a:solidFill>
        <a:latin typeface="Verdana" panose="020B060403050404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3885" userDrawn="1">
          <p15:clr>
            <a:srgbClr val="A4A3A4"/>
          </p15:clr>
        </p15:guide>
      </p15:sldGuideLst>
    </p:ext>
    <p:ext uri="{2D200454-40CA-4A62-9FC3-DE9A4176ACB9}">
      <p15:notesGuideLst xmlns:p15="http://schemas.microsoft.com/office/powerpoint/2012/main">
        <p15:guide id="1" orient="horz" pos="2904">
          <p15:clr>
            <a:srgbClr val="A4A3A4"/>
          </p15:clr>
        </p15:guide>
        <p15:guide id="2" pos="217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g Chris" initials="RC" lastIdx="2" clrIdx="0"/>
  <p:cmAuthor id="2" name=" Reviewer" initials=" R" lastIdx="1" clrIdx="1">
    <p:extLst>
      <p:ext uri="{19B8F6BF-5375-455C-9EA6-DF929625EA0E}">
        <p15:presenceInfo xmlns:p15="http://schemas.microsoft.com/office/powerpoint/2012/main" userId=" 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FFFF"/>
    <a:srgbClr val="FF9900"/>
    <a:srgbClr val="CDCDEC"/>
    <a:srgbClr val="3333CC"/>
    <a:srgbClr val="2D2DB9"/>
    <a:srgbClr val="66B4D3"/>
    <a:srgbClr val="AAE2CA"/>
    <a:srgbClr val="2727A2"/>
    <a:srgbClr val="F5F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2422" autoAdjust="0"/>
  </p:normalViewPr>
  <p:slideViewPr>
    <p:cSldViewPr>
      <p:cViewPr varScale="1">
        <p:scale>
          <a:sx n="89" d="100"/>
          <a:sy n="89" d="100"/>
        </p:scale>
        <p:origin x="68" y="320"/>
      </p:cViewPr>
      <p:guideLst>
        <p:guide orient="horz" pos="2205"/>
        <p:guide pos="38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592" y="-72"/>
      </p:cViewPr>
      <p:guideLst>
        <p:guide orient="horz" pos="2904"/>
        <p:guide pos="217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CCC2F-A699-49B5-A557-C1B948E458C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CN" altLang="en-US"/>
        </a:p>
      </dgm:t>
    </dgm:pt>
    <dgm:pt modelId="{0067E266-5228-4DC4-AE67-8863C70354E8}">
      <dgm:prSet phldrT="[文本]" custT="1"/>
      <dgm:spPr>
        <a:solidFill>
          <a:schemeClr val="accent5">
            <a:lumMod val="60000"/>
            <a:lumOff val="40000"/>
          </a:schemeClr>
        </a:solidFill>
      </dgm:spPr>
      <dgm:t>
        <a:bodyPr/>
        <a:lstStyle/>
        <a:p>
          <a:r>
            <a:rPr lang="zh-CN" altLang="en-US" sz="2000" b="1" dirty="0">
              <a:solidFill>
                <a:schemeClr val="tx1"/>
              </a:solidFill>
              <a:latin typeface="微软雅黑" panose="020B0503020204020204" pitchFamily="34" charset="-122"/>
              <a:ea typeface="微软雅黑" panose="020B0503020204020204" pitchFamily="34" charset="-122"/>
            </a:rPr>
            <a:t>引文分析</a:t>
          </a:r>
        </a:p>
      </dgm:t>
    </dgm:pt>
    <dgm:pt modelId="{0EEC205F-A822-4841-846B-94F407712F9A}" type="parTrans" cxnId="{B6D6F9C5-4A5B-4D92-BDC7-AB47B908B47A}">
      <dgm:prSet/>
      <dgm:spPr/>
      <dgm:t>
        <a:bodyPr/>
        <a:lstStyle/>
        <a:p>
          <a:endParaRPr lang="zh-CN" altLang="en-US"/>
        </a:p>
      </dgm:t>
    </dgm:pt>
    <dgm:pt modelId="{C2880E6D-F311-40CC-ABEF-AC592121B63A}" type="sibTrans" cxnId="{B6D6F9C5-4A5B-4D92-BDC7-AB47B908B47A}">
      <dgm:prSet/>
      <dgm:spPr/>
      <dgm:t>
        <a:bodyPr/>
        <a:lstStyle/>
        <a:p>
          <a:endParaRPr lang="zh-CN" altLang="en-US"/>
        </a:p>
      </dgm:t>
    </dgm:pt>
    <dgm:pt modelId="{2FC897D6-EE9A-4B91-BC1A-36E792A215DD}">
      <dgm:prSet phldrT="[文本]"/>
      <dgm:spPr>
        <a:solidFill>
          <a:schemeClr val="accent5">
            <a:lumMod val="60000"/>
            <a:lumOff val="40000"/>
          </a:schemeClr>
        </a:solidFill>
      </dgm:spPr>
      <dgm:t>
        <a:bodyPr/>
        <a:lstStyle/>
        <a:p>
          <a:r>
            <a:rPr lang="zh-CN" altLang="en-US" dirty="0">
              <a:solidFill>
                <a:schemeClr val="tx1"/>
              </a:solidFill>
              <a:latin typeface="微软雅黑" panose="020B0503020204020204" pitchFamily="34" charset="-122"/>
              <a:ea typeface="微软雅黑" panose="020B0503020204020204" pitchFamily="34" charset="-122"/>
            </a:rPr>
            <a:t>被引、他引频次</a:t>
          </a:r>
        </a:p>
      </dgm:t>
    </dgm:pt>
    <dgm:pt modelId="{ED39A911-07E4-41E1-9623-B9C7419509A8}" type="parTrans" cxnId="{1CF3D1A5-2561-4260-8015-48A959768042}">
      <dgm:prSet/>
      <dgm:spPr>
        <a:solidFill>
          <a:schemeClr val="accent5">
            <a:lumMod val="75000"/>
          </a:schemeClr>
        </a:solidFill>
      </dgm:spPr>
      <dgm:t>
        <a:bodyPr/>
        <a:lstStyle/>
        <a:p>
          <a:endParaRPr lang="zh-CN" altLang="en-US"/>
        </a:p>
      </dgm:t>
    </dgm:pt>
    <dgm:pt modelId="{9ACAAD12-6D26-4691-BD06-8A97CC74914B}" type="sibTrans" cxnId="{1CF3D1A5-2561-4260-8015-48A959768042}">
      <dgm:prSet/>
      <dgm:spPr/>
      <dgm:t>
        <a:bodyPr/>
        <a:lstStyle/>
        <a:p>
          <a:endParaRPr lang="zh-CN" altLang="en-US"/>
        </a:p>
      </dgm:t>
    </dgm:pt>
    <dgm:pt modelId="{14279809-79A2-441F-A772-67EE4577E65A}">
      <dgm:prSet phldrT="[文本]"/>
      <dgm:spPr>
        <a:solidFill>
          <a:schemeClr val="accent5">
            <a:lumMod val="60000"/>
            <a:lumOff val="40000"/>
          </a:schemeClr>
        </a:solidFill>
      </dgm:spPr>
      <dgm:t>
        <a:bodyPr/>
        <a:lstStyle/>
        <a:p>
          <a:r>
            <a:rPr lang="en-US" altLang="zh-CN" dirty="0">
              <a:solidFill>
                <a:schemeClr val="tx1"/>
              </a:solidFill>
              <a:latin typeface="微软雅黑" panose="020B0503020204020204" pitchFamily="34" charset="-122"/>
              <a:ea typeface="微软雅黑" panose="020B0503020204020204" pitchFamily="34" charset="-122"/>
            </a:rPr>
            <a:t>H</a:t>
          </a:r>
          <a:r>
            <a:rPr lang="zh-CN" altLang="en-US" dirty="0">
              <a:solidFill>
                <a:schemeClr val="tx1"/>
              </a:solidFill>
              <a:latin typeface="微软雅黑" panose="020B0503020204020204" pitchFamily="34" charset="-122"/>
              <a:ea typeface="微软雅黑" panose="020B0503020204020204" pitchFamily="34" charset="-122"/>
            </a:rPr>
            <a:t>指数</a:t>
          </a:r>
        </a:p>
      </dgm:t>
    </dgm:pt>
    <dgm:pt modelId="{469D5B94-3547-42AC-8215-31C149B27AA0}" type="parTrans" cxnId="{C7BAD36C-DF93-4E63-A8F3-1AA93EDFBF2C}">
      <dgm:prSet/>
      <dgm:spPr>
        <a:solidFill>
          <a:schemeClr val="accent5">
            <a:lumMod val="75000"/>
          </a:schemeClr>
        </a:solidFill>
      </dgm:spPr>
      <dgm:t>
        <a:bodyPr/>
        <a:lstStyle/>
        <a:p>
          <a:endParaRPr lang="zh-CN" altLang="en-US"/>
        </a:p>
      </dgm:t>
    </dgm:pt>
    <dgm:pt modelId="{57D568C5-227E-496C-B87F-D4DCC263AD12}" type="sibTrans" cxnId="{C7BAD36C-DF93-4E63-A8F3-1AA93EDFBF2C}">
      <dgm:prSet/>
      <dgm:spPr/>
      <dgm:t>
        <a:bodyPr/>
        <a:lstStyle/>
        <a:p>
          <a:endParaRPr lang="zh-CN" altLang="en-US"/>
        </a:p>
      </dgm:t>
    </dgm:pt>
    <dgm:pt modelId="{06F71C3A-ADD0-4F90-BB92-06D12154379C}">
      <dgm:prSet phldrT="[文本]"/>
      <dgm:spPr>
        <a:solidFill>
          <a:schemeClr val="accent5">
            <a:lumMod val="60000"/>
            <a:lumOff val="40000"/>
          </a:schemeClr>
        </a:solidFill>
      </dgm:spPr>
      <dgm:t>
        <a:bodyPr/>
        <a:lstStyle/>
        <a:p>
          <a:r>
            <a:rPr lang="zh-CN" altLang="en-US" dirty="0">
              <a:solidFill>
                <a:schemeClr val="tx1"/>
              </a:solidFill>
              <a:latin typeface="微软雅黑" panose="020B0503020204020204" pitchFamily="34" charset="-122"/>
              <a:ea typeface="微软雅黑" panose="020B0503020204020204" pitchFamily="34" charset="-122"/>
            </a:rPr>
            <a:t>学术迹</a:t>
          </a:r>
        </a:p>
      </dgm:t>
    </dgm:pt>
    <dgm:pt modelId="{0CAB1BAC-2FB4-4EAF-9BB8-47AFFAAC873E}" type="parTrans" cxnId="{F7ED985B-D44C-47DD-A941-57A7682DD336}">
      <dgm:prSet/>
      <dgm:spPr>
        <a:solidFill>
          <a:schemeClr val="accent5">
            <a:lumMod val="75000"/>
          </a:schemeClr>
        </a:solidFill>
      </dgm:spPr>
      <dgm:t>
        <a:bodyPr/>
        <a:lstStyle/>
        <a:p>
          <a:endParaRPr lang="zh-CN" altLang="en-US"/>
        </a:p>
      </dgm:t>
    </dgm:pt>
    <dgm:pt modelId="{2183F67F-E5CC-4CC2-8A0B-7B55A7BC812F}" type="sibTrans" cxnId="{F7ED985B-D44C-47DD-A941-57A7682DD336}">
      <dgm:prSet/>
      <dgm:spPr/>
      <dgm:t>
        <a:bodyPr/>
        <a:lstStyle/>
        <a:p>
          <a:endParaRPr lang="zh-CN" altLang="en-US"/>
        </a:p>
      </dgm:t>
    </dgm:pt>
    <dgm:pt modelId="{5B791286-0A4E-43BD-86B0-D7A7653310AA}">
      <dgm:prSet phldrT="[文本]"/>
      <dgm:spPr>
        <a:solidFill>
          <a:schemeClr val="accent5">
            <a:lumMod val="60000"/>
            <a:lumOff val="40000"/>
          </a:schemeClr>
        </a:solidFill>
      </dgm:spPr>
      <dgm:t>
        <a:bodyPr/>
        <a:lstStyle/>
        <a:p>
          <a:r>
            <a:rPr lang="zh-CN" altLang="en-US" dirty="0">
              <a:solidFill>
                <a:schemeClr val="tx1"/>
              </a:solidFill>
              <a:latin typeface="微软雅黑" panose="020B0503020204020204" pitchFamily="34" charset="-122"/>
              <a:ea typeface="微软雅黑" panose="020B0503020204020204" pitchFamily="34" charset="-122"/>
            </a:rPr>
            <a:t>影响矩</a:t>
          </a:r>
        </a:p>
      </dgm:t>
    </dgm:pt>
    <dgm:pt modelId="{972D67A9-8646-42D0-968A-55A7D8DBBC88}" type="parTrans" cxnId="{C0C506DF-58E2-4D18-9A92-E70AD41D09C7}">
      <dgm:prSet/>
      <dgm:spPr>
        <a:solidFill>
          <a:schemeClr val="accent5">
            <a:lumMod val="75000"/>
          </a:schemeClr>
        </a:solidFill>
      </dgm:spPr>
      <dgm:t>
        <a:bodyPr/>
        <a:lstStyle/>
        <a:p>
          <a:endParaRPr lang="zh-CN" altLang="en-US" dirty="0"/>
        </a:p>
      </dgm:t>
    </dgm:pt>
    <dgm:pt modelId="{231F5325-A983-442B-913B-FB81F25F4BDD}" type="sibTrans" cxnId="{C0C506DF-58E2-4D18-9A92-E70AD41D09C7}">
      <dgm:prSet/>
      <dgm:spPr/>
      <dgm:t>
        <a:bodyPr/>
        <a:lstStyle/>
        <a:p>
          <a:endParaRPr lang="zh-CN" altLang="en-US"/>
        </a:p>
      </dgm:t>
    </dgm:pt>
    <dgm:pt modelId="{41F9D89F-F6E8-4CDA-BBEB-D954C3FE373A}" type="pres">
      <dgm:prSet presAssocID="{D4DCCC2F-A699-49B5-A557-C1B948E458C6}" presName="Name0" presStyleCnt="0">
        <dgm:presLayoutVars>
          <dgm:chMax val="1"/>
          <dgm:dir/>
          <dgm:animLvl val="ctr"/>
          <dgm:resizeHandles val="exact"/>
        </dgm:presLayoutVars>
      </dgm:prSet>
      <dgm:spPr/>
    </dgm:pt>
    <dgm:pt modelId="{B39DAC68-72A1-40BB-83A4-E87F13058030}" type="pres">
      <dgm:prSet presAssocID="{0067E266-5228-4DC4-AE67-8863C70354E8}" presName="centerShape" presStyleLbl="node0" presStyleIdx="0" presStyleCnt="1"/>
      <dgm:spPr/>
    </dgm:pt>
    <dgm:pt modelId="{B22B8370-8504-4742-919B-FCF2070D57D9}" type="pres">
      <dgm:prSet presAssocID="{ED39A911-07E4-41E1-9623-B9C7419509A8}" presName="parTrans" presStyleLbl="sibTrans2D1" presStyleIdx="0" presStyleCnt="4"/>
      <dgm:spPr/>
    </dgm:pt>
    <dgm:pt modelId="{372CA85B-1DF3-449F-8CE0-498231487A84}" type="pres">
      <dgm:prSet presAssocID="{ED39A911-07E4-41E1-9623-B9C7419509A8}" presName="connectorText" presStyleLbl="sibTrans2D1" presStyleIdx="0" presStyleCnt="4"/>
      <dgm:spPr/>
    </dgm:pt>
    <dgm:pt modelId="{D9956BE8-6BDB-40CC-AD26-3C5D576DEE21}" type="pres">
      <dgm:prSet presAssocID="{2FC897D6-EE9A-4B91-BC1A-36E792A215DD}" presName="node" presStyleLbl="node1" presStyleIdx="0" presStyleCnt="4" custScaleX="137352">
        <dgm:presLayoutVars>
          <dgm:bulletEnabled val="1"/>
        </dgm:presLayoutVars>
      </dgm:prSet>
      <dgm:spPr/>
    </dgm:pt>
    <dgm:pt modelId="{6E09C59F-1A00-4CE7-AAFE-1CF1AF83D691}" type="pres">
      <dgm:prSet presAssocID="{469D5B94-3547-42AC-8215-31C149B27AA0}" presName="parTrans" presStyleLbl="sibTrans2D1" presStyleIdx="1" presStyleCnt="4"/>
      <dgm:spPr/>
    </dgm:pt>
    <dgm:pt modelId="{F4272406-F12F-427D-AF6C-A7BFC016F2D2}" type="pres">
      <dgm:prSet presAssocID="{469D5B94-3547-42AC-8215-31C149B27AA0}" presName="connectorText" presStyleLbl="sibTrans2D1" presStyleIdx="1" presStyleCnt="4"/>
      <dgm:spPr/>
    </dgm:pt>
    <dgm:pt modelId="{32B0456B-6A44-484D-9CA3-992BE5FD29DA}" type="pres">
      <dgm:prSet presAssocID="{14279809-79A2-441F-A772-67EE4577E65A}" presName="node" presStyleLbl="node1" presStyleIdx="1" presStyleCnt="4">
        <dgm:presLayoutVars>
          <dgm:bulletEnabled val="1"/>
        </dgm:presLayoutVars>
      </dgm:prSet>
      <dgm:spPr/>
    </dgm:pt>
    <dgm:pt modelId="{5DC2EB72-388B-40ED-9CC6-E08912A24DD0}" type="pres">
      <dgm:prSet presAssocID="{0CAB1BAC-2FB4-4EAF-9BB8-47AFFAAC873E}" presName="parTrans" presStyleLbl="sibTrans2D1" presStyleIdx="2" presStyleCnt="4"/>
      <dgm:spPr/>
    </dgm:pt>
    <dgm:pt modelId="{5574F79A-6790-4281-BC58-619BCD39B317}" type="pres">
      <dgm:prSet presAssocID="{0CAB1BAC-2FB4-4EAF-9BB8-47AFFAAC873E}" presName="connectorText" presStyleLbl="sibTrans2D1" presStyleIdx="2" presStyleCnt="4"/>
      <dgm:spPr/>
    </dgm:pt>
    <dgm:pt modelId="{0F7A7B11-1446-4E31-9F08-B3032E5C367E}" type="pres">
      <dgm:prSet presAssocID="{06F71C3A-ADD0-4F90-BB92-06D12154379C}" presName="node" presStyleLbl="node1" presStyleIdx="2" presStyleCnt="4">
        <dgm:presLayoutVars>
          <dgm:bulletEnabled val="1"/>
        </dgm:presLayoutVars>
      </dgm:prSet>
      <dgm:spPr/>
    </dgm:pt>
    <dgm:pt modelId="{A059075D-9B6B-4870-990B-06DE030A23DA}" type="pres">
      <dgm:prSet presAssocID="{972D67A9-8646-42D0-968A-55A7D8DBBC88}" presName="parTrans" presStyleLbl="sibTrans2D1" presStyleIdx="3" presStyleCnt="4"/>
      <dgm:spPr/>
    </dgm:pt>
    <dgm:pt modelId="{0AACF359-5772-4C08-BD34-66882ADFC504}" type="pres">
      <dgm:prSet presAssocID="{972D67A9-8646-42D0-968A-55A7D8DBBC88}" presName="connectorText" presStyleLbl="sibTrans2D1" presStyleIdx="3" presStyleCnt="4"/>
      <dgm:spPr/>
    </dgm:pt>
    <dgm:pt modelId="{CD1B4962-9F4E-4A1E-8D70-A1E7FC6A7C1D}" type="pres">
      <dgm:prSet presAssocID="{5B791286-0A4E-43BD-86B0-D7A7653310AA}" presName="node" presStyleLbl="node1" presStyleIdx="3" presStyleCnt="4">
        <dgm:presLayoutVars>
          <dgm:bulletEnabled val="1"/>
        </dgm:presLayoutVars>
      </dgm:prSet>
      <dgm:spPr/>
    </dgm:pt>
  </dgm:ptLst>
  <dgm:cxnLst>
    <dgm:cxn modelId="{CD07C82D-833F-4870-8238-9B0D2F49EC66}" type="presOf" srcId="{469D5B94-3547-42AC-8215-31C149B27AA0}" destId="{6E09C59F-1A00-4CE7-AAFE-1CF1AF83D691}" srcOrd="0" destOrd="0" presId="urn:microsoft.com/office/officeart/2005/8/layout/radial5"/>
    <dgm:cxn modelId="{3CE9BD35-14DB-4B86-BE9B-C65A536F59FB}" type="presOf" srcId="{0CAB1BAC-2FB4-4EAF-9BB8-47AFFAAC873E}" destId="{5DC2EB72-388B-40ED-9CC6-E08912A24DD0}" srcOrd="0" destOrd="0" presId="urn:microsoft.com/office/officeart/2005/8/layout/radial5"/>
    <dgm:cxn modelId="{BEC12C36-D7AB-4491-A6F5-03495E50506C}" type="presOf" srcId="{469D5B94-3547-42AC-8215-31C149B27AA0}" destId="{F4272406-F12F-427D-AF6C-A7BFC016F2D2}" srcOrd="1" destOrd="0" presId="urn:microsoft.com/office/officeart/2005/8/layout/radial5"/>
    <dgm:cxn modelId="{F7ED985B-D44C-47DD-A941-57A7682DD336}" srcId="{0067E266-5228-4DC4-AE67-8863C70354E8}" destId="{06F71C3A-ADD0-4F90-BB92-06D12154379C}" srcOrd="2" destOrd="0" parTransId="{0CAB1BAC-2FB4-4EAF-9BB8-47AFFAAC873E}" sibTransId="{2183F67F-E5CC-4CC2-8A0B-7B55A7BC812F}"/>
    <dgm:cxn modelId="{7E213E42-8061-41E7-95F2-2401FFF0DD2B}" type="presOf" srcId="{ED39A911-07E4-41E1-9623-B9C7419509A8}" destId="{B22B8370-8504-4742-919B-FCF2070D57D9}" srcOrd="0" destOrd="0" presId="urn:microsoft.com/office/officeart/2005/8/layout/radial5"/>
    <dgm:cxn modelId="{C7BAD36C-DF93-4E63-A8F3-1AA93EDFBF2C}" srcId="{0067E266-5228-4DC4-AE67-8863C70354E8}" destId="{14279809-79A2-441F-A772-67EE4577E65A}" srcOrd="1" destOrd="0" parTransId="{469D5B94-3547-42AC-8215-31C149B27AA0}" sibTransId="{57D568C5-227E-496C-B87F-D4DCC263AD12}"/>
    <dgm:cxn modelId="{C7711D7D-D4D3-420F-9E82-0A0CF267DF5E}" type="presOf" srcId="{972D67A9-8646-42D0-968A-55A7D8DBBC88}" destId="{0AACF359-5772-4C08-BD34-66882ADFC504}" srcOrd="1" destOrd="0" presId="urn:microsoft.com/office/officeart/2005/8/layout/radial5"/>
    <dgm:cxn modelId="{ED875F93-0C28-483A-8865-D919658C7787}" type="presOf" srcId="{972D67A9-8646-42D0-968A-55A7D8DBBC88}" destId="{A059075D-9B6B-4870-990B-06DE030A23DA}" srcOrd="0" destOrd="0" presId="urn:microsoft.com/office/officeart/2005/8/layout/radial5"/>
    <dgm:cxn modelId="{1CF3D1A5-2561-4260-8015-48A959768042}" srcId="{0067E266-5228-4DC4-AE67-8863C70354E8}" destId="{2FC897D6-EE9A-4B91-BC1A-36E792A215DD}" srcOrd="0" destOrd="0" parTransId="{ED39A911-07E4-41E1-9623-B9C7419509A8}" sibTransId="{9ACAAD12-6D26-4691-BD06-8A97CC74914B}"/>
    <dgm:cxn modelId="{A33EA9A8-5A55-4725-BBBE-C66118E618F1}" type="presOf" srcId="{0CAB1BAC-2FB4-4EAF-9BB8-47AFFAAC873E}" destId="{5574F79A-6790-4281-BC58-619BCD39B317}" srcOrd="1" destOrd="0" presId="urn:microsoft.com/office/officeart/2005/8/layout/radial5"/>
    <dgm:cxn modelId="{7AEE27AF-1FCC-4709-9DE3-A1DD13467BDC}" type="presOf" srcId="{5B791286-0A4E-43BD-86B0-D7A7653310AA}" destId="{CD1B4962-9F4E-4A1E-8D70-A1E7FC6A7C1D}" srcOrd="0" destOrd="0" presId="urn:microsoft.com/office/officeart/2005/8/layout/radial5"/>
    <dgm:cxn modelId="{8B6DBAB1-9A06-40F2-9566-B6BD9137E79C}" type="presOf" srcId="{06F71C3A-ADD0-4F90-BB92-06D12154379C}" destId="{0F7A7B11-1446-4E31-9F08-B3032E5C367E}" srcOrd="0" destOrd="0" presId="urn:microsoft.com/office/officeart/2005/8/layout/radial5"/>
    <dgm:cxn modelId="{7AC23CB9-6F93-4EEA-A29B-B5D0E58DCB87}" type="presOf" srcId="{D4DCCC2F-A699-49B5-A557-C1B948E458C6}" destId="{41F9D89F-F6E8-4CDA-BBEB-D954C3FE373A}" srcOrd="0" destOrd="0" presId="urn:microsoft.com/office/officeart/2005/8/layout/radial5"/>
    <dgm:cxn modelId="{B6D6F9C5-4A5B-4D92-BDC7-AB47B908B47A}" srcId="{D4DCCC2F-A699-49B5-A557-C1B948E458C6}" destId="{0067E266-5228-4DC4-AE67-8863C70354E8}" srcOrd="0" destOrd="0" parTransId="{0EEC205F-A822-4841-846B-94F407712F9A}" sibTransId="{C2880E6D-F311-40CC-ABEF-AC592121B63A}"/>
    <dgm:cxn modelId="{C800E2C8-C334-495B-88DD-2369516181B9}" type="presOf" srcId="{ED39A911-07E4-41E1-9623-B9C7419509A8}" destId="{372CA85B-1DF3-449F-8CE0-498231487A84}" srcOrd="1" destOrd="0" presId="urn:microsoft.com/office/officeart/2005/8/layout/radial5"/>
    <dgm:cxn modelId="{79E2FAC9-A107-46BE-AB42-C930BC7D4197}" type="presOf" srcId="{2FC897D6-EE9A-4B91-BC1A-36E792A215DD}" destId="{D9956BE8-6BDB-40CC-AD26-3C5D576DEE21}" srcOrd="0" destOrd="0" presId="urn:microsoft.com/office/officeart/2005/8/layout/radial5"/>
    <dgm:cxn modelId="{C0C506DF-58E2-4D18-9A92-E70AD41D09C7}" srcId="{0067E266-5228-4DC4-AE67-8863C70354E8}" destId="{5B791286-0A4E-43BD-86B0-D7A7653310AA}" srcOrd="3" destOrd="0" parTransId="{972D67A9-8646-42D0-968A-55A7D8DBBC88}" sibTransId="{231F5325-A983-442B-913B-FB81F25F4BDD}"/>
    <dgm:cxn modelId="{A555F7F5-DFB7-48ED-BC1E-53DB65955266}" type="presOf" srcId="{0067E266-5228-4DC4-AE67-8863C70354E8}" destId="{B39DAC68-72A1-40BB-83A4-E87F13058030}" srcOrd="0" destOrd="0" presId="urn:microsoft.com/office/officeart/2005/8/layout/radial5"/>
    <dgm:cxn modelId="{00BBF8FB-9759-4C8F-8F12-9B16901131FD}" type="presOf" srcId="{14279809-79A2-441F-A772-67EE4577E65A}" destId="{32B0456B-6A44-484D-9CA3-992BE5FD29DA}" srcOrd="0" destOrd="0" presId="urn:microsoft.com/office/officeart/2005/8/layout/radial5"/>
    <dgm:cxn modelId="{F73F3F98-CC50-4DD6-BD29-9DBF26A6449C}" type="presParOf" srcId="{41F9D89F-F6E8-4CDA-BBEB-D954C3FE373A}" destId="{B39DAC68-72A1-40BB-83A4-E87F13058030}" srcOrd="0" destOrd="0" presId="urn:microsoft.com/office/officeart/2005/8/layout/radial5"/>
    <dgm:cxn modelId="{B7DBE49C-5292-4ED3-B0D6-B855FC315F12}" type="presParOf" srcId="{41F9D89F-F6E8-4CDA-BBEB-D954C3FE373A}" destId="{B22B8370-8504-4742-919B-FCF2070D57D9}" srcOrd="1" destOrd="0" presId="urn:microsoft.com/office/officeart/2005/8/layout/radial5"/>
    <dgm:cxn modelId="{19925F7B-4C4C-4DDA-9BA1-F57D8A63D262}" type="presParOf" srcId="{B22B8370-8504-4742-919B-FCF2070D57D9}" destId="{372CA85B-1DF3-449F-8CE0-498231487A84}" srcOrd="0" destOrd="0" presId="urn:microsoft.com/office/officeart/2005/8/layout/radial5"/>
    <dgm:cxn modelId="{F2C8DAD8-7A64-4C6D-82AF-CD1F9987C554}" type="presParOf" srcId="{41F9D89F-F6E8-4CDA-BBEB-D954C3FE373A}" destId="{D9956BE8-6BDB-40CC-AD26-3C5D576DEE21}" srcOrd="2" destOrd="0" presId="urn:microsoft.com/office/officeart/2005/8/layout/radial5"/>
    <dgm:cxn modelId="{44A86557-B98F-4C25-9C03-43465291EA9E}" type="presParOf" srcId="{41F9D89F-F6E8-4CDA-BBEB-D954C3FE373A}" destId="{6E09C59F-1A00-4CE7-AAFE-1CF1AF83D691}" srcOrd="3" destOrd="0" presId="urn:microsoft.com/office/officeart/2005/8/layout/radial5"/>
    <dgm:cxn modelId="{96D24C0C-AD76-4FD2-B74F-0552DF5DED2E}" type="presParOf" srcId="{6E09C59F-1A00-4CE7-AAFE-1CF1AF83D691}" destId="{F4272406-F12F-427D-AF6C-A7BFC016F2D2}" srcOrd="0" destOrd="0" presId="urn:microsoft.com/office/officeart/2005/8/layout/radial5"/>
    <dgm:cxn modelId="{63D002E0-0AA1-440C-AF23-FD866E493162}" type="presParOf" srcId="{41F9D89F-F6E8-4CDA-BBEB-D954C3FE373A}" destId="{32B0456B-6A44-484D-9CA3-992BE5FD29DA}" srcOrd="4" destOrd="0" presId="urn:microsoft.com/office/officeart/2005/8/layout/radial5"/>
    <dgm:cxn modelId="{A3649BDB-C415-4F1E-93C0-53438F3E4DDF}" type="presParOf" srcId="{41F9D89F-F6E8-4CDA-BBEB-D954C3FE373A}" destId="{5DC2EB72-388B-40ED-9CC6-E08912A24DD0}" srcOrd="5" destOrd="0" presId="urn:microsoft.com/office/officeart/2005/8/layout/radial5"/>
    <dgm:cxn modelId="{C75B7661-3931-4A5F-8FB6-9BD3E83E8B5C}" type="presParOf" srcId="{5DC2EB72-388B-40ED-9CC6-E08912A24DD0}" destId="{5574F79A-6790-4281-BC58-619BCD39B317}" srcOrd="0" destOrd="0" presId="urn:microsoft.com/office/officeart/2005/8/layout/radial5"/>
    <dgm:cxn modelId="{0E7BBC88-4B6A-4523-A6BF-6FB71A5FBE0E}" type="presParOf" srcId="{41F9D89F-F6E8-4CDA-BBEB-D954C3FE373A}" destId="{0F7A7B11-1446-4E31-9F08-B3032E5C367E}" srcOrd="6" destOrd="0" presId="urn:microsoft.com/office/officeart/2005/8/layout/radial5"/>
    <dgm:cxn modelId="{397C6FDD-D370-4982-ABEF-1ADD6EE35EEF}" type="presParOf" srcId="{41F9D89F-F6E8-4CDA-BBEB-D954C3FE373A}" destId="{A059075D-9B6B-4870-990B-06DE030A23DA}" srcOrd="7" destOrd="0" presId="urn:microsoft.com/office/officeart/2005/8/layout/radial5"/>
    <dgm:cxn modelId="{1A836147-363C-435B-B5A4-DBA311C8C9EB}" type="presParOf" srcId="{A059075D-9B6B-4870-990B-06DE030A23DA}" destId="{0AACF359-5772-4C08-BD34-66882ADFC504}" srcOrd="0" destOrd="0" presId="urn:microsoft.com/office/officeart/2005/8/layout/radial5"/>
    <dgm:cxn modelId="{653B8D79-68F9-48EB-80E6-50925C4FC738}" type="presParOf" srcId="{41F9D89F-F6E8-4CDA-BBEB-D954C3FE373A}" destId="{CD1B4962-9F4E-4A1E-8D70-A1E7FC6A7C1D}"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D7703E-8B69-4CC8-B970-174C42BED5B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307C14F6-9237-4B96-AE6B-13F25CF58CD3}">
      <dgm:prSet phldrT="[文本]"/>
      <dgm:spPr>
        <a:solidFill>
          <a:schemeClr val="accent5">
            <a:lumMod val="60000"/>
            <a:lumOff val="40000"/>
          </a:schemeClr>
        </a:solidFill>
      </dgm:spPr>
      <dgm:t>
        <a:bodyPr/>
        <a:lstStyle/>
        <a:p>
          <a:r>
            <a:rPr lang="zh-CN" altLang="en-US" dirty="0">
              <a:solidFill>
                <a:schemeClr val="tx1"/>
              </a:solidFill>
            </a:rPr>
            <a:t>论文评价</a:t>
          </a:r>
        </a:p>
      </dgm:t>
    </dgm:pt>
    <dgm:pt modelId="{89F29D02-FC18-4477-9C0F-C69155BAAAFC}" type="parTrans" cxnId="{D5C59DA6-E512-429B-BBBA-9D2707EA431E}">
      <dgm:prSet/>
      <dgm:spPr/>
      <dgm:t>
        <a:bodyPr/>
        <a:lstStyle/>
        <a:p>
          <a:endParaRPr lang="zh-CN" altLang="en-US"/>
        </a:p>
      </dgm:t>
    </dgm:pt>
    <dgm:pt modelId="{E90B3E29-19F7-4B33-B9A4-93F0B1A31149}" type="sibTrans" cxnId="{D5C59DA6-E512-429B-BBBA-9D2707EA431E}">
      <dgm:prSet/>
      <dgm:spPr/>
      <dgm:t>
        <a:bodyPr/>
        <a:lstStyle/>
        <a:p>
          <a:endParaRPr lang="zh-CN" altLang="en-US"/>
        </a:p>
      </dgm:t>
    </dgm:pt>
    <dgm:pt modelId="{680947E1-9079-4CA8-9063-4CCD80600A0E}">
      <dgm:prSet phldrT="[文本]"/>
      <dgm:spPr>
        <a:solidFill>
          <a:schemeClr val="accent5">
            <a:lumMod val="60000"/>
            <a:lumOff val="40000"/>
          </a:schemeClr>
        </a:solidFill>
      </dgm:spPr>
      <dgm:t>
        <a:bodyPr/>
        <a:lstStyle/>
        <a:p>
          <a:r>
            <a:rPr lang="zh-CN" altLang="en-US" dirty="0">
              <a:solidFill>
                <a:schemeClr val="tx1"/>
              </a:solidFill>
              <a:latin typeface="微软雅黑" panose="020B0503020204020204" pitchFamily="34" charset="-122"/>
              <a:ea typeface="微软雅黑" panose="020B0503020204020204" pitchFamily="34" charset="-122"/>
            </a:rPr>
            <a:t>时间</a:t>
          </a:r>
          <a:br>
            <a:rPr lang="en-US" altLang="zh-CN" dirty="0">
              <a:solidFill>
                <a:schemeClr val="tx1"/>
              </a:solidFill>
              <a:latin typeface="微软雅黑" panose="020B0503020204020204" pitchFamily="34" charset="-122"/>
              <a:ea typeface="微软雅黑" panose="020B0503020204020204" pitchFamily="34" charset="-122"/>
            </a:rPr>
          </a:br>
          <a:r>
            <a:rPr lang="zh-CN" altLang="en-US" dirty="0">
              <a:solidFill>
                <a:schemeClr val="tx1"/>
              </a:solidFill>
              <a:latin typeface="微软雅黑" panose="020B0503020204020204" pitchFamily="34" charset="-122"/>
              <a:ea typeface="微软雅黑" panose="020B0503020204020204" pitchFamily="34" charset="-122"/>
            </a:rPr>
            <a:t>因素</a:t>
          </a:r>
        </a:p>
      </dgm:t>
    </dgm:pt>
    <dgm:pt modelId="{68DE1D4B-E390-4294-B03E-6BE9E815FE08}" type="parTrans" cxnId="{29A580AB-1149-40AB-9028-4E207867401E}">
      <dgm:prSet/>
      <dgm:spPr/>
      <dgm:t>
        <a:bodyPr/>
        <a:lstStyle/>
        <a:p>
          <a:endParaRPr lang="zh-CN" altLang="en-US"/>
        </a:p>
      </dgm:t>
    </dgm:pt>
    <dgm:pt modelId="{41986242-55BF-41B4-8181-CB3A05763C4F}" type="sibTrans" cxnId="{29A580AB-1149-40AB-9028-4E207867401E}">
      <dgm:prSet/>
      <dgm:spPr/>
      <dgm:t>
        <a:bodyPr/>
        <a:lstStyle/>
        <a:p>
          <a:endParaRPr lang="zh-CN" altLang="en-US"/>
        </a:p>
      </dgm:t>
    </dgm:pt>
    <dgm:pt modelId="{9C79537C-7084-42CA-8B5D-94A7AA782E58}">
      <dgm:prSet phldrT="[文本]"/>
      <dgm:spPr>
        <a:solidFill>
          <a:schemeClr val="accent5">
            <a:lumMod val="60000"/>
            <a:lumOff val="40000"/>
          </a:schemeClr>
        </a:solidFill>
      </dgm:spPr>
      <dgm:t>
        <a:bodyPr/>
        <a:lstStyle/>
        <a:p>
          <a:r>
            <a:rPr lang="zh-CN" altLang="en-US" b="0" dirty="0">
              <a:solidFill>
                <a:schemeClr val="tx1"/>
              </a:solidFill>
              <a:latin typeface="微软雅黑" panose="020B0503020204020204" pitchFamily="34" charset="-122"/>
              <a:ea typeface="微软雅黑" panose="020B0503020204020204" pitchFamily="34" charset="-122"/>
            </a:rPr>
            <a:t>综合</a:t>
          </a:r>
          <a:br>
            <a:rPr lang="en-US" altLang="zh-CN" b="0" dirty="0">
              <a:solidFill>
                <a:schemeClr val="tx1"/>
              </a:solidFill>
              <a:latin typeface="微软雅黑" panose="020B0503020204020204" pitchFamily="34" charset="-122"/>
              <a:ea typeface="微软雅黑" panose="020B0503020204020204" pitchFamily="34" charset="-122"/>
            </a:rPr>
          </a:br>
          <a:r>
            <a:rPr lang="zh-CN" altLang="en-US" b="0" dirty="0">
              <a:solidFill>
                <a:schemeClr val="tx1"/>
              </a:solidFill>
              <a:latin typeface="微软雅黑" panose="020B0503020204020204" pitchFamily="34" charset="-122"/>
              <a:ea typeface="微软雅黑" panose="020B0503020204020204" pitchFamily="34" charset="-122"/>
            </a:rPr>
            <a:t>模型</a:t>
          </a:r>
        </a:p>
      </dgm:t>
    </dgm:pt>
    <dgm:pt modelId="{41FFAD1F-9008-4C04-8BEF-CD1A3EA65B78}" type="parTrans" cxnId="{9B1A42F0-CBF3-4136-8E40-03532095A74F}">
      <dgm:prSet/>
      <dgm:spPr/>
      <dgm:t>
        <a:bodyPr/>
        <a:lstStyle/>
        <a:p>
          <a:endParaRPr lang="zh-CN" altLang="en-US"/>
        </a:p>
      </dgm:t>
    </dgm:pt>
    <dgm:pt modelId="{1E201AD3-60FF-4158-A31D-D5043FD3E3F6}" type="sibTrans" cxnId="{9B1A42F0-CBF3-4136-8E40-03532095A74F}">
      <dgm:prSet/>
      <dgm:spPr/>
      <dgm:t>
        <a:bodyPr/>
        <a:lstStyle/>
        <a:p>
          <a:endParaRPr lang="zh-CN" altLang="en-US"/>
        </a:p>
      </dgm:t>
    </dgm:pt>
    <dgm:pt modelId="{1ABE8661-756F-4C14-B74F-420024FEF14A}">
      <dgm:prSet phldrT="[文本]"/>
      <dgm:spPr>
        <a:solidFill>
          <a:schemeClr val="accent5">
            <a:lumMod val="60000"/>
            <a:lumOff val="40000"/>
          </a:schemeClr>
        </a:solidFill>
      </dgm:spPr>
      <dgm:t>
        <a:bodyPr/>
        <a:lstStyle/>
        <a:p>
          <a:r>
            <a:rPr lang="zh-CN" altLang="en-US" dirty="0">
              <a:solidFill>
                <a:schemeClr val="tx1"/>
              </a:solidFill>
              <a:latin typeface="微软雅黑" panose="020B0503020204020204" pitchFamily="34" charset="-122"/>
              <a:ea typeface="微软雅黑" panose="020B0503020204020204" pitchFamily="34" charset="-122"/>
            </a:rPr>
            <a:t>平衡学科差异</a:t>
          </a:r>
        </a:p>
      </dgm:t>
    </dgm:pt>
    <dgm:pt modelId="{95CCCCC0-9A7F-461F-9BE4-552503CC7504}" type="parTrans" cxnId="{2D336ED5-5A21-4AFB-9623-0833D62F543C}">
      <dgm:prSet/>
      <dgm:spPr/>
      <dgm:t>
        <a:bodyPr/>
        <a:lstStyle/>
        <a:p>
          <a:endParaRPr lang="zh-CN" altLang="en-US"/>
        </a:p>
      </dgm:t>
    </dgm:pt>
    <dgm:pt modelId="{D5ACBBF4-220C-4E39-8F9A-D7A371BE99DC}" type="sibTrans" cxnId="{2D336ED5-5A21-4AFB-9623-0833D62F543C}">
      <dgm:prSet/>
      <dgm:spPr/>
      <dgm:t>
        <a:bodyPr/>
        <a:lstStyle/>
        <a:p>
          <a:endParaRPr lang="zh-CN" altLang="en-US"/>
        </a:p>
      </dgm:t>
    </dgm:pt>
    <dgm:pt modelId="{A7733B06-B902-4368-8AF8-7E6CA9F84D9A}">
      <dgm:prSet phldrT="[文本]"/>
      <dgm:spPr>
        <a:solidFill>
          <a:schemeClr val="accent5">
            <a:lumMod val="60000"/>
            <a:lumOff val="40000"/>
          </a:schemeClr>
        </a:solidFill>
      </dgm:spPr>
      <dgm:t>
        <a:bodyPr/>
        <a:lstStyle/>
        <a:p>
          <a:r>
            <a:rPr lang="zh-CN" altLang="en-US" dirty="0">
              <a:solidFill>
                <a:schemeClr val="tx1"/>
              </a:solidFill>
              <a:latin typeface="微软雅黑" panose="020B0503020204020204" pitchFamily="34" charset="-122"/>
              <a:ea typeface="微软雅黑" panose="020B0503020204020204" pitchFamily="34" charset="-122"/>
            </a:rPr>
            <a:t>输入</a:t>
          </a:r>
          <a:br>
            <a:rPr lang="en-US" altLang="zh-CN" dirty="0">
              <a:solidFill>
                <a:schemeClr val="tx1"/>
              </a:solidFill>
              <a:latin typeface="微软雅黑" panose="020B0503020204020204" pitchFamily="34" charset="-122"/>
              <a:ea typeface="微软雅黑" panose="020B0503020204020204" pitchFamily="34" charset="-122"/>
            </a:rPr>
          </a:br>
          <a:r>
            <a:rPr lang="zh-CN" altLang="en-US" dirty="0">
              <a:solidFill>
                <a:schemeClr val="tx1"/>
              </a:solidFill>
              <a:latin typeface="微软雅黑" panose="020B0503020204020204" pitchFamily="34" charset="-122"/>
              <a:ea typeface="微软雅黑" panose="020B0503020204020204" pitchFamily="34" charset="-122"/>
            </a:rPr>
            <a:t>输出</a:t>
          </a:r>
        </a:p>
      </dgm:t>
    </dgm:pt>
    <dgm:pt modelId="{F7C69973-77D3-4B09-AE36-C4C7B096F96C}" type="sibTrans" cxnId="{124647A8-3ACF-4FA8-98DF-203499C810E5}">
      <dgm:prSet/>
      <dgm:spPr/>
      <dgm:t>
        <a:bodyPr/>
        <a:lstStyle/>
        <a:p>
          <a:endParaRPr lang="zh-CN" altLang="en-US"/>
        </a:p>
      </dgm:t>
    </dgm:pt>
    <dgm:pt modelId="{50BF9C87-9EDD-42B9-93DA-DC1F1331539F}" type="parTrans" cxnId="{124647A8-3ACF-4FA8-98DF-203499C810E5}">
      <dgm:prSet/>
      <dgm:spPr/>
      <dgm:t>
        <a:bodyPr/>
        <a:lstStyle/>
        <a:p>
          <a:endParaRPr lang="zh-CN" altLang="en-US"/>
        </a:p>
      </dgm:t>
    </dgm:pt>
    <dgm:pt modelId="{E988CF93-DCC1-447E-AB2D-41D9F182D8EF}" type="pres">
      <dgm:prSet presAssocID="{00D7703E-8B69-4CC8-B970-174C42BED5BA}" presName="Name0" presStyleCnt="0">
        <dgm:presLayoutVars>
          <dgm:chMax val="1"/>
          <dgm:dir/>
          <dgm:animLvl val="ctr"/>
          <dgm:resizeHandles val="exact"/>
        </dgm:presLayoutVars>
      </dgm:prSet>
      <dgm:spPr/>
    </dgm:pt>
    <dgm:pt modelId="{342FD06A-12A6-45DC-9E62-9042C8AC5519}" type="pres">
      <dgm:prSet presAssocID="{307C14F6-9237-4B96-AE6B-13F25CF58CD3}" presName="centerShape" presStyleLbl="node0" presStyleIdx="0" presStyleCnt="1"/>
      <dgm:spPr/>
    </dgm:pt>
    <dgm:pt modelId="{5AD9369F-376C-44A9-80D3-B1CD93DC84CE}" type="pres">
      <dgm:prSet presAssocID="{680947E1-9079-4CA8-9063-4CCD80600A0E}" presName="node" presStyleLbl="node1" presStyleIdx="0" presStyleCnt="4">
        <dgm:presLayoutVars>
          <dgm:bulletEnabled val="1"/>
        </dgm:presLayoutVars>
      </dgm:prSet>
      <dgm:spPr/>
    </dgm:pt>
    <dgm:pt modelId="{F37A627C-0439-456B-8E4D-313FD8266946}" type="pres">
      <dgm:prSet presAssocID="{680947E1-9079-4CA8-9063-4CCD80600A0E}" presName="dummy" presStyleCnt="0"/>
      <dgm:spPr/>
    </dgm:pt>
    <dgm:pt modelId="{930B68AE-74B3-4615-88A8-4A79251E86CA}" type="pres">
      <dgm:prSet presAssocID="{41986242-55BF-41B4-8181-CB3A05763C4F}" presName="sibTrans" presStyleLbl="sibTrans2D1" presStyleIdx="0" presStyleCnt="4"/>
      <dgm:spPr/>
    </dgm:pt>
    <dgm:pt modelId="{74FD866F-79BA-40C3-8FCC-2849CDEA8B9B}" type="pres">
      <dgm:prSet presAssocID="{9C79537C-7084-42CA-8B5D-94A7AA782E58}" presName="node" presStyleLbl="node1" presStyleIdx="1" presStyleCnt="4">
        <dgm:presLayoutVars>
          <dgm:bulletEnabled val="1"/>
        </dgm:presLayoutVars>
      </dgm:prSet>
      <dgm:spPr/>
    </dgm:pt>
    <dgm:pt modelId="{C59DA941-2D38-41DB-99B3-083147033A82}" type="pres">
      <dgm:prSet presAssocID="{9C79537C-7084-42CA-8B5D-94A7AA782E58}" presName="dummy" presStyleCnt="0"/>
      <dgm:spPr/>
    </dgm:pt>
    <dgm:pt modelId="{4C0B8046-2CF5-4B68-805D-5CD9839FEF9B}" type="pres">
      <dgm:prSet presAssocID="{1E201AD3-60FF-4158-A31D-D5043FD3E3F6}" presName="sibTrans" presStyleLbl="sibTrans2D1" presStyleIdx="1" presStyleCnt="4"/>
      <dgm:spPr/>
    </dgm:pt>
    <dgm:pt modelId="{EEE64E76-1AD4-401E-AC06-99EF353E355F}" type="pres">
      <dgm:prSet presAssocID="{1ABE8661-756F-4C14-B74F-420024FEF14A}" presName="node" presStyleLbl="node1" presStyleIdx="2" presStyleCnt="4">
        <dgm:presLayoutVars>
          <dgm:bulletEnabled val="1"/>
        </dgm:presLayoutVars>
      </dgm:prSet>
      <dgm:spPr/>
    </dgm:pt>
    <dgm:pt modelId="{2D94A59A-AF30-46EC-8685-95318ED4ACC7}" type="pres">
      <dgm:prSet presAssocID="{1ABE8661-756F-4C14-B74F-420024FEF14A}" presName="dummy" presStyleCnt="0"/>
      <dgm:spPr/>
    </dgm:pt>
    <dgm:pt modelId="{55ADAA64-F996-428C-A6C8-8B2C690A7E64}" type="pres">
      <dgm:prSet presAssocID="{D5ACBBF4-220C-4E39-8F9A-D7A371BE99DC}" presName="sibTrans" presStyleLbl="sibTrans2D1" presStyleIdx="2" presStyleCnt="4"/>
      <dgm:spPr/>
    </dgm:pt>
    <dgm:pt modelId="{1318DC74-9A89-4F46-A378-6ADFE886728B}" type="pres">
      <dgm:prSet presAssocID="{A7733B06-B902-4368-8AF8-7E6CA9F84D9A}" presName="node" presStyleLbl="node1" presStyleIdx="3" presStyleCnt="4">
        <dgm:presLayoutVars>
          <dgm:bulletEnabled val="1"/>
        </dgm:presLayoutVars>
      </dgm:prSet>
      <dgm:spPr/>
    </dgm:pt>
    <dgm:pt modelId="{15974A02-25C9-4629-88A6-3817B09B3D03}" type="pres">
      <dgm:prSet presAssocID="{A7733B06-B902-4368-8AF8-7E6CA9F84D9A}" presName="dummy" presStyleCnt="0"/>
      <dgm:spPr/>
    </dgm:pt>
    <dgm:pt modelId="{A254A9C4-F684-4F38-BAB0-DFFAF3185A71}" type="pres">
      <dgm:prSet presAssocID="{F7C69973-77D3-4B09-AE36-C4C7B096F96C}" presName="sibTrans" presStyleLbl="sibTrans2D1" presStyleIdx="3" presStyleCnt="4"/>
      <dgm:spPr/>
    </dgm:pt>
  </dgm:ptLst>
  <dgm:cxnLst>
    <dgm:cxn modelId="{30A05B02-4E2D-423B-8072-40CF8143668C}" type="presOf" srcId="{A7733B06-B902-4368-8AF8-7E6CA9F84D9A}" destId="{1318DC74-9A89-4F46-A378-6ADFE886728B}" srcOrd="0" destOrd="0" presId="urn:microsoft.com/office/officeart/2005/8/layout/radial6"/>
    <dgm:cxn modelId="{F92B2717-0412-4A62-9DE8-FA51437BB06B}" type="presOf" srcId="{1ABE8661-756F-4C14-B74F-420024FEF14A}" destId="{EEE64E76-1AD4-401E-AC06-99EF353E355F}" srcOrd="0" destOrd="0" presId="urn:microsoft.com/office/officeart/2005/8/layout/radial6"/>
    <dgm:cxn modelId="{D63BCD36-2EB7-4CEA-A312-A3750339A065}" type="presOf" srcId="{1E201AD3-60FF-4158-A31D-D5043FD3E3F6}" destId="{4C0B8046-2CF5-4B68-805D-5CD9839FEF9B}" srcOrd="0" destOrd="0" presId="urn:microsoft.com/office/officeart/2005/8/layout/radial6"/>
    <dgm:cxn modelId="{C6DFDC46-5DA5-4DA8-9C15-96B0498FEE0B}" type="presOf" srcId="{307C14F6-9237-4B96-AE6B-13F25CF58CD3}" destId="{342FD06A-12A6-45DC-9E62-9042C8AC5519}" srcOrd="0" destOrd="0" presId="urn:microsoft.com/office/officeart/2005/8/layout/radial6"/>
    <dgm:cxn modelId="{8FB35E68-EC3A-47D3-A219-AAED7A676187}" type="presOf" srcId="{F7C69973-77D3-4B09-AE36-C4C7B096F96C}" destId="{A254A9C4-F684-4F38-BAB0-DFFAF3185A71}" srcOrd="0" destOrd="0" presId="urn:microsoft.com/office/officeart/2005/8/layout/radial6"/>
    <dgm:cxn modelId="{B53CD46A-1501-417B-9ABE-AA4A81FD87AD}" type="presOf" srcId="{D5ACBBF4-220C-4E39-8F9A-D7A371BE99DC}" destId="{55ADAA64-F996-428C-A6C8-8B2C690A7E64}" srcOrd="0" destOrd="0" presId="urn:microsoft.com/office/officeart/2005/8/layout/radial6"/>
    <dgm:cxn modelId="{5921147E-F619-4881-98CD-E85EFED3805E}" type="presOf" srcId="{9C79537C-7084-42CA-8B5D-94A7AA782E58}" destId="{74FD866F-79BA-40C3-8FCC-2849CDEA8B9B}" srcOrd="0" destOrd="0" presId="urn:microsoft.com/office/officeart/2005/8/layout/radial6"/>
    <dgm:cxn modelId="{C565C982-8A29-4EE4-B33A-7C0D38794A66}" type="presOf" srcId="{680947E1-9079-4CA8-9063-4CCD80600A0E}" destId="{5AD9369F-376C-44A9-80D3-B1CD93DC84CE}" srcOrd="0" destOrd="0" presId="urn:microsoft.com/office/officeart/2005/8/layout/radial6"/>
    <dgm:cxn modelId="{04CBD08E-777C-41A2-8B05-5A1C5CB5C337}" type="presOf" srcId="{00D7703E-8B69-4CC8-B970-174C42BED5BA}" destId="{E988CF93-DCC1-447E-AB2D-41D9F182D8EF}" srcOrd="0" destOrd="0" presId="urn:microsoft.com/office/officeart/2005/8/layout/radial6"/>
    <dgm:cxn modelId="{D5C59DA6-E512-429B-BBBA-9D2707EA431E}" srcId="{00D7703E-8B69-4CC8-B970-174C42BED5BA}" destId="{307C14F6-9237-4B96-AE6B-13F25CF58CD3}" srcOrd="0" destOrd="0" parTransId="{89F29D02-FC18-4477-9C0F-C69155BAAAFC}" sibTransId="{E90B3E29-19F7-4B33-B9A4-93F0B1A31149}"/>
    <dgm:cxn modelId="{124647A8-3ACF-4FA8-98DF-203499C810E5}" srcId="{307C14F6-9237-4B96-AE6B-13F25CF58CD3}" destId="{A7733B06-B902-4368-8AF8-7E6CA9F84D9A}" srcOrd="3" destOrd="0" parTransId="{50BF9C87-9EDD-42B9-93DA-DC1F1331539F}" sibTransId="{F7C69973-77D3-4B09-AE36-C4C7B096F96C}"/>
    <dgm:cxn modelId="{29A580AB-1149-40AB-9028-4E207867401E}" srcId="{307C14F6-9237-4B96-AE6B-13F25CF58CD3}" destId="{680947E1-9079-4CA8-9063-4CCD80600A0E}" srcOrd="0" destOrd="0" parTransId="{68DE1D4B-E390-4294-B03E-6BE9E815FE08}" sibTransId="{41986242-55BF-41B4-8181-CB3A05763C4F}"/>
    <dgm:cxn modelId="{DFA798B6-4BE5-45BB-A9B0-BA768361D8ED}" type="presOf" srcId="{41986242-55BF-41B4-8181-CB3A05763C4F}" destId="{930B68AE-74B3-4615-88A8-4A79251E86CA}" srcOrd="0" destOrd="0" presId="urn:microsoft.com/office/officeart/2005/8/layout/radial6"/>
    <dgm:cxn modelId="{2D336ED5-5A21-4AFB-9623-0833D62F543C}" srcId="{307C14F6-9237-4B96-AE6B-13F25CF58CD3}" destId="{1ABE8661-756F-4C14-B74F-420024FEF14A}" srcOrd="2" destOrd="0" parTransId="{95CCCCC0-9A7F-461F-9BE4-552503CC7504}" sibTransId="{D5ACBBF4-220C-4E39-8F9A-D7A371BE99DC}"/>
    <dgm:cxn modelId="{9B1A42F0-CBF3-4136-8E40-03532095A74F}" srcId="{307C14F6-9237-4B96-AE6B-13F25CF58CD3}" destId="{9C79537C-7084-42CA-8B5D-94A7AA782E58}" srcOrd="1" destOrd="0" parTransId="{41FFAD1F-9008-4C04-8BEF-CD1A3EA65B78}" sibTransId="{1E201AD3-60FF-4158-A31D-D5043FD3E3F6}"/>
    <dgm:cxn modelId="{DDA35425-FAAB-480C-BF1F-F3DCAD44907C}" type="presParOf" srcId="{E988CF93-DCC1-447E-AB2D-41D9F182D8EF}" destId="{342FD06A-12A6-45DC-9E62-9042C8AC5519}" srcOrd="0" destOrd="0" presId="urn:microsoft.com/office/officeart/2005/8/layout/radial6"/>
    <dgm:cxn modelId="{A6CFE641-4425-4010-966E-8F234B37FC35}" type="presParOf" srcId="{E988CF93-DCC1-447E-AB2D-41D9F182D8EF}" destId="{5AD9369F-376C-44A9-80D3-B1CD93DC84CE}" srcOrd="1" destOrd="0" presId="urn:microsoft.com/office/officeart/2005/8/layout/radial6"/>
    <dgm:cxn modelId="{08A1BC96-FBA0-4266-9D18-1761E4CC2C05}" type="presParOf" srcId="{E988CF93-DCC1-447E-AB2D-41D9F182D8EF}" destId="{F37A627C-0439-456B-8E4D-313FD8266946}" srcOrd="2" destOrd="0" presId="urn:microsoft.com/office/officeart/2005/8/layout/radial6"/>
    <dgm:cxn modelId="{8768BEB5-A949-4603-8611-69C5F9933CA2}" type="presParOf" srcId="{E988CF93-DCC1-447E-AB2D-41D9F182D8EF}" destId="{930B68AE-74B3-4615-88A8-4A79251E86CA}" srcOrd="3" destOrd="0" presId="urn:microsoft.com/office/officeart/2005/8/layout/radial6"/>
    <dgm:cxn modelId="{DD65BE29-5F7D-4EF9-B43E-22EBDD542ECC}" type="presParOf" srcId="{E988CF93-DCC1-447E-AB2D-41D9F182D8EF}" destId="{74FD866F-79BA-40C3-8FCC-2849CDEA8B9B}" srcOrd="4" destOrd="0" presId="urn:microsoft.com/office/officeart/2005/8/layout/radial6"/>
    <dgm:cxn modelId="{4DA9EDCC-3F4C-4D5D-8686-74DC447EB4D7}" type="presParOf" srcId="{E988CF93-DCC1-447E-AB2D-41D9F182D8EF}" destId="{C59DA941-2D38-41DB-99B3-083147033A82}" srcOrd="5" destOrd="0" presId="urn:microsoft.com/office/officeart/2005/8/layout/radial6"/>
    <dgm:cxn modelId="{79AB042D-D130-4246-BAF5-68AF17A330F5}" type="presParOf" srcId="{E988CF93-DCC1-447E-AB2D-41D9F182D8EF}" destId="{4C0B8046-2CF5-4B68-805D-5CD9839FEF9B}" srcOrd="6" destOrd="0" presId="urn:microsoft.com/office/officeart/2005/8/layout/radial6"/>
    <dgm:cxn modelId="{17D6CE55-F339-4428-80B4-4B500B5E5156}" type="presParOf" srcId="{E988CF93-DCC1-447E-AB2D-41D9F182D8EF}" destId="{EEE64E76-1AD4-401E-AC06-99EF353E355F}" srcOrd="7" destOrd="0" presId="urn:microsoft.com/office/officeart/2005/8/layout/radial6"/>
    <dgm:cxn modelId="{FF549CDE-5516-4B26-BE5D-D6D8F09585CA}" type="presParOf" srcId="{E988CF93-DCC1-447E-AB2D-41D9F182D8EF}" destId="{2D94A59A-AF30-46EC-8685-95318ED4ACC7}" srcOrd="8" destOrd="0" presId="urn:microsoft.com/office/officeart/2005/8/layout/radial6"/>
    <dgm:cxn modelId="{67BDBCCC-E6C8-4BB9-A77D-CC37643EF8D5}" type="presParOf" srcId="{E988CF93-DCC1-447E-AB2D-41D9F182D8EF}" destId="{55ADAA64-F996-428C-A6C8-8B2C690A7E64}" srcOrd="9" destOrd="0" presId="urn:microsoft.com/office/officeart/2005/8/layout/radial6"/>
    <dgm:cxn modelId="{C47A8B2B-3C74-49B0-A656-0EB1933837D2}" type="presParOf" srcId="{E988CF93-DCC1-447E-AB2D-41D9F182D8EF}" destId="{1318DC74-9A89-4F46-A378-6ADFE886728B}" srcOrd="10" destOrd="0" presId="urn:microsoft.com/office/officeart/2005/8/layout/radial6"/>
    <dgm:cxn modelId="{6F76BE8F-EAE7-4346-BB24-B17E69EF6ABE}" type="presParOf" srcId="{E988CF93-DCC1-447E-AB2D-41D9F182D8EF}" destId="{15974A02-25C9-4629-88A6-3817B09B3D03}" srcOrd="11" destOrd="0" presId="urn:microsoft.com/office/officeart/2005/8/layout/radial6"/>
    <dgm:cxn modelId="{EB66205D-2D55-46F8-8C4E-F19AE838DAD9}" type="presParOf" srcId="{E988CF93-DCC1-447E-AB2D-41D9F182D8EF}" destId="{A254A9C4-F684-4F38-BAB0-DFFAF3185A71}"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DAC68-72A1-40BB-83A4-E87F13058030}">
      <dsp:nvSpPr>
        <dsp:cNvPr id="0" name=""/>
        <dsp:cNvSpPr/>
      </dsp:nvSpPr>
      <dsp:spPr>
        <a:xfrm>
          <a:off x="2756294" y="1300358"/>
          <a:ext cx="927674" cy="927674"/>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latin typeface="微软雅黑" panose="020B0503020204020204" pitchFamily="34" charset="-122"/>
              <a:ea typeface="微软雅黑" panose="020B0503020204020204" pitchFamily="34" charset="-122"/>
            </a:rPr>
            <a:t>引文分析</a:t>
          </a:r>
        </a:p>
      </dsp:txBody>
      <dsp:txXfrm>
        <a:off x="2892149" y="1436213"/>
        <a:ext cx="655964" cy="655964"/>
      </dsp:txXfrm>
    </dsp:sp>
    <dsp:sp modelId="{B22B8370-8504-4742-919B-FCF2070D57D9}">
      <dsp:nvSpPr>
        <dsp:cNvPr id="0" name=""/>
        <dsp:cNvSpPr/>
      </dsp:nvSpPr>
      <dsp:spPr>
        <a:xfrm rot="16200000">
          <a:off x="3121716" y="962534"/>
          <a:ext cx="196831" cy="315409"/>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3151241" y="1055141"/>
        <a:ext cx="137782" cy="189245"/>
      </dsp:txXfrm>
    </dsp:sp>
    <dsp:sp modelId="{D9956BE8-6BDB-40CC-AD26-3C5D576DEE21}">
      <dsp:nvSpPr>
        <dsp:cNvPr id="0" name=""/>
        <dsp:cNvSpPr/>
      </dsp:nvSpPr>
      <dsp:spPr>
        <a:xfrm>
          <a:off x="2583042" y="1303"/>
          <a:ext cx="1274179" cy="927674"/>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solidFill>
                <a:schemeClr val="tx1"/>
              </a:solidFill>
              <a:latin typeface="微软雅黑" panose="020B0503020204020204" pitchFamily="34" charset="-122"/>
              <a:ea typeface="微软雅黑" panose="020B0503020204020204" pitchFamily="34" charset="-122"/>
            </a:rPr>
            <a:t>被引、他引频次</a:t>
          </a:r>
        </a:p>
      </dsp:txBody>
      <dsp:txXfrm>
        <a:off x="2769641" y="137158"/>
        <a:ext cx="900981" cy="655964"/>
      </dsp:txXfrm>
    </dsp:sp>
    <dsp:sp modelId="{6E09C59F-1A00-4CE7-AAFE-1CF1AF83D691}">
      <dsp:nvSpPr>
        <dsp:cNvPr id="0" name=""/>
        <dsp:cNvSpPr/>
      </dsp:nvSpPr>
      <dsp:spPr>
        <a:xfrm>
          <a:off x="3765672" y="1606491"/>
          <a:ext cx="196831" cy="315409"/>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3765672" y="1669573"/>
        <a:ext cx="137782" cy="189245"/>
      </dsp:txXfrm>
    </dsp:sp>
    <dsp:sp modelId="{32B0456B-6A44-484D-9CA3-992BE5FD29DA}">
      <dsp:nvSpPr>
        <dsp:cNvPr id="0" name=""/>
        <dsp:cNvSpPr/>
      </dsp:nvSpPr>
      <dsp:spPr>
        <a:xfrm>
          <a:off x="4055349" y="1300358"/>
          <a:ext cx="927674" cy="927674"/>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altLang="zh-CN" sz="1500" kern="1200" dirty="0">
              <a:solidFill>
                <a:schemeClr val="tx1"/>
              </a:solidFill>
              <a:latin typeface="微软雅黑" panose="020B0503020204020204" pitchFamily="34" charset="-122"/>
              <a:ea typeface="微软雅黑" panose="020B0503020204020204" pitchFamily="34" charset="-122"/>
            </a:rPr>
            <a:t>H</a:t>
          </a:r>
          <a:r>
            <a:rPr lang="zh-CN" altLang="en-US" sz="1500" kern="1200" dirty="0">
              <a:solidFill>
                <a:schemeClr val="tx1"/>
              </a:solidFill>
              <a:latin typeface="微软雅黑" panose="020B0503020204020204" pitchFamily="34" charset="-122"/>
              <a:ea typeface="微软雅黑" panose="020B0503020204020204" pitchFamily="34" charset="-122"/>
            </a:rPr>
            <a:t>指数</a:t>
          </a:r>
        </a:p>
      </dsp:txBody>
      <dsp:txXfrm>
        <a:off x="4191204" y="1436213"/>
        <a:ext cx="655964" cy="655964"/>
      </dsp:txXfrm>
    </dsp:sp>
    <dsp:sp modelId="{5DC2EB72-388B-40ED-9CC6-E08912A24DD0}">
      <dsp:nvSpPr>
        <dsp:cNvPr id="0" name=""/>
        <dsp:cNvSpPr/>
      </dsp:nvSpPr>
      <dsp:spPr>
        <a:xfrm rot="5400000">
          <a:off x="3121716" y="2250447"/>
          <a:ext cx="196831" cy="315409"/>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3151241" y="2284005"/>
        <a:ext cx="137782" cy="189245"/>
      </dsp:txXfrm>
    </dsp:sp>
    <dsp:sp modelId="{0F7A7B11-1446-4E31-9F08-B3032E5C367E}">
      <dsp:nvSpPr>
        <dsp:cNvPr id="0" name=""/>
        <dsp:cNvSpPr/>
      </dsp:nvSpPr>
      <dsp:spPr>
        <a:xfrm>
          <a:off x="2756294" y="2599413"/>
          <a:ext cx="927674" cy="927674"/>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solidFill>
                <a:schemeClr val="tx1"/>
              </a:solidFill>
              <a:latin typeface="微软雅黑" panose="020B0503020204020204" pitchFamily="34" charset="-122"/>
              <a:ea typeface="微软雅黑" panose="020B0503020204020204" pitchFamily="34" charset="-122"/>
            </a:rPr>
            <a:t>学术迹</a:t>
          </a:r>
        </a:p>
      </dsp:txBody>
      <dsp:txXfrm>
        <a:off x="2892149" y="2735268"/>
        <a:ext cx="655964" cy="655964"/>
      </dsp:txXfrm>
    </dsp:sp>
    <dsp:sp modelId="{A059075D-9B6B-4870-990B-06DE030A23DA}">
      <dsp:nvSpPr>
        <dsp:cNvPr id="0" name=""/>
        <dsp:cNvSpPr/>
      </dsp:nvSpPr>
      <dsp:spPr>
        <a:xfrm rot="10800000">
          <a:off x="2477759" y="1606491"/>
          <a:ext cx="196831" cy="315409"/>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dirty="0"/>
        </a:p>
      </dsp:txBody>
      <dsp:txXfrm rot="10800000">
        <a:off x="2536808" y="1669573"/>
        <a:ext cx="137782" cy="189245"/>
      </dsp:txXfrm>
    </dsp:sp>
    <dsp:sp modelId="{CD1B4962-9F4E-4A1E-8D70-A1E7FC6A7C1D}">
      <dsp:nvSpPr>
        <dsp:cNvPr id="0" name=""/>
        <dsp:cNvSpPr/>
      </dsp:nvSpPr>
      <dsp:spPr>
        <a:xfrm>
          <a:off x="1457239" y="1300358"/>
          <a:ext cx="927674" cy="927674"/>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solidFill>
                <a:schemeClr val="tx1"/>
              </a:solidFill>
              <a:latin typeface="微软雅黑" panose="020B0503020204020204" pitchFamily="34" charset="-122"/>
              <a:ea typeface="微软雅黑" panose="020B0503020204020204" pitchFamily="34" charset="-122"/>
            </a:rPr>
            <a:t>影响矩</a:t>
          </a:r>
        </a:p>
      </dsp:txBody>
      <dsp:txXfrm>
        <a:off x="1593094" y="1436213"/>
        <a:ext cx="655964" cy="655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4A9C4-F684-4F38-BAB0-DFFAF3185A71}">
      <dsp:nvSpPr>
        <dsp:cNvPr id="0" name=""/>
        <dsp:cNvSpPr/>
      </dsp:nvSpPr>
      <dsp:spPr>
        <a:xfrm>
          <a:off x="1591951" y="481849"/>
          <a:ext cx="3215905" cy="3215905"/>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ADAA64-F996-428C-A6C8-8B2C690A7E64}">
      <dsp:nvSpPr>
        <dsp:cNvPr id="0" name=""/>
        <dsp:cNvSpPr/>
      </dsp:nvSpPr>
      <dsp:spPr>
        <a:xfrm>
          <a:off x="1591951" y="481849"/>
          <a:ext cx="3215905" cy="3215905"/>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0B8046-2CF5-4B68-805D-5CD9839FEF9B}">
      <dsp:nvSpPr>
        <dsp:cNvPr id="0" name=""/>
        <dsp:cNvSpPr/>
      </dsp:nvSpPr>
      <dsp:spPr>
        <a:xfrm>
          <a:off x="1591951" y="481849"/>
          <a:ext cx="3215905" cy="3215905"/>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0B68AE-74B3-4615-88A8-4A79251E86CA}">
      <dsp:nvSpPr>
        <dsp:cNvPr id="0" name=""/>
        <dsp:cNvSpPr/>
      </dsp:nvSpPr>
      <dsp:spPr>
        <a:xfrm>
          <a:off x="1591951" y="481849"/>
          <a:ext cx="3215905" cy="3215905"/>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2FD06A-12A6-45DC-9E62-9042C8AC5519}">
      <dsp:nvSpPr>
        <dsp:cNvPr id="0" name=""/>
        <dsp:cNvSpPr/>
      </dsp:nvSpPr>
      <dsp:spPr>
        <a:xfrm>
          <a:off x="2459301" y="1349199"/>
          <a:ext cx="1481205" cy="1481205"/>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schemeClr val="tx1"/>
              </a:solidFill>
            </a:rPr>
            <a:t>论文评价</a:t>
          </a:r>
        </a:p>
      </dsp:txBody>
      <dsp:txXfrm>
        <a:off x="2676218" y="1566116"/>
        <a:ext cx="1047371" cy="1047371"/>
      </dsp:txXfrm>
    </dsp:sp>
    <dsp:sp modelId="{5AD9369F-376C-44A9-80D3-B1CD93DC84CE}">
      <dsp:nvSpPr>
        <dsp:cNvPr id="0" name=""/>
        <dsp:cNvSpPr/>
      </dsp:nvSpPr>
      <dsp:spPr>
        <a:xfrm>
          <a:off x="2681482" y="754"/>
          <a:ext cx="1036843" cy="1036843"/>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solidFill>
                <a:schemeClr val="tx1"/>
              </a:solidFill>
              <a:latin typeface="微软雅黑" panose="020B0503020204020204" pitchFamily="34" charset="-122"/>
              <a:ea typeface="微软雅黑" panose="020B0503020204020204" pitchFamily="34" charset="-122"/>
            </a:rPr>
            <a:t>时间</a:t>
          </a:r>
          <a:br>
            <a:rPr lang="en-US" altLang="zh-CN" sz="1700" kern="1200" dirty="0">
              <a:solidFill>
                <a:schemeClr val="tx1"/>
              </a:solidFill>
              <a:latin typeface="微软雅黑" panose="020B0503020204020204" pitchFamily="34" charset="-122"/>
              <a:ea typeface="微软雅黑" panose="020B0503020204020204" pitchFamily="34" charset="-122"/>
            </a:rPr>
          </a:br>
          <a:r>
            <a:rPr lang="zh-CN" altLang="en-US" sz="1700" kern="1200" dirty="0">
              <a:solidFill>
                <a:schemeClr val="tx1"/>
              </a:solidFill>
              <a:latin typeface="微软雅黑" panose="020B0503020204020204" pitchFamily="34" charset="-122"/>
              <a:ea typeface="微软雅黑" panose="020B0503020204020204" pitchFamily="34" charset="-122"/>
            </a:rPr>
            <a:t>因素</a:t>
          </a:r>
        </a:p>
      </dsp:txBody>
      <dsp:txXfrm>
        <a:off x="2833324" y="152596"/>
        <a:ext cx="733159" cy="733159"/>
      </dsp:txXfrm>
    </dsp:sp>
    <dsp:sp modelId="{74FD866F-79BA-40C3-8FCC-2849CDEA8B9B}">
      <dsp:nvSpPr>
        <dsp:cNvPr id="0" name=""/>
        <dsp:cNvSpPr/>
      </dsp:nvSpPr>
      <dsp:spPr>
        <a:xfrm>
          <a:off x="4252108" y="1571380"/>
          <a:ext cx="1036843" cy="1036843"/>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b="0" kern="1200" dirty="0">
              <a:solidFill>
                <a:schemeClr val="tx1"/>
              </a:solidFill>
              <a:latin typeface="微软雅黑" panose="020B0503020204020204" pitchFamily="34" charset="-122"/>
              <a:ea typeface="微软雅黑" panose="020B0503020204020204" pitchFamily="34" charset="-122"/>
            </a:rPr>
            <a:t>综合</a:t>
          </a:r>
          <a:br>
            <a:rPr lang="en-US" altLang="zh-CN" sz="1700" b="0" kern="1200" dirty="0">
              <a:solidFill>
                <a:schemeClr val="tx1"/>
              </a:solidFill>
              <a:latin typeface="微软雅黑" panose="020B0503020204020204" pitchFamily="34" charset="-122"/>
              <a:ea typeface="微软雅黑" panose="020B0503020204020204" pitchFamily="34" charset="-122"/>
            </a:rPr>
          </a:br>
          <a:r>
            <a:rPr lang="zh-CN" altLang="en-US" sz="1700" b="0" kern="1200" dirty="0">
              <a:solidFill>
                <a:schemeClr val="tx1"/>
              </a:solidFill>
              <a:latin typeface="微软雅黑" panose="020B0503020204020204" pitchFamily="34" charset="-122"/>
              <a:ea typeface="微软雅黑" panose="020B0503020204020204" pitchFamily="34" charset="-122"/>
            </a:rPr>
            <a:t>模型</a:t>
          </a:r>
        </a:p>
      </dsp:txBody>
      <dsp:txXfrm>
        <a:off x="4403950" y="1723222"/>
        <a:ext cx="733159" cy="733159"/>
      </dsp:txXfrm>
    </dsp:sp>
    <dsp:sp modelId="{EEE64E76-1AD4-401E-AC06-99EF353E355F}">
      <dsp:nvSpPr>
        <dsp:cNvPr id="0" name=""/>
        <dsp:cNvSpPr/>
      </dsp:nvSpPr>
      <dsp:spPr>
        <a:xfrm>
          <a:off x="2681482" y="3142006"/>
          <a:ext cx="1036843" cy="1036843"/>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solidFill>
                <a:schemeClr val="tx1"/>
              </a:solidFill>
              <a:latin typeface="微软雅黑" panose="020B0503020204020204" pitchFamily="34" charset="-122"/>
              <a:ea typeface="微软雅黑" panose="020B0503020204020204" pitchFamily="34" charset="-122"/>
            </a:rPr>
            <a:t>平衡学科差异</a:t>
          </a:r>
        </a:p>
      </dsp:txBody>
      <dsp:txXfrm>
        <a:off x="2833324" y="3293848"/>
        <a:ext cx="733159" cy="733159"/>
      </dsp:txXfrm>
    </dsp:sp>
    <dsp:sp modelId="{1318DC74-9A89-4F46-A378-6ADFE886728B}">
      <dsp:nvSpPr>
        <dsp:cNvPr id="0" name=""/>
        <dsp:cNvSpPr/>
      </dsp:nvSpPr>
      <dsp:spPr>
        <a:xfrm>
          <a:off x="1110855" y="1571380"/>
          <a:ext cx="1036843" cy="1036843"/>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solidFill>
                <a:schemeClr val="tx1"/>
              </a:solidFill>
              <a:latin typeface="微软雅黑" panose="020B0503020204020204" pitchFamily="34" charset="-122"/>
              <a:ea typeface="微软雅黑" panose="020B0503020204020204" pitchFamily="34" charset="-122"/>
            </a:rPr>
            <a:t>输入</a:t>
          </a:r>
          <a:br>
            <a:rPr lang="en-US" altLang="zh-CN" sz="1700" kern="1200" dirty="0">
              <a:solidFill>
                <a:schemeClr val="tx1"/>
              </a:solidFill>
              <a:latin typeface="微软雅黑" panose="020B0503020204020204" pitchFamily="34" charset="-122"/>
              <a:ea typeface="微软雅黑" panose="020B0503020204020204" pitchFamily="34" charset="-122"/>
            </a:rPr>
          </a:br>
          <a:r>
            <a:rPr lang="zh-CN" altLang="en-US" sz="1700" kern="1200" dirty="0">
              <a:solidFill>
                <a:schemeClr val="tx1"/>
              </a:solidFill>
              <a:latin typeface="微软雅黑" panose="020B0503020204020204" pitchFamily="34" charset="-122"/>
              <a:ea typeface="微软雅黑" panose="020B0503020204020204" pitchFamily="34" charset="-122"/>
            </a:rPr>
            <a:t>输出</a:t>
          </a:r>
        </a:p>
      </dsp:txBody>
      <dsp:txXfrm>
        <a:off x="1262697" y="1723222"/>
        <a:ext cx="733159" cy="73315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7F952-BD4F-40EF-98A1-1739874ECBAC}" type="datetimeFigureOut">
              <a:rPr lang="zh-CN" altLang="en-US" smtClean="0"/>
              <a:t>2023/11/8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029CAF-4C20-4CDE-B751-C3AAB24244C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spcBef>
                <a:spcPct val="0"/>
              </a:spcBef>
              <a:defRPr kumimoji="1" sz="1200" b="0">
                <a:solidFill>
                  <a:schemeClr val="tx1"/>
                </a:solidFill>
                <a:effectLst/>
                <a:latin typeface="Times New Roman" panose="02020603050405020304" pitchFamily="18" charset="0"/>
                <a:ea typeface="宋体" panose="02010600030101010101" pitchFamily="2" charset="-122"/>
              </a:defRPr>
            </a:lvl1pPr>
          </a:lstStyle>
          <a:p>
            <a:pPr>
              <a:defRPr/>
            </a:pPr>
            <a:endParaRPr lang="zh-CN" alt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defRPr kumimoji="1" sz="1200" b="0">
                <a:solidFill>
                  <a:schemeClr val="tx1"/>
                </a:solidFill>
                <a:effectLst/>
                <a:latin typeface="Times New Roman" panose="02020603050405020304" pitchFamily="18" charset="0"/>
                <a:ea typeface="宋体" panose="02010600030101010101" pitchFamily="2" charset="-122"/>
              </a:defRPr>
            </a:lvl1pPr>
          </a:lstStyle>
          <a:p>
            <a:pPr>
              <a:defRPr/>
            </a:pPr>
            <a:endParaRPr lang="en-US" altLang="zh-CN"/>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spcBef>
                <a:spcPct val="0"/>
              </a:spcBef>
              <a:defRPr kumimoji="1" sz="1200" b="0">
                <a:solidFill>
                  <a:schemeClr val="tx1"/>
                </a:solidFill>
                <a:effectLst/>
                <a:latin typeface="Times New Roman" panose="02020603050405020304" pitchFamily="18" charset="0"/>
                <a:ea typeface="宋体" panose="02010600030101010101" pitchFamily="2" charset="-122"/>
              </a:defRPr>
            </a:lvl1pPr>
          </a:lstStyle>
          <a:p>
            <a:pPr>
              <a:defRPr/>
            </a:pPr>
            <a:endParaRPr lang="en-US" altLang="zh-CN"/>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kumimoji="1" sz="1200" b="0">
                <a:solidFill>
                  <a:schemeClr val="tx1"/>
                </a:solidFill>
                <a:latin typeface="Times New Roman" panose="02020603050405020304" pitchFamily="18" charset="0"/>
                <a:ea typeface="宋体" panose="02010600030101010101" pitchFamily="2" charset="-122"/>
              </a:defRPr>
            </a:lvl1pPr>
          </a:lstStyle>
          <a:p>
            <a:fld id="{8CDC9B14-80F7-4A82-BAF2-5C786DC39DED}"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801D5207-0689-4E45-9D36-B7283ACA83E7}" type="slidenum">
              <a:rPr kumimoji="1" lang="zh-CN" altLang="en-US" b="0"/>
              <a:t>1</a:t>
            </a:fld>
            <a:endParaRPr kumimoji="1" lang="en-US" altLang="zh-CN" b="0"/>
          </a:p>
        </p:txBody>
      </p:sp>
      <p:sp>
        <p:nvSpPr>
          <p:cNvPr id="17411" name="Rectangle 2"/>
          <p:cNvSpPr>
            <a:spLocks noGrp="1" noRot="1" noChangeAspect="1" noChangeArrowheads="1" noTextEdit="1"/>
          </p:cNvSpPr>
          <p:nvPr>
            <p:ph type="sldImg"/>
          </p:nvPr>
        </p:nvSpPr>
        <p:spPr>
          <a:xfrm>
            <a:off x="381000" y="685800"/>
            <a:ext cx="6096000" cy="3429000"/>
          </a:xfrm>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1" tIns="45716" rIns="91431" bIns="45716"/>
          <a:lstStyle/>
          <a:p>
            <a:pPr eaLnBrk="1" hangingPunct="1">
              <a:defRPr/>
            </a:pPr>
            <a:endParaRPr lang="zh-CN" altLang="en-US" dirty="0">
              <a:latin typeface="Times New Roman" panose="02020603050405020304" pitchFamily="18"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8B5E46-D119-4AB6-A1DD-D7DC7E716DBE}"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87924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11</a:t>
            </a:fld>
            <a:endParaRPr lang="en-US" altLang="zh-CN" b="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12</a:t>
            </a:fld>
            <a:endParaRPr lang="en-US" altLang="zh-CN" b="0">
              <a:latin typeface="Arial" panose="020B0604020202020204" pitchFamily="34" charset="0"/>
            </a:endParaRPr>
          </a:p>
        </p:txBody>
      </p:sp>
    </p:spTree>
    <p:extLst>
      <p:ext uri="{BB962C8B-B14F-4D97-AF65-F5344CB8AC3E}">
        <p14:creationId xmlns:p14="http://schemas.microsoft.com/office/powerpoint/2010/main" val="198482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13</a:t>
            </a:fld>
            <a:endParaRPr lang="en-US" altLang="zh-CN" b="0">
              <a:latin typeface="Arial" panose="020B0604020202020204" pitchFamily="34" charset="0"/>
            </a:endParaRPr>
          </a:p>
        </p:txBody>
      </p:sp>
    </p:spTree>
    <p:extLst>
      <p:ext uri="{BB962C8B-B14F-4D97-AF65-F5344CB8AC3E}">
        <p14:creationId xmlns:p14="http://schemas.microsoft.com/office/powerpoint/2010/main" val="1578431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14</a:t>
            </a:fld>
            <a:endParaRPr lang="en-US" altLang="zh-CN" b="0">
              <a:latin typeface="Arial" panose="020B0604020202020204" pitchFamily="34" charset="0"/>
            </a:endParaRPr>
          </a:p>
        </p:txBody>
      </p:sp>
    </p:spTree>
    <p:extLst>
      <p:ext uri="{BB962C8B-B14F-4D97-AF65-F5344CB8AC3E}">
        <p14:creationId xmlns:p14="http://schemas.microsoft.com/office/powerpoint/2010/main" val="121458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15</a:t>
            </a:fld>
            <a:endParaRPr lang="en-US" altLang="zh-CN" b="0">
              <a:latin typeface="Arial" panose="020B0604020202020204" pitchFamily="34" charset="0"/>
            </a:endParaRPr>
          </a:p>
        </p:txBody>
      </p:sp>
    </p:spTree>
    <p:extLst>
      <p:ext uri="{BB962C8B-B14F-4D97-AF65-F5344CB8AC3E}">
        <p14:creationId xmlns:p14="http://schemas.microsoft.com/office/powerpoint/2010/main" val="280325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16</a:t>
            </a:fld>
            <a:endParaRPr lang="en-US" altLang="zh-CN" b="0">
              <a:latin typeface="Arial" panose="020B0604020202020204" pitchFamily="34" charset="0"/>
            </a:endParaRPr>
          </a:p>
        </p:txBody>
      </p:sp>
    </p:spTree>
    <p:extLst>
      <p:ext uri="{BB962C8B-B14F-4D97-AF65-F5344CB8AC3E}">
        <p14:creationId xmlns:p14="http://schemas.microsoft.com/office/powerpoint/2010/main" val="3613464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17</a:t>
            </a:fld>
            <a:endParaRPr lang="en-US" altLang="zh-CN" b="0">
              <a:latin typeface="Arial" panose="020B0604020202020204" pitchFamily="34" charset="0"/>
            </a:endParaRPr>
          </a:p>
        </p:txBody>
      </p:sp>
    </p:spTree>
    <p:extLst>
      <p:ext uri="{BB962C8B-B14F-4D97-AF65-F5344CB8AC3E}">
        <p14:creationId xmlns:p14="http://schemas.microsoft.com/office/powerpoint/2010/main" val="737323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18</a:t>
            </a:fld>
            <a:endParaRPr lang="en-US" altLang="zh-CN" b="0">
              <a:latin typeface="Arial" panose="020B0604020202020204" pitchFamily="34" charset="0"/>
            </a:endParaRPr>
          </a:p>
        </p:txBody>
      </p:sp>
    </p:spTree>
    <p:extLst>
      <p:ext uri="{BB962C8B-B14F-4D97-AF65-F5344CB8AC3E}">
        <p14:creationId xmlns:p14="http://schemas.microsoft.com/office/powerpoint/2010/main" val="4231966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19</a:t>
            </a:fld>
            <a:endParaRPr lang="en-US" altLang="zh-CN" b="0">
              <a:latin typeface="Arial" panose="020B0604020202020204" pitchFamily="34" charset="0"/>
            </a:endParaRPr>
          </a:p>
        </p:txBody>
      </p:sp>
    </p:spTree>
    <p:extLst>
      <p:ext uri="{BB962C8B-B14F-4D97-AF65-F5344CB8AC3E}">
        <p14:creationId xmlns:p14="http://schemas.microsoft.com/office/powerpoint/2010/main" val="12774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2</a:t>
            </a:fld>
            <a:endParaRPr lang="en-US" altLang="zh-CN" b="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20</a:t>
            </a:fld>
            <a:endParaRPr lang="en-US" altLang="zh-CN" b="0">
              <a:latin typeface="Arial" panose="020B0604020202020204" pitchFamily="34" charset="0"/>
            </a:endParaRPr>
          </a:p>
        </p:txBody>
      </p:sp>
    </p:spTree>
    <p:extLst>
      <p:ext uri="{BB962C8B-B14F-4D97-AF65-F5344CB8AC3E}">
        <p14:creationId xmlns:p14="http://schemas.microsoft.com/office/powerpoint/2010/main" val="889426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21</a:t>
            </a:fld>
            <a:endParaRPr lang="en-US" altLang="zh-CN" b="0">
              <a:latin typeface="Arial" panose="020B0604020202020204" pitchFamily="34" charset="0"/>
            </a:endParaRPr>
          </a:p>
        </p:txBody>
      </p:sp>
    </p:spTree>
    <p:extLst>
      <p:ext uri="{BB962C8B-B14F-4D97-AF65-F5344CB8AC3E}">
        <p14:creationId xmlns:p14="http://schemas.microsoft.com/office/powerpoint/2010/main" val="1474869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22</a:t>
            </a:fld>
            <a:endParaRPr lang="en-US" altLang="zh-CN" b="0">
              <a:latin typeface="Arial" panose="020B0604020202020204" pitchFamily="34" charset="0"/>
            </a:endParaRPr>
          </a:p>
        </p:txBody>
      </p:sp>
    </p:spTree>
    <p:extLst>
      <p:ext uri="{BB962C8B-B14F-4D97-AF65-F5344CB8AC3E}">
        <p14:creationId xmlns:p14="http://schemas.microsoft.com/office/powerpoint/2010/main" val="1028144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23</a:t>
            </a:fld>
            <a:endParaRPr lang="en-US" altLang="zh-CN" b="0">
              <a:latin typeface="Arial" panose="020B0604020202020204" pitchFamily="34" charset="0"/>
            </a:endParaRPr>
          </a:p>
        </p:txBody>
      </p:sp>
    </p:spTree>
    <p:extLst>
      <p:ext uri="{BB962C8B-B14F-4D97-AF65-F5344CB8AC3E}">
        <p14:creationId xmlns:p14="http://schemas.microsoft.com/office/powerpoint/2010/main" val="1179567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24</a:t>
            </a:fld>
            <a:endParaRPr lang="en-US" altLang="zh-CN" b="0">
              <a:latin typeface="Arial" panose="020B0604020202020204" pitchFamily="34" charset="0"/>
            </a:endParaRPr>
          </a:p>
        </p:txBody>
      </p:sp>
    </p:spTree>
    <p:extLst>
      <p:ext uri="{BB962C8B-B14F-4D97-AF65-F5344CB8AC3E}">
        <p14:creationId xmlns:p14="http://schemas.microsoft.com/office/powerpoint/2010/main" val="475882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F1CB290A-FF09-4EF9-B7B9-D5AB100E9F25}" type="slidenum">
              <a:rPr lang="zh-CN" altLang="en-US"/>
              <a:t>25</a:t>
            </a:fld>
            <a:endParaRPr lang="en-US" altLang="zh-CN"/>
          </a:p>
        </p:txBody>
      </p:sp>
      <p:sp>
        <p:nvSpPr>
          <p:cNvPr id="68611" name="Rectangle 2"/>
          <p:cNvSpPr>
            <a:spLocks noGrp="1" noRot="1" noChangeAspect="1" noChangeArrowheads="1" noTextEdit="1"/>
          </p:cNvSpPr>
          <p:nvPr>
            <p:ph type="sldImg"/>
          </p:nvPr>
        </p:nvSpPr>
        <p:spPr>
          <a:xfrm>
            <a:off x="381000" y="685800"/>
            <a:ext cx="6096000" cy="3429000"/>
          </a:xfrm>
        </p:spPr>
      </p:sp>
      <p:sp>
        <p:nvSpPr>
          <p:cNvPr id="68612" name="Rectangle 3"/>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zh-CN" altLang="en-US" dirty="0">
              <a:latin typeface="Times New Roman" panose="02020603050405020304" pitchFamily="18"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3</a:t>
            </a:fld>
            <a:endParaRPr lang="en-US" altLang="zh-CN" b="0">
              <a:latin typeface="Arial" panose="020B0604020202020204" pitchFamily="34" charset="0"/>
            </a:endParaRPr>
          </a:p>
        </p:txBody>
      </p:sp>
    </p:spTree>
    <p:extLst>
      <p:ext uri="{BB962C8B-B14F-4D97-AF65-F5344CB8AC3E}">
        <p14:creationId xmlns:p14="http://schemas.microsoft.com/office/powerpoint/2010/main" val="380546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4</a:t>
            </a:fld>
            <a:endParaRPr lang="en-US" altLang="zh-CN" b="0">
              <a:latin typeface="Arial" panose="020B0604020202020204" pitchFamily="34" charset="0"/>
            </a:endParaRPr>
          </a:p>
        </p:txBody>
      </p:sp>
    </p:spTree>
    <p:extLst>
      <p:ext uri="{BB962C8B-B14F-4D97-AF65-F5344CB8AC3E}">
        <p14:creationId xmlns:p14="http://schemas.microsoft.com/office/powerpoint/2010/main" val="2851186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5</a:t>
            </a:fld>
            <a:endParaRPr lang="en-US" altLang="zh-CN" b="0">
              <a:latin typeface="Arial" panose="020B0604020202020204" pitchFamily="34" charset="0"/>
            </a:endParaRPr>
          </a:p>
        </p:txBody>
      </p:sp>
    </p:spTree>
    <p:extLst>
      <p:ext uri="{BB962C8B-B14F-4D97-AF65-F5344CB8AC3E}">
        <p14:creationId xmlns:p14="http://schemas.microsoft.com/office/powerpoint/2010/main" val="84174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6</a:t>
            </a:fld>
            <a:endParaRPr lang="en-US" altLang="zh-CN" b="0">
              <a:latin typeface="Arial" panose="020B0604020202020204" pitchFamily="34" charset="0"/>
            </a:endParaRPr>
          </a:p>
        </p:txBody>
      </p:sp>
    </p:spTree>
    <p:extLst>
      <p:ext uri="{BB962C8B-B14F-4D97-AF65-F5344CB8AC3E}">
        <p14:creationId xmlns:p14="http://schemas.microsoft.com/office/powerpoint/2010/main" val="3494355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7</a:t>
            </a:fld>
            <a:endParaRPr lang="en-US" altLang="zh-CN" b="0">
              <a:latin typeface="Arial" panose="020B0604020202020204" pitchFamily="34" charset="0"/>
            </a:endParaRPr>
          </a:p>
        </p:txBody>
      </p:sp>
    </p:spTree>
    <p:extLst>
      <p:ext uri="{BB962C8B-B14F-4D97-AF65-F5344CB8AC3E}">
        <p14:creationId xmlns:p14="http://schemas.microsoft.com/office/powerpoint/2010/main" val="2692287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8</a:t>
            </a:fld>
            <a:endParaRPr lang="en-US" altLang="zh-CN" b="0">
              <a:latin typeface="Arial" panose="020B0604020202020204" pitchFamily="34" charset="0"/>
            </a:endParaRPr>
          </a:p>
        </p:txBody>
      </p:sp>
    </p:spTree>
    <p:extLst>
      <p:ext uri="{BB962C8B-B14F-4D97-AF65-F5344CB8AC3E}">
        <p14:creationId xmlns:p14="http://schemas.microsoft.com/office/powerpoint/2010/main" val="37451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9</a:t>
            </a:fld>
            <a:endParaRPr lang="en-US" altLang="zh-CN" b="0">
              <a:latin typeface="Arial" panose="020B0604020202020204" pitchFamily="34" charset="0"/>
            </a:endParaRPr>
          </a:p>
        </p:txBody>
      </p:sp>
    </p:spTree>
    <p:extLst>
      <p:ext uri="{BB962C8B-B14F-4D97-AF65-F5344CB8AC3E}">
        <p14:creationId xmlns:p14="http://schemas.microsoft.com/office/powerpoint/2010/main" val="24566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12674" name="Rectangle 2"/>
          <p:cNvSpPr>
            <a:spLocks noGrp="1" noChangeArrowheads="1"/>
          </p:cNvSpPr>
          <p:nvPr>
            <p:ph type="ctrTitle"/>
          </p:nvPr>
        </p:nvSpPr>
        <p:spPr bwMode="auto">
          <a:xfrm>
            <a:off x="914400" y="2130432"/>
            <a:ext cx="103632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defRPr/>
            </a:lvl1pPr>
          </a:lstStyle>
          <a:p>
            <a:pPr lvl="0"/>
            <a:r>
              <a:rPr lang="zh-CN" altLang="en-US" noProof="0"/>
              <a:t>单击此处编辑母版标题样式</a:t>
            </a:r>
          </a:p>
        </p:txBody>
      </p:sp>
      <p:sp>
        <p:nvSpPr>
          <p:cNvPr id="412675" name="Rectangle 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zh-CN" altLang="en-US" noProof="0"/>
              <a:t>单击此处编辑母版副标题样式</a:t>
            </a:r>
          </a:p>
        </p:txBody>
      </p:sp>
      <p:sp>
        <p:nvSpPr>
          <p:cNvPr id="4" name="Rectangle 4"/>
          <p:cNvSpPr>
            <a:spLocks noGrp="1" noChangeArrowheads="1"/>
          </p:cNvSpPr>
          <p:nvPr>
            <p:ph type="dt" sz="half" idx="10"/>
          </p:nvPr>
        </p:nvSpPr>
        <p:spPr>
          <a:xfrm>
            <a:off x="609600" y="6245225"/>
            <a:ext cx="2844800" cy="476250"/>
          </a:xfrm>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8737600" y="6245225"/>
            <a:ext cx="2844800" cy="476250"/>
          </a:xfrm>
        </p:spPr>
        <p:txBody>
          <a:bodyPr/>
          <a:lstStyle>
            <a:lvl1pPr>
              <a:defRPr/>
            </a:lvl1pPr>
          </a:lstStyle>
          <a:p>
            <a:fld id="{8CBA8CDC-0902-47E5-931A-6F262C6059F2}"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4591EE6C-7129-45B7-A500-667DE29B6374}"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2136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26400" cy="58213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76C48C15-4B89-4B2A-83F4-1F241B0EA8FD}"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213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fld id="{908E6AF5-5F14-451C-A4CE-70C142390838}"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quarter" idx="1"/>
          </p:nvPr>
        </p:nvSpPr>
        <p:spPr>
          <a:xfrm>
            <a:off x="914400" y="19812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9812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914400" y="41148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97600" y="41148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fld id="{4679D76C-9C81-4A2A-A04E-C995F4E6EC9F}"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914400" y="1981200"/>
            <a:ext cx="508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9812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41148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fld id="{8A094152-4DA2-4A79-9750-A3E039F60332}"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0" y="1981200"/>
            <a:ext cx="508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9812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41148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fld id="{B6A468CF-E2BC-4A99-A595-30A339F6B89B}"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914400" y="1981200"/>
            <a:ext cx="508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08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E325669C-3802-4384-9E12-F4F0CBFC9E8C}"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2"/>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lgn="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5" name="页脚占位符 4"/>
          <p:cNvSpPr>
            <a:spLocks noGrp="1"/>
          </p:cNvSpPr>
          <p:nvPr>
            <p:ph type="ftr" sz="quarter" idx="11"/>
          </p:nvPr>
        </p:nvSpPr>
        <p:spPr/>
        <p:txBody>
          <a:bodyPr/>
          <a:lstStyle>
            <a:lvl1pP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a:spcBef>
                <a:spcPct val="50000"/>
              </a:spcBef>
              <a:defRPr b="1">
                <a:latin typeface="Verdana" panose="020B0604030504040204" pitchFamily="34" charset="0"/>
                <a:ea typeface="黑体" panose="02010609060101010101" pitchFamily="49" charset="-122"/>
              </a:defRPr>
            </a:lvl1pPr>
          </a:lstStyle>
          <a:p>
            <a:fld id="{24B39E9B-93D5-4718-9C5F-7AC196106694}"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5" name="页脚占位符 4"/>
          <p:cNvSpPr>
            <a:spLocks noGrp="1"/>
          </p:cNvSpPr>
          <p:nvPr>
            <p:ph type="ftr" sz="quarter" idx="11"/>
          </p:nvPr>
        </p:nvSpPr>
        <p:spPr/>
        <p:txBody>
          <a:bodyPr/>
          <a:lstStyle>
            <a:lvl1pP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a:spcBef>
                <a:spcPct val="50000"/>
              </a:spcBef>
              <a:defRPr b="1">
                <a:latin typeface="Verdana" panose="020B0604030504040204" pitchFamily="34" charset="0"/>
                <a:ea typeface="黑体" panose="02010609060101010101" pitchFamily="49" charset="-122"/>
              </a:defRPr>
            </a:lvl1pPr>
          </a:lstStyle>
          <a:p>
            <a:fld id="{63DB2018-BEC9-4CC4-A075-876FBA5BD5F0}"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7"/>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lgn="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5" name="页脚占位符 4"/>
          <p:cNvSpPr>
            <a:spLocks noGrp="1"/>
          </p:cNvSpPr>
          <p:nvPr>
            <p:ph type="ftr" sz="quarter" idx="11"/>
          </p:nvPr>
        </p:nvSpPr>
        <p:spPr/>
        <p:txBody>
          <a:bodyPr/>
          <a:lstStyle>
            <a:lvl1pP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a:spcBef>
                <a:spcPct val="50000"/>
              </a:spcBef>
              <a:defRPr b="1">
                <a:latin typeface="Verdana" panose="020B0604030504040204" pitchFamily="34" charset="0"/>
                <a:ea typeface="黑体" panose="02010609060101010101" pitchFamily="49" charset="-122"/>
              </a:defRPr>
            </a:lvl1pPr>
          </a:lstStyle>
          <a:p>
            <a:fld id="{AD54C117-5A82-402F-A2F1-E23583FD3D58}"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4B880153-B6B0-4473-87C6-1C390C884C06}"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lgn="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6" name="页脚占位符 5"/>
          <p:cNvSpPr>
            <a:spLocks noGrp="1"/>
          </p:cNvSpPr>
          <p:nvPr>
            <p:ph type="ftr" sz="quarter" idx="11"/>
          </p:nvPr>
        </p:nvSpPr>
        <p:spPr/>
        <p:txBody>
          <a:bodyPr/>
          <a:lstStyle>
            <a:lvl1pP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7" name="灯片编号占位符 6"/>
          <p:cNvSpPr>
            <a:spLocks noGrp="1"/>
          </p:cNvSpPr>
          <p:nvPr>
            <p:ph type="sldNum" sz="quarter" idx="12"/>
          </p:nvPr>
        </p:nvSpPr>
        <p:spPr/>
        <p:txBody>
          <a:bodyPr/>
          <a:lstStyle>
            <a:lvl1pPr>
              <a:spcBef>
                <a:spcPct val="50000"/>
              </a:spcBef>
              <a:defRPr b="1">
                <a:latin typeface="Verdana" panose="020B0604030504040204" pitchFamily="34" charset="0"/>
                <a:ea typeface="黑体" panose="02010609060101010101" pitchFamily="49" charset="-122"/>
              </a:defRPr>
            </a:lvl1pPr>
          </a:lstStyle>
          <a:p>
            <a:fld id="{317ACB53-3F98-42DC-8A4D-8F600DF99629}"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lgn="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8" name="页脚占位符 7"/>
          <p:cNvSpPr>
            <a:spLocks noGrp="1"/>
          </p:cNvSpPr>
          <p:nvPr>
            <p:ph type="ftr" sz="quarter" idx="11"/>
          </p:nvPr>
        </p:nvSpPr>
        <p:spPr/>
        <p:txBody>
          <a:bodyPr/>
          <a:lstStyle>
            <a:lvl1pP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9" name="灯片编号占位符 8"/>
          <p:cNvSpPr>
            <a:spLocks noGrp="1"/>
          </p:cNvSpPr>
          <p:nvPr>
            <p:ph type="sldNum" sz="quarter" idx="12"/>
          </p:nvPr>
        </p:nvSpPr>
        <p:spPr/>
        <p:txBody>
          <a:bodyPr/>
          <a:lstStyle>
            <a:lvl1pPr>
              <a:spcBef>
                <a:spcPct val="50000"/>
              </a:spcBef>
              <a:defRPr b="1">
                <a:latin typeface="Verdana" panose="020B0604030504040204" pitchFamily="34" charset="0"/>
                <a:ea typeface="黑体" panose="02010609060101010101" pitchFamily="49" charset="-122"/>
              </a:defRPr>
            </a:lvl1pPr>
          </a:lstStyle>
          <a:p>
            <a:fld id="{59E4B328-B108-44ED-812D-52A13474FACC}"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lgn="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4" name="页脚占位符 3"/>
          <p:cNvSpPr>
            <a:spLocks noGrp="1"/>
          </p:cNvSpPr>
          <p:nvPr>
            <p:ph type="ftr" sz="quarter" idx="11"/>
          </p:nvPr>
        </p:nvSpPr>
        <p:spPr/>
        <p:txBody>
          <a:bodyPr/>
          <a:lstStyle>
            <a:lvl1pP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5" name="灯片编号占位符 4"/>
          <p:cNvSpPr>
            <a:spLocks noGrp="1"/>
          </p:cNvSpPr>
          <p:nvPr>
            <p:ph type="sldNum" sz="quarter" idx="12"/>
          </p:nvPr>
        </p:nvSpPr>
        <p:spPr/>
        <p:txBody>
          <a:bodyPr/>
          <a:lstStyle>
            <a:lvl1pPr>
              <a:spcBef>
                <a:spcPct val="50000"/>
              </a:spcBef>
              <a:defRPr b="1">
                <a:latin typeface="Verdana" panose="020B0604030504040204" pitchFamily="34" charset="0"/>
                <a:ea typeface="黑体" panose="02010609060101010101" pitchFamily="49" charset="-122"/>
              </a:defRPr>
            </a:lvl1pPr>
          </a:lstStyle>
          <a:p>
            <a:fld id="{AD1443E6-45A7-414B-B67D-958DEEA05529}"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lgn="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6" name="页脚占位符 5"/>
          <p:cNvSpPr>
            <a:spLocks noGrp="1"/>
          </p:cNvSpPr>
          <p:nvPr>
            <p:ph type="ftr" sz="quarter" idx="11"/>
          </p:nvPr>
        </p:nvSpPr>
        <p:spPr/>
        <p:txBody>
          <a:bodyPr/>
          <a:lstStyle>
            <a:lvl1pP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7" name="灯片编号占位符 6"/>
          <p:cNvSpPr>
            <a:spLocks noGrp="1"/>
          </p:cNvSpPr>
          <p:nvPr>
            <p:ph type="sldNum" sz="quarter" idx="12"/>
          </p:nvPr>
        </p:nvSpPr>
        <p:spPr/>
        <p:txBody>
          <a:bodyPr/>
          <a:lstStyle>
            <a:lvl1pPr>
              <a:spcBef>
                <a:spcPct val="50000"/>
              </a:spcBef>
              <a:defRPr b="1">
                <a:latin typeface="Verdana" panose="020B0604030504040204" pitchFamily="34" charset="0"/>
                <a:ea typeface="黑体" panose="02010609060101010101" pitchFamily="49" charset="-122"/>
              </a:defRPr>
            </a:lvl1pPr>
          </a:lstStyle>
          <a:p>
            <a:fld id="{D9AA14F6-8E65-4C3D-B407-F0E7116CE474}"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lgn="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6" name="页脚占位符 5"/>
          <p:cNvSpPr>
            <a:spLocks noGrp="1"/>
          </p:cNvSpPr>
          <p:nvPr>
            <p:ph type="ftr" sz="quarter" idx="11"/>
          </p:nvPr>
        </p:nvSpPr>
        <p:spPr/>
        <p:txBody>
          <a:bodyPr/>
          <a:lstStyle>
            <a:lvl1pP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7" name="灯片编号占位符 6"/>
          <p:cNvSpPr>
            <a:spLocks noGrp="1"/>
          </p:cNvSpPr>
          <p:nvPr>
            <p:ph type="sldNum" sz="quarter" idx="12"/>
          </p:nvPr>
        </p:nvSpPr>
        <p:spPr/>
        <p:txBody>
          <a:bodyPr/>
          <a:lstStyle>
            <a:lvl1pPr>
              <a:spcBef>
                <a:spcPct val="50000"/>
              </a:spcBef>
              <a:defRPr b="1">
                <a:latin typeface="Verdana" panose="020B0604030504040204" pitchFamily="34" charset="0"/>
                <a:ea typeface="黑体" panose="02010609060101010101" pitchFamily="49" charset="-122"/>
              </a:defRPr>
            </a:lvl1pPr>
          </a:lstStyle>
          <a:p>
            <a:fld id="{C5BD37A6-9366-43DB-B994-89E7CD3E9DA6}"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5" name="页脚占位符 4"/>
          <p:cNvSpPr>
            <a:spLocks noGrp="1"/>
          </p:cNvSpPr>
          <p:nvPr>
            <p:ph type="ftr" sz="quarter" idx="11"/>
          </p:nvPr>
        </p:nvSpPr>
        <p:spPr/>
        <p:txBody>
          <a:bodyPr/>
          <a:lstStyle>
            <a:lvl1pP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a:spcBef>
                <a:spcPct val="50000"/>
              </a:spcBef>
              <a:defRPr b="1">
                <a:latin typeface="Verdana" panose="020B0604030504040204" pitchFamily="34" charset="0"/>
                <a:ea typeface="黑体" panose="02010609060101010101" pitchFamily="49" charset="-122"/>
              </a:defRPr>
            </a:lvl1pPr>
          </a:lstStyle>
          <a:p>
            <a:fld id="{70AFCBB4-2998-42FF-B6B8-89F08632A0F2}"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5"/>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5"/>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5" name="页脚占位符 4"/>
          <p:cNvSpPr>
            <a:spLocks noGrp="1"/>
          </p:cNvSpPr>
          <p:nvPr>
            <p:ph type="ftr" sz="quarter" idx="11"/>
          </p:nvPr>
        </p:nvSpPr>
        <p:spPr/>
        <p:txBody>
          <a:bodyPr/>
          <a:lstStyle>
            <a:lvl1pPr>
              <a:spcBef>
                <a:spcPct val="50000"/>
              </a:spcBef>
              <a:defRPr b="1">
                <a:latin typeface="Verdana" panose="020B0604030504040204" pitchFamily="34" charset="0"/>
                <a:ea typeface="黑体" panose="02010609060101010101" pitchFamily="49"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a:spcBef>
                <a:spcPct val="50000"/>
              </a:spcBef>
              <a:defRPr b="1">
                <a:latin typeface="Verdana" panose="020B0604030504040204" pitchFamily="34" charset="0"/>
                <a:ea typeface="黑体" panose="02010609060101010101" pitchFamily="49" charset="-122"/>
              </a:defRPr>
            </a:lvl1pPr>
          </a:lstStyle>
          <a:p>
            <a:fld id="{3E409D86-C74C-490D-8651-0C160A3CF87D}"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12674" name="Rectangle 2"/>
          <p:cNvSpPr>
            <a:spLocks noGrp="1" noChangeArrowheads="1"/>
          </p:cNvSpPr>
          <p:nvPr>
            <p:ph type="ctrTitle"/>
          </p:nvPr>
        </p:nvSpPr>
        <p:spPr bwMode="auto">
          <a:xfrm>
            <a:off x="914400" y="2130432"/>
            <a:ext cx="103632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defRPr/>
            </a:lvl1pPr>
          </a:lstStyle>
          <a:p>
            <a:pPr lvl="0"/>
            <a:r>
              <a:rPr lang="zh-CN" altLang="en-US" noProof="0"/>
              <a:t>单击此处编辑母版标题样式</a:t>
            </a:r>
          </a:p>
        </p:txBody>
      </p:sp>
      <p:sp>
        <p:nvSpPr>
          <p:cNvPr id="412675" name="Rectangle 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zh-CN" altLang="en-US" noProof="0"/>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5CBB759A-B6FB-4833-B95F-BFA3640645C9}"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716260B5-8548-47A7-AA2A-A30DE65BF060}"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ECA539F-1530-4D0B-A6CD-41A8D2BC6686}"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15FA7D-43A0-4F80-B755-C7B89C6E4A6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C7298FAA-330D-4B5E-A7BE-EA979FE6B4C2}"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fld id="{39715BFA-2289-4815-A1D4-ACA8CDD08C6D}"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fld id="{88394B98-00E0-4E88-A25D-3D6F755FD81B}"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B6B87B66-85CC-4806-9099-5590BA23794A}"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BF15CB98-9E9C-4CF8-9A1D-E2C532F766ED}"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1FF8F7A9-9A22-4D4A-B4DB-CE95D7088819}"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1652"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spcBef>
                <a:spcPct val="0"/>
              </a:spcBef>
              <a:defRPr sz="1400" b="0">
                <a:solidFill>
                  <a:schemeClr val="tx1"/>
                </a:solidFill>
                <a:effectLst/>
                <a:latin typeface="+mn-lt"/>
                <a:ea typeface="宋体" panose="02010600030101010101" pitchFamily="2" charset="-122"/>
              </a:defRPr>
            </a:lvl1pPr>
          </a:lstStyle>
          <a:p>
            <a:pPr>
              <a:defRPr/>
            </a:pPr>
            <a:endParaRPr lang="en-US" altLang="zh-CN"/>
          </a:p>
        </p:txBody>
      </p:sp>
      <p:sp>
        <p:nvSpPr>
          <p:cNvPr id="41165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spcBef>
                <a:spcPct val="0"/>
              </a:spcBef>
              <a:defRPr sz="1400" b="0">
                <a:solidFill>
                  <a:schemeClr val="tx1"/>
                </a:solidFill>
                <a:effectLst/>
                <a:latin typeface="+mn-lt"/>
                <a:ea typeface="宋体" panose="02010600030101010101" pitchFamily="2" charset="-122"/>
              </a:defRPr>
            </a:lvl1pPr>
          </a:lstStyle>
          <a:p>
            <a:pPr>
              <a:defRPr/>
            </a:pPr>
            <a:endParaRPr lang="en-US" altLang="zh-CN"/>
          </a:p>
        </p:txBody>
      </p:sp>
      <p:sp>
        <p:nvSpPr>
          <p:cNvPr id="411654"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a:solidFill>
                  <a:schemeClr val="tx1"/>
                </a:solidFill>
                <a:latin typeface="Times New Roman" panose="02020603050405020304" pitchFamily="18" charset="0"/>
                <a:ea typeface="宋体" panose="02010600030101010101" pitchFamily="2" charset="-122"/>
              </a:defRPr>
            </a:lvl1pPr>
          </a:lstStyle>
          <a:p>
            <a:fld id="{3ECFE964-9A35-42A6-A32B-1628B4775ECF}"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p14:dur="10" advTm="12137"/>
    </mc:Choice>
    <mc:Fallback xmlns="">
      <p:transition advTm="12137"/>
    </mc:Fallback>
  </mc:AlternateContent>
  <p:txStyles>
    <p:titleStyle>
      <a:lvl1pPr algn="ctr" rtl="0" eaLnBrk="0" fontAlgn="base" hangingPunct="0">
        <a:spcBef>
          <a:spcPct val="0"/>
        </a:spcBef>
        <a:spcAft>
          <a:spcPct val="0"/>
        </a:spcAft>
        <a:defRPr kumimoji="1" sz="3200">
          <a:solidFill>
            <a:srgbClr val="FF0000"/>
          </a:solidFill>
          <a:latin typeface="+mj-lt"/>
          <a:ea typeface="+mj-ea"/>
          <a:cs typeface="+mj-cs"/>
        </a:defRPr>
      </a:lvl1pPr>
      <a:lvl2pPr algn="ctr" rtl="0" eaLnBrk="0" fontAlgn="base" hangingPunct="0">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2pPr>
      <a:lvl3pPr algn="ctr" rtl="0" eaLnBrk="0" fontAlgn="base" hangingPunct="0">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3pPr>
      <a:lvl4pPr algn="ctr" rtl="0" eaLnBrk="0" fontAlgn="base" hangingPunct="0">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4pPr>
      <a:lvl5pPr algn="ctr" rtl="0" eaLnBrk="0" fontAlgn="base" hangingPunct="0">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5pPr>
      <a:lvl6pPr marL="4572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6pPr>
      <a:lvl7pPr marL="9144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7pPr>
      <a:lvl8pPr marL="13716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8pPr>
      <a:lvl9pPr marL="18288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9pPr>
    </p:titleStyle>
    <p:bodyStyle>
      <a:lvl1pPr marL="342900" indent="-342900" algn="l" rtl="0" eaLnBrk="0" fontAlgn="base" hangingPunct="0">
        <a:spcBef>
          <a:spcPct val="20000"/>
        </a:spcBef>
        <a:spcAft>
          <a:spcPct val="0"/>
        </a:spcAft>
        <a:buClr>
          <a:srgbClr val="0000FF"/>
        </a:buClr>
        <a:buSzPct val="80000"/>
        <a:buFont typeface="Wingdings" panose="05000000000000000000" pitchFamily="2" charset="2"/>
        <a:buChar char="n"/>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kumimoji="1" sz="2400" b="1">
          <a:solidFill>
            <a:srgbClr val="0000FF"/>
          </a:solidFill>
          <a:latin typeface="+mn-lt"/>
          <a:ea typeface="仿宋_GB2312" pitchFamily="49" charset="-122"/>
        </a:defRPr>
      </a:lvl2pPr>
      <a:lvl3pPr marL="1143000" indent="-228600" algn="l" rtl="0" eaLnBrk="0" fontAlgn="base" hangingPunct="0">
        <a:spcBef>
          <a:spcPct val="20000"/>
        </a:spcBef>
        <a:spcAft>
          <a:spcPct val="0"/>
        </a:spcAft>
        <a:buChar char="•"/>
        <a:defRPr kumimoji="1"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kumimoji="1"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kumimoji="1" sz="2000">
          <a:solidFill>
            <a:schemeClr val="tx1"/>
          </a:solidFill>
          <a:latin typeface="+mn-lt"/>
          <a:ea typeface="宋体" panose="02010600030101010101" pitchFamily="2" charset="-122"/>
        </a:defRPr>
      </a:lvl5pPr>
      <a:lvl6pPr marL="25146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lstStyle/>
          <a:p>
            <a:pPr lvl="0"/>
            <a:r>
              <a:rPr lang="zh-CN" altLang="en-US"/>
              <a:t>单击此处编辑母版标题样式</a:t>
            </a:r>
          </a:p>
        </p:txBody>
      </p:sp>
      <p:sp>
        <p:nvSpPr>
          <p:cNvPr id="2051"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spcBef>
                <a:spcPct val="0"/>
              </a:spcBef>
              <a:defRPr sz="1400" b="0">
                <a:solidFill>
                  <a:srgbClr val="000000"/>
                </a:solidFill>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spcBef>
                <a:spcPct val="0"/>
              </a:spcBef>
              <a:defRPr sz="1400" b="0">
                <a:solidFill>
                  <a:srgbClr val="000000"/>
                </a:solidFill>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a:solidFill>
                  <a:srgbClr val="000000"/>
                </a:solidFill>
                <a:latin typeface="Arial" panose="020B0604020202020204" pitchFamily="34" charset="0"/>
                <a:ea typeface="宋体" panose="02010600030101010101" pitchFamily="2" charset="-122"/>
              </a:defRPr>
            </a:lvl1pPr>
          </a:lstStyle>
          <a:p>
            <a:fld id="{923DE2A6-BDEE-4C44-844A-7153271F8169}"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mc:AlternateContent xmlns:mc="http://schemas.openxmlformats.org/markup-compatibility/2006" xmlns:p14="http://schemas.microsoft.com/office/powerpoint/2010/main">
    <mc:Choice Requires="p14">
      <p:transition p14:dur="10" advTm="12137"/>
    </mc:Choice>
    <mc:Fallback xmlns="">
      <p:transition advTm="12137"/>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spcBef>
                <a:spcPct val="0"/>
              </a:spcBef>
              <a:defRPr sz="1400" b="0">
                <a:solidFill>
                  <a:srgbClr val="000000"/>
                </a:solidFill>
                <a:latin typeface="+mn-lt"/>
                <a:ea typeface="宋体" panose="02010600030101010101" pitchFamily="2" charset="-122"/>
              </a:defRPr>
            </a:lvl1pPr>
          </a:lstStyle>
          <a:p>
            <a:pPr>
              <a:defRPr/>
            </a:pPr>
            <a:endParaRPr lang="en-US" altLang="zh-CN"/>
          </a:p>
        </p:txBody>
      </p:sp>
      <p:sp>
        <p:nvSpPr>
          <p:cNvPr id="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spcBef>
                <a:spcPct val="0"/>
              </a:spcBef>
              <a:defRPr sz="1400" b="0">
                <a:solidFill>
                  <a:srgbClr val="000000"/>
                </a:solidFill>
                <a:latin typeface="+mn-lt"/>
                <a:ea typeface="宋体" panose="02010600030101010101" pitchFamily="2" charset="-122"/>
              </a:defRPr>
            </a:lvl1pPr>
          </a:lstStyle>
          <a:p>
            <a:pPr>
              <a:defRPr/>
            </a:pPr>
            <a:endParaRPr lang="en-US" altLang="zh-CN"/>
          </a:p>
        </p:txBody>
      </p:sp>
      <p:sp>
        <p:nvSpPr>
          <p:cNvPr id="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a:solidFill>
                  <a:srgbClr val="000000"/>
                </a:solidFill>
                <a:ea typeface="宋体" panose="02010600030101010101" pitchFamily="2" charset="-122"/>
              </a:defRPr>
            </a:lvl1pPr>
          </a:lstStyle>
          <a:p>
            <a:fld id="{1E57BFCD-1EE3-4EB4-BF8E-90A379852E96}"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p14:dur="10" advTm="12137"/>
    </mc:Choice>
    <mc:Fallback xmlns="">
      <p:transition advTm="12137"/>
    </mc:Fallback>
  </mc:AlternateContent>
  <p:txStyles>
    <p:titleStyle>
      <a:lvl1pPr algn="ctr" rtl="0" eaLnBrk="0" fontAlgn="base" hangingPunct="0">
        <a:spcBef>
          <a:spcPct val="0"/>
        </a:spcBef>
        <a:spcAft>
          <a:spcPct val="0"/>
        </a:spcAft>
        <a:defRPr kumimoji="1" sz="3200">
          <a:solidFill>
            <a:srgbClr val="FF0000"/>
          </a:solidFill>
          <a:latin typeface="Arial" panose="020B0604020202020204" pitchFamily="34" charset="0"/>
          <a:ea typeface="+mj-ea"/>
          <a:cs typeface="+mj-cs"/>
        </a:defRPr>
      </a:lvl1pPr>
      <a:lvl2pPr algn="ctr" rtl="0" eaLnBrk="0" fontAlgn="base" hangingPunct="0">
        <a:spcBef>
          <a:spcPct val="0"/>
        </a:spcBef>
        <a:spcAft>
          <a:spcPct val="0"/>
        </a:spcAft>
        <a:defRPr kumimoji="1" sz="3200">
          <a:solidFill>
            <a:srgbClr val="FF0000"/>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kumimoji="1" sz="3200">
          <a:solidFill>
            <a:srgbClr val="FF0000"/>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kumimoji="1" sz="3200">
          <a:solidFill>
            <a:srgbClr val="FF0000"/>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kumimoji="1" sz="3200">
          <a:solidFill>
            <a:srgbClr val="FF0000"/>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6pPr>
      <a:lvl7pPr marL="9144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7pPr>
      <a:lvl8pPr marL="13716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8pPr>
      <a:lvl9pPr marL="18288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9pPr>
    </p:titleStyle>
    <p:bodyStyle>
      <a:lvl1pPr marL="342900" indent="-342900" algn="l" rtl="0" eaLnBrk="0" fontAlgn="base" hangingPunct="0">
        <a:spcBef>
          <a:spcPct val="20000"/>
        </a:spcBef>
        <a:spcAft>
          <a:spcPct val="0"/>
        </a:spcAft>
        <a:buClr>
          <a:srgbClr val="0000FF"/>
        </a:buClr>
        <a:buSzPct val="80000"/>
        <a:buFont typeface="Wingdings" panose="05000000000000000000" pitchFamily="2" charset="2"/>
        <a:buChar char="n"/>
        <a:defRPr kumimoji="1" sz="2800" b="1">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rgbClr val="FF0000"/>
        </a:buClr>
        <a:buChar char="•"/>
        <a:defRPr kumimoji="1" sz="2400" b="1">
          <a:solidFill>
            <a:srgbClr val="0000FF"/>
          </a:solidFill>
          <a:latin typeface="Arial" panose="020B0604020202020204" pitchFamily="34" charset="0"/>
          <a:ea typeface="仿宋_GB2312" pitchFamily="49" charset="-122"/>
          <a:cs typeface="仿宋_GB2312"/>
        </a:defRPr>
      </a:lvl2pPr>
      <a:lvl3pPr marL="1143000" indent="-228600" algn="l" rtl="0" eaLnBrk="0" fontAlgn="base" hangingPunct="0">
        <a:spcBef>
          <a:spcPct val="20000"/>
        </a:spcBef>
        <a:spcAft>
          <a:spcPct val="0"/>
        </a:spcAft>
        <a:buChar char="•"/>
        <a:defRPr kumimoji="1" sz="2400">
          <a:solidFill>
            <a:schemeClr val="tx1"/>
          </a:solidFill>
          <a:latin typeface="Arial" panose="020B0604020202020204" pitchFamily="34" charset="0"/>
          <a:ea typeface="宋体" panose="02010600030101010101" pitchFamily="2" charset="-122"/>
          <a:cs typeface="仿宋_GB2312"/>
        </a:defRPr>
      </a:lvl3pPr>
      <a:lvl4pPr marL="1600200" indent="-228600" algn="l" rtl="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cs typeface="仿宋_GB2312"/>
        </a:defRPr>
      </a:lvl4pPr>
      <a:lvl5pPr marL="2057400" indent="-228600" algn="l" rtl="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cs typeface="仿宋_GB2312"/>
        </a:defRPr>
      </a:lvl5pPr>
      <a:lvl6pPr marL="25146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A539F-1530-4D0B-A6CD-41A8D2BC6686}" type="datetimeFigureOut">
              <a:rPr lang="zh-CN" altLang="en-US" smtClean="0"/>
              <a:t>2023/11/8</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5FA7D-43A0-4F80-B755-C7B89C6E4A6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package" Target="../embeddings/Microsoft_Visio_Drawing.vsdx"/><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文本框 3"/>
          <p:cNvSpPr txBox="1"/>
          <p:nvPr/>
        </p:nvSpPr>
        <p:spPr>
          <a:xfrm>
            <a:off x="2088717" y="4581128"/>
            <a:ext cx="8064896" cy="1224136"/>
          </a:xfrm>
          <a:prstGeom prst="rect">
            <a:avLst/>
          </a:prstGeom>
          <a:noFill/>
        </p:spPr>
        <p:txBody>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ts val="4000"/>
              </a:lnSpc>
              <a:spcBef>
                <a:spcPts val="4800"/>
              </a:spcBef>
              <a:buClrTx/>
              <a:buSzTx/>
              <a:buFontTx/>
              <a:buNone/>
            </a:pPr>
            <a:r>
              <a:rPr kumimoji="0" lang="zh-CN" altLang="en-US" sz="3600" dirty="0">
                <a:solidFill>
                  <a:schemeClr val="accent6">
                    <a:lumMod val="50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时间因素视角下单篇论文评价探讨</a:t>
            </a:r>
            <a:endParaRPr kumimoji="0" lang="en-US" altLang="zh-CN" sz="3600" dirty="0">
              <a:solidFill>
                <a:schemeClr val="accent6">
                  <a:lumMod val="50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endParaRPr>
          </a:p>
        </p:txBody>
      </p:sp>
      <p:sp>
        <p:nvSpPr>
          <p:cNvPr id="10" name="文本框 7"/>
          <p:cNvSpPr txBox="1">
            <a:spLocks noChangeArrowheads="1"/>
          </p:cNvSpPr>
          <p:nvPr>
            <p:custDataLst>
              <p:tags r:id="rId1"/>
            </p:custDataLst>
          </p:nvPr>
        </p:nvSpPr>
        <p:spPr bwMode="auto">
          <a:xfrm>
            <a:off x="7176120" y="5517232"/>
            <a:ext cx="446449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ts val="2880"/>
              </a:lnSpc>
              <a:spcBef>
                <a:spcPts val="1200"/>
              </a:spcBef>
              <a:buClrTx/>
              <a:buSzTx/>
              <a:buNone/>
            </a:pPr>
            <a:r>
              <a:rPr lang="zh-CN" altLang="en-US" dirty="0">
                <a:solidFill>
                  <a:schemeClr val="accent6">
                    <a:lumMod val="50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李长玲</a:t>
            </a:r>
            <a:r>
              <a:rPr lang="en-US" altLang="zh-CN" dirty="0">
                <a:solidFill>
                  <a:schemeClr val="accent6">
                    <a:lumMod val="50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a:t>
            </a:r>
          </a:p>
          <a:p>
            <a:pPr eaLnBrk="1" hangingPunct="1">
              <a:lnSpc>
                <a:spcPts val="2880"/>
              </a:lnSpc>
              <a:spcBef>
                <a:spcPts val="1200"/>
              </a:spcBef>
              <a:buClrTx/>
              <a:buSzTx/>
              <a:buNone/>
            </a:pPr>
            <a:r>
              <a:rPr lang="zh-CN" altLang="en-US" sz="2400" dirty="0">
                <a:solidFill>
                  <a:schemeClr val="accent6">
                    <a:lumMod val="50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山东理工大学  信息管理研究院</a:t>
            </a:r>
            <a:endParaRPr lang="en-US" altLang="zh-CN" sz="2400" dirty="0">
              <a:solidFill>
                <a:schemeClr val="accent6">
                  <a:lumMod val="50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27" y="-121704"/>
            <a:ext cx="12190476" cy="50851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600" b="1" i="0" u="none" strike="noStrike" kern="1200" cap="none" spc="0" normalizeH="0" baseline="0" noProof="0">
              <a:ln>
                <a:noFill/>
              </a:ln>
              <a:solidFill>
                <a:srgbClr val="FF6600"/>
              </a:solidFill>
              <a:effectLst/>
              <a:uLnTx/>
              <a:uFillTx/>
              <a:latin typeface="Verdana" panose="020B0604030504040204" pitchFamily="34" charset="0"/>
              <a:ea typeface="黑体" panose="02010609060101010101" pitchFamily="49" charset="-122"/>
              <a:cs typeface="+mn-cs"/>
            </a:endParaRPr>
          </a:p>
        </p:txBody>
      </p:sp>
      <p:grpSp>
        <p:nvGrpSpPr>
          <p:cNvPr id="3"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1" i="0" u="none" strike="noStrike" kern="1200" cap="none" spc="0" normalizeH="0" baseline="0" noProof="0">
                <a:ln>
                  <a:noFill/>
                </a:ln>
                <a:solidFill>
                  <a:srgbClr val="FFFFFF"/>
                </a:solidFill>
                <a:effectLst/>
                <a:uLnTx/>
                <a:uFillTx/>
                <a:latin typeface="Times New Roman"/>
                <a:ea typeface="黑体"/>
                <a:cs typeface="+mn-cs"/>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7" name="文本框 6"/>
          <p:cNvSpPr txBox="1"/>
          <p:nvPr/>
        </p:nvSpPr>
        <p:spPr>
          <a:xfrm>
            <a:off x="479376" y="1124744"/>
            <a:ext cx="10900795" cy="992066"/>
          </a:xfrm>
          <a:prstGeom prst="rect">
            <a:avLst/>
          </a:prstGeom>
          <a:noFill/>
        </p:spPr>
        <p:txBody>
          <a:bodyPr wrap="square" rtlCol="0">
            <a:spAutoFit/>
          </a:bodyPr>
          <a:lstStyle/>
          <a:p>
            <a:pPr marL="0" marR="0" lvl="0" indent="0" algn="l" defTabSz="914400" rtl="0" eaLnBrk="0" fontAlgn="base" latinLnBrk="0" hangingPunct="0">
              <a:lnSpc>
                <a:spcPct val="140000"/>
              </a:lnSpc>
              <a:spcBef>
                <a:spcPct val="0"/>
              </a:spcBef>
              <a:spcAft>
                <a:spcPct val="0"/>
              </a:spcAft>
              <a:buClrTx/>
              <a:buSzTx/>
              <a:buFontTx/>
              <a:buNone/>
              <a:tabLst/>
              <a:defRPr/>
            </a:pPr>
            <a:r>
              <a:rPr kumimoji="0" lang="en-US" altLang="zh-CN" sz="24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选择</a:t>
            </a:r>
            <a:r>
              <a:rPr kumimoji="0" lang="en-US"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Altmetric.com</a:t>
            </a:r>
            <a:r>
              <a:rPr kumimoji="0" lang="zh-CN"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平台</a:t>
            </a:r>
            <a:r>
              <a:rPr kumimoji="0" lang="en-US"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17</a:t>
            </a:r>
            <a:r>
              <a:rPr kumimoji="0" lang="zh-CN"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个指标加权综合的</a:t>
            </a:r>
            <a:r>
              <a:rPr kumimoji="0" lang="en-US" altLang="zh-CN" sz="2000" b="1" i="0" u="none" strike="noStrike" kern="1200" cap="none" spc="100" normalizeH="0" baseline="0" noProof="0" dirty="0" err="1">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Altmetrics</a:t>
            </a:r>
            <a:r>
              <a:rPr kumimoji="0" lang="en-US"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 Attention Score</a:t>
            </a:r>
            <a:r>
              <a:rPr kumimoji="0" lang="zh-CN"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（简称</a:t>
            </a:r>
            <a:r>
              <a:rPr kumimoji="0" lang="en-US"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AAS</a:t>
            </a:r>
            <a:r>
              <a:rPr kumimoji="0" lang="zh-CN" altLang="en-US"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a:t>
            </a:r>
            <a:r>
              <a:rPr kumimoji="0" lang="zh-CN"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值，替代</a:t>
            </a:r>
            <a:r>
              <a:rPr kumimoji="0" lang="en-US"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z</a:t>
            </a:r>
            <a:r>
              <a:rPr kumimoji="0" lang="zh-CN"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指数中的被引频次，构建</a:t>
            </a:r>
            <a:r>
              <a:rPr kumimoji="0" lang="en-US" altLang="zh-CN" sz="2000" b="1" i="0" u="none" strike="noStrike" kern="100" cap="none" spc="0" normalizeH="0" baseline="0" noProof="0" dirty="0" err="1">
                <a:ln>
                  <a:noFill/>
                </a:ln>
                <a:solidFill>
                  <a:srgbClr val="2D2DB9"/>
                </a:solidFill>
                <a:effectLst/>
                <a:uLnTx/>
                <a:uFillTx/>
                <a:latin typeface="Verdana" panose="020B0604030504040204" pitchFamily="34" charset="0"/>
                <a:ea typeface="黑体" panose="02010609060101010101" pitchFamily="49" charset="-122"/>
                <a:cs typeface="+mn-cs"/>
              </a:rPr>
              <a:t>z</a:t>
            </a:r>
            <a:r>
              <a:rPr kumimoji="0" lang="en-US" altLang="zh-CN" sz="2000" b="1" i="0" u="none" strike="noStrike" kern="100" cap="none" spc="0" normalizeH="0" baseline="-25000" noProof="0" dirty="0" err="1">
                <a:ln>
                  <a:noFill/>
                </a:ln>
                <a:solidFill>
                  <a:srgbClr val="2D2DB9"/>
                </a:solidFill>
                <a:effectLst/>
                <a:uLnTx/>
                <a:uFillTx/>
                <a:latin typeface="Verdana" panose="020B0604030504040204" pitchFamily="34" charset="0"/>
                <a:ea typeface="黑体" panose="02010609060101010101" pitchFamily="49" charset="-122"/>
                <a:cs typeface="+mn-cs"/>
              </a:rPr>
              <a:t>t</a:t>
            </a:r>
            <a:r>
              <a:rPr kumimoji="0" lang="zh-CN"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指数模型，识别</a:t>
            </a:r>
            <a:r>
              <a:rPr kumimoji="0" lang="zh-CN" altLang="zh-CN" sz="2000" b="1" i="0" u="none" strike="noStrike" kern="1200" cap="none" spc="100" normalizeH="0" baseline="0" noProof="0" dirty="0">
                <a:ln>
                  <a:noFill/>
                </a:ln>
                <a:solidFill>
                  <a:srgbClr val="FF6600"/>
                </a:solidFill>
                <a:effectLst/>
                <a:uLnTx/>
                <a:uFillTx/>
                <a:latin typeface="微软雅黑" panose="020B0503020204020204" pitchFamily="34" charset="-122"/>
                <a:ea typeface="微软雅黑" panose="020B0503020204020204" pitchFamily="34" charset="-122"/>
                <a:cs typeface="+mn-cs"/>
              </a:rPr>
              <a:t>高关注度研究</a:t>
            </a:r>
            <a:r>
              <a:rPr kumimoji="0" lang="zh-CN" altLang="en-US" sz="2000" b="1" i="0" u="none" strike="noStrike" kern="1200" cap="none" spc="100" normalizeH="0" baseline="0" noProof="0" dirty="0">
                <a:ln>
                  <a:noFill/>
                </a:ln>
                <a:solidFill>
                  <a:srgbClr val="FF6600"/>
                </a:solidFill>
                <a:effectLst/>
                <a:uLnTx/>
                <a:uFillTx/>
                <a:latin typeface="微软雅黑" panose="020B0503020204020204" pitchFamily="34" charset="-122"/>
                <a:ea typeface="微软雅黑" panose="020B0503020204020204" pitchFamily="34" charset="-122"/>
                <a:cs typeface="+mn-cs"/>
              </a:rPr>
              <a:t>热点</a:t>
            </a:r>
            <a:r>
              <a:rPr kumimoji="0" lang="zh-CN" altLang="zh-CN"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rPr>
              <a:t>。</a:t>
            </a:r>
            <a:endParaRPr kumimoji="0" lang="zh-CN" altLang="en-US" sz="2000" b="1" i="0" u="none" strike="noStrike" kern="1200" cap="none" spc="100" normalizeH="0" baseline="0" noProof="0" dirty="0">
              <a:ln>
                <a:noFill/>
              </a:ln>
              <a:solidFill>
                <a:srgbClr val="2D2DB9">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10" name="Rectangle 10"/>
          <p:cNvSpPr>
            <a:spLocks noChangeArrowheads="1"/>
          </p:cNvSpPr>
          <p:nvPr/>
        </p:nvSpPr>
        <p:spPr bwMode="auto">
          <a:xfrm>
            <a:off x="210963" y="216024"/>
            <a:ext cx="10205517"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zh-CN" altLang="en-US" sz="2400" b="1" i="0" u="none" strike="noStrike" kern="1200" cap="none" spc="0" normalizeH="0" baseline="0" noProof="0" dirty="0">
                <a:ln>
                  <a:noFill/>
                </a:ln>
                <a:solidFill>
                  <a:srgbClr val="2D2DB9">
                    <a:lumMod val="50000"/>
                  </a:srgbClr>
                </a:solidFill>
                <a:effectLst/>
                <a:uLnTx/>
                <a:uFillTx/>
                <a:latin typeface="微软雅黑" panose="020B0503020204020204" pitchFamily="34" charset="-122"/>
                <a:ea typeface="微软雅黑" panose="020B0503020204020204" pitchFamily="34" charset="-122"/>
                <a:cs typeface="+mn-cs"/>
              </a:rPr>
              <a:t>社交媒体</a:t>
            </a:r>
            <a:r>
              <a:rPr kumimoji="0" lang="en-US" altLang="zh-CN" sz="2400" b="1" i="0" u="none" strike="noStrike" kern="1200" cap="none" spc="0" normalizeH="0" baseline="0" noProof="0" dirty="0" err="1">
                <a:ln>
                  <a:noFill/>
                </a:ln>
                <a:solidFill>
                  <a:srgbClr val="FF6600"/>
                </a:solidFill>
                <a:effectLst/>
                <a:uLnTx/>
                <a:uFillTx/>
                <a:latin typeface="微软雅黑" panose="020B0503020204020204" pitchFamily="34" charset="-122"/>
                <a:ea typeface="微软雅黑" panose="020B0503020204020204" pitchFamily="34" charset="-122"/>
                <a:cs typeface="+mn-cs"/>
              </a:rPr>
              <a:t>Altmetrics</a:t>
            </a:r>
            <a:r>
              <a:rPr kumimoji="0" lang="zh-CN" altLang="en-US" sz="2400" b="1" i="0" u="none" strike="noStrike" kern="1200" cap="none" spc="0" normalizeH="0" baseline="0" noProof="0" dirty="0">
                <a:ln>
                  <a:noFill/>
                </a:ln>
                <a:solidFill>
                  <a:srgbClr val="FF6600"/>
                </a:solidFill>
                <a:effectLst/>
                <a:uLnTx/>
                <a:uFillTx/>
                <a:latin typeface="微软雅黑" panose="020B0503020204020204" pitchFamily="34" charset="-122"/>
                <a:ea typeface="微软雅黑" panose="020B0503020204020204" pitchFamily="34" charset="-122"/>
                <a:cs typeface="+mn-cs"/>
              </a:rPr>
              <a:t>分析</a:t>
            </a:r>
            <a:r>
              <a:rPr kumimoji="0" lang="zh-CN" altLang="en-US" sz="2400" b="1" i="0" u="none" strike="noStrike" kern="1200" cap="none" spc="0" normalizeH="0" baseline="0" noProof="0" dirty="0">
                <a:ln>
                  <a:noFill/>
                </a:ln>
                <a:solidFill>
                  <a:srgbClr val="2D2DB9">
                    <a:lumMod val="50000"/>
                  </a:srgbClr>
                </a:solidFill>
                <a:effectLst/>
                <a:uLnTx/>
                <a:uFillTx/>
                <a:latin typeface="微软雅黑" panose="020B0503020204020204" pitchFamily="34" charset="-122"/>
                <a:ea typeface="微软雅黑" panose="020B0503020204020204" pitchFamily="34" charset="-122"/>
                <a:cs typeface="+mn-cs"/>
              </a:rPr>
              <a:t>识别</a:t>
            </a:r>
            <a:r>
              <a:rPr kumimoji="0" lang="zh-CN" altLang="en-US" sz="2400" b="1" i="0" u="none" strike="noStrike" kern="1200" cap="none" spc="0" normalizeH="0" baseline="0" noProof="0" dirty="0">
                <a:ln>
                  <a:noFill/>
                </a:ln>
                <a:solidFill>
                  <a:srgbClr val="FF6600"/>
                </a:solidFill>
                <a:effectLst/>
                <a:uLnTx/>
                <a:uFillTx/>
                <a:latin typeface="微软雅黑" panose="020B0503020204020204" pitchFamily="34" charset="-122"/>
                <a:ea typeface="微软雅黑" panose="020B0503020204020204" pitchFamily="34" charset="-122"/>
                <a:cs typeface="+mn-cs"/>
              </a:rPr>
              <a:t>热点与前沿</a:t>
            </a:r>
          </a:p>
        </p:txBody>
      </p:sp>
      <p:sp>
        <p:nvSpPr>
          <p:cNvPr id="28674"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600" b="1" i="0" u="none" strike="noStrike" kern="1200" cap="none" spc="0" normalizeH="0" baseline="0" noProof="0">
              <a:ln>
                <a:noFill/>
              </a:ln>
              <a:solidFill>
                <a:srgbClr val="FF6600"/>
              </a:solidFill>
              <a:effectLst/>
              <a:uLnTx/>
              <a:uFillTx/>
              <a:latin typeface="Verdana" panose="020B0604030504040204" pitchFamily="34" charset="0"/>
              <a:ea typeface="黑体" panose="02010609060101010101" pitchFamily="49" charset="-122"/>
              <a:cs typeface="+mn-cs"/>
            </a:endParaRPr>
          </a:p>
        </p:txBody>
      </p:sp>
      <p:sp>
        <p:nvSpPr>
          <p:cNvPr id="90116"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600" b="1" i="0" u="none" strike="noStrike" kern="1200" cap="none" spc="0" normalizeH="0" baseline="0" noProof="0">
              <a:ln>
                <a:noFill/>
              </a:ln>
              <a:solidFill>
                <a:srgbClr val="FF6600"/>
              </a:solidFill>
              <a:effectLst/>
              <a:uLnTx/>
              <a:uFillTx/>
              <a:latin typeface="Verdana" panose="020B0604030504040204" pitchFamily="34" charset="0"/>
              <a:ea typeface="黑体" panose="02010609060101010101" pitchFamily="49" charset="-122"/>
              <a:cs typeface="+mn-cs"/>
            </a:endParaRPr>
          </a:p>
        </p:txBody>
      </p:sp>
      <p:sp>
        <p:nvSpPr>
          <p:cNvPr id="90118" name="Rectangle 6"/>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600" b="1" i="0" u="none" strike="noStrike" kern="1200" cap="none" spc="0" normalizeH="0" baseline="0" noProof="0">
              <a:ln>
                <a:noFill/>
              </a:ln>
              <a:solidFill>
                <a:srgbClr val="FF6600"/>
              </a:solidFill>
              <a:effectLst/>
              <a:uLnTx/>
              <a:uFillTx/>
              <a:latin typeface="Verdana" panose="020B0604030504040204" pitchFamily="34" charset="0"/>
              <a:ea typeface="黑体" panose="02010609060101010101" pitchFamily="49" charset="-122"/>
              <a:cs typeface="+mn-cs"/>
            </a:endParaRPr>
          </a:p>
        </p:txBody>
      </p:sp>
      <p:sp>
        <p:nvSpPr>
          <p:cNvPr id="17" name="文本框 10"/>
          <p:cNvSpPr txBox="1"/>
          <p:nvPr/>
        </p:nvSpPr>
        <p:spPr>
          <a:xfrm>
            <a:off x="5217230" y="6503891"/>
            <a:ext cx="7024680"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400" b="1" i="0" u="none" strike="noStrike" kern="1200" cap="none" spc="0" normalizeH="0" baseline="0" noProof="0" dirty="0">
                <a:ln>
                  <a:noFill/>
                </a:ln>
                <a:solidFill>
                  <a:srgbClr val="2D2DB9">
                    <a:lumMod val="50000"/>
                  </a:srgbClr>
                </a:solidFill>
                <a:effectLst/>
                <a:uLnTx/>
                <a:uFillTx/>
                <a:latin typeface="仿宋" panose="02010609060101010101" charset="-122"/>
                <a:ea typeface="仿宋" panose="02010609060101010101" charset="-122"/>
                <a:cs typeface="+mn-cs"/>
              </a:rPr>
              <a:t>基于</a:t>
            </a:r>
            <a:r>
              <a:rPr kumimoji="0" lang="en-US" altLang="zh-CN" sz="1400" b="1" i="0" u="none" strike="noStrike" kern="1200" cap="none" spc="0" normalizeH="0" baseline="0" noProof="0" dirty="0">
                <a:ln>
                  <a:noFill/>
                </a:ln>
                <a:solidFill>
                  <a:srgbClr val="2D2DB9">
                    <a:lumMod val="50000"/>
                  </a:srgbClr>
                </a:solidFill>
                <a:effectLst/>
                <a:uLnTx/>
                <a:uFillTx/>
                <a:latin typeface="仿宋" panose="02010609060101010101" charset="-122"/>
                <a:ea typeface="仿宋" panose="02010609060101010101" charset="-122"/>
                <a:cs typeface="+mn-cs"/>
              </a:rPr>
              <a:t>z</a:t>
            </a:r>
            <a:r>
              <a:rPr kumimoji="0" lang="zh-CN" altLang="zh-CN" sz="1400" b="1" i="0" u="none" strike="noStrike" kern="1200" cap="none" spc="0" normalizeH="0" baseline="0" noProof="0" dirty="0">
                <a:ln>
                  <a:noFill/>
                </a:ln>
                <a:solidFill>
                  <a:srgbClr val="2D2DB9">
                    <a:lumMod val="50000"/>
                  </a:srgbClr>
                </a:solidFill>
                <a:effectLst/>
                <a:uLnTx/>
                <a:uFillTx/>
                <a:latin typeface="仿宋" panose="02010609060101010101" charset="-122"/>
                <a:ea typeface="仿宋" panose="02010609060101010101" charset="-122"/>
                <a:cs typeface="+mn-cs"/>
              </a:rPr>
              <a:t>指数的</a:t>
            </a:r>
            <a:r>
              <a:rPr kumimoji="0" lang="en-US" altLang="zh-CN" sz="1400" b="1" i="0" u="none" strike="noStrike" kern="1200" cap="none" spc="0" normalizeH="0" baseline="0" noProof="0" dirty="0">
                <a:ln>
                  <a:noFill/>
                </a:ln>
                <a:solidFill>
                  <a:srgbClr val="2D2DB9">
                    <a:lumMod val="50000"/>
                  </a:srgbClr>
                </a:solidFill>
                <a:effectLst/>
                <a:uLnTx/>
                <a:uFillTx/>
                <a:latin typeface="仿宋" panose="02010609060101010101" charset="-122"/>
                <a:ea typeface="仿宋" panose="02010609060101010101" charset="-122"/>
                <a:cs typeface="+mn-cs"/>
              </a:rPr>
              <a:t>AAS</a:t>
            </a:r>
            <a:r>
              <a:rPr kumimoji="0" lang="zh-CN" altLang="zh-CN" sz="1400" b="1" i="0" u="none" strike="noStrike" kern="1200" cap="none" spc="0" normalizeH="0" baseline="0" noProof="0" dirty="0">
                <a:ln>
                  <a:noFill/>
                </a:ln>
                <a:solidFill>
                  <a:srgbClr val="2D2DB9">
                    <a:lumMod val="50000"/>
                  </a:srgbClr>
                </a:solidFill>
                <a:effectLst/>
                <a:uLnTx/>
                <a:uFillTx/>
                <a:latin typeface="仿宋" panose="02010609060101010101" charset="-122"/>
                <a:ea typeface="仿宋" panose="02010609060101010101" charset="-122"/>
                <a:cs typeface="+mn-cs"/>
              </a:rPr>
              <a:t>高关注度学科研究主题识别</a:t>
            </a:r>
            <a:r>
              <a:rPr kumimoji="0" lang="en-US" altLang="zh-CN" sz="1400" b="1" i="0" u="none" strike="noStrike" kern="1200" cap="none" spc="0" normalizeH="0" baseline="0" noProof="0" dirty="0">
                <a:ln>
                  <a:noFill/>
                </a:ln>
                <a:solidFill>
                  <a:srgbClr val="2D2DB9">
                    <a:lumMod val="50000"/>
                  </a:srgbClr>
                </a:solidFill>
                <a:effectLst/>
                <a:uLnTx/>
                <a:uFillTx/>
                <a:latin typeface="仿宋" panose="02010609060101010101" charset="-122"/>
                <a:ea typeface="仿宋" panose="02010609060101010101" charset="-122"/>
                <a:cs typeface="+mn-cs"/>
              </a:rPr>
              <a:t>[J]. </a:t>
            </a:r>
            <a:r>
              <a:rPr kumimoji="0" lang="zh-CN" altLang="zh-CN" sz="1400" b="1" i="0" u="none" strike="noStrike" kern="1200" cap="none" spc="0" normalizeH="0" baseline="0" noProof="0" dirty="0">
                <a:ln>
                  <a:noFill/>
                </a:ln>
                <a:solidFill>
                  <a:srgbClr val="2D2DB9">
                    <a:lumMod val="50000"/>
                  </a:srgbClr>
                </a:solidFill>
                <a:effectLst/>
                <a:uLnTx/>
                <a:uFillTx/>
                <a:latin typeface="仿宋" panose="02010609060101010101" charset="-122"/>
                <a:ea typeface="仿宋" panose="02010609060101010101" charset="-122"/>
                <a:cs typeface="+mn-cs"/>
              </a:rPr>
              <a:t>情报资料工作</a:t>
            </a:r>
            <a:r>
              <a:rPr kumimoji="0" lang="en-US" altLang="zh-CN" sz="1400" b="1" i="0" u="none" strike="noStrike" kern="1200" cap="none" spc="0" normalizeH="0" baseline="0" noProof="0" dirty="0">
                <a:ln>
                  <a:noFill/>
                </a:ln>
                <a:solidFill>
                  <a:srgbClr val="2D2DB9">
                    <a:lumMod val="50000"/>
                  </a:srgbClr>
                </a:solidFill>
                <a:effectLst/>
                <a:uLnTx/>
                <a:uFillTx/>
                <a:latin typeface="仿宋" panose="02010609060101010101" charset="-122"/>
                <a:ea typeface="仿宋" panose="02010609060101010101" charset="-122"/>
                <a:cs typeface="+mn-cs"/>
              </a:rPr>
              <a:t>. 2019, 40(06): 30-37</a:t>
            </a:r>
            <a:r>
              <a:rPr kumimoji="0" lang="en-US" altLang="zh-CN" sz="1400" b="1" i="0" u="none" strike="noStrike" kern="1200" cap="none" spc="0" normalizeH="0" baseline="0" noProof="0" dirty="0">
                <a:ln>
                  <a:noFill/>
                </a:ln>
                <a:solidFill>
                  <a:srgbClr val="2D2DB9">
                    <a:lumMod val="50000"/>
                  </a:srgbClr>
                </a:solidFill>
                <a:effectLst/>
                <a:uLnTx/>
                <a:uFillTx/>
                <a:latin typeface="微软雅黑" panose="020B0503020204020204" pitchFamily="34" charset="-122"/>
                <a:ea typeface="微软雅黑" panose="020B0503020204020204" pitchFamily="34" charset="-122"/>
                <a:cs typeface="+mn-cs"/>
              </a:rPr>
              <a:t>.</a:t>
            </a:r>
            <a:endParaRPr kumimoji="0" lang="zh-CN" altLang="zh-CN" sz="1400" b="1" i="0" u="none" strike="noStrike" kern="1200" cap="none" spc="0" normalizeH="0" baseline="0" noProof="0" dirty="0">
              <a:ln>
                <a:noFill/>
              </a:ln>
              <a:solidFill>
                <a:srgbClr val="2D2DB9">
                  <a:lumMod val="50000"/>
                </a:srgbClr>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8" name="表格 17"/>
          <p:cNvGraphicFramePr>
            <a:graphicFrameLocks noGrp="1"/>
          </p:cNvGraphicFramePr>
          <p:nvPr>
            <p:custDataLst>
              <p:tags r:id="rId1"/>
            </p:custDataLst>
          </p:nvPr>
        </p:nvGraphicFramePr>
        <p:xfrm>
          <a:off x="5375920" y="3933056"/>
          <a:ext cx="6491275" cy="2160239"/>
        </p:xfrm>
        <a:graphic>
          <a:graphicData uri="http://schemas.openxmlformats.org/drawingml/2006/table">
            <a:tbl>
              <a:tblPr firstRow="1" firstCol="1" bandRow="1">
                <a:tableStyleId>{21E4AEA4-8DFA-4A89-87EB-49C32662AFE0}</a:tableStyleId>
              </a:tblPr>
              <a:tblGrid>
                <a:gridCol w="1129393">
                  <a:extLst>
                    <a:ext uri="{9D8B030D-6E8A-4147-A177-3AD203B41FA5}">
                      <a16:colId xmlns:a16="http://schemas.microsoft.com/office/drawing/2014/main" val="20000"/>
                    </a:ext>
                  </a:extLst>
                </a:gridCol>
                <a:gridCol w="979246">
                  <a:extLst>
                    <a:ext uri="{9D8B030D-6E8A-4147-A177-3AD203B41FA5}">
                      <a16:colId xmlns:a16="http://schemas.microsoft.com/office/drawing/2014/main" val="20001"/>
                    </a:ext>
                  </a:extLst>
                </a:gridCol>
                <a:gridCol w="4382636">
                  <a:extLst>
                    <a:ext uri="{9D8B030D-6E8A-4147-A177-3AD203B41FA5}">
                      <a16:colId xmlns:a16="http://schemas.microsoft.com/office/drawing/2014/main" val="20002"/>
                    </a:ext>
                  </a:extLst>
                </a:gridCol>
              </a:tblGrid>
              <a:tr h="387193">
                <a:tc>
                  <a:txBody>
                    <a:bodyPr/>
                    <a:lstStyle/>
                    <a:p>
                      <a:pPr algn="ctr">
                        <a:spcAft>
                          <a:spcPts val="0"/>
                        </a:spcAft>
                      </a:pPr>
                      <a:r>
                        <a:rPr lang="zh-CN" sz="1400" kern="1800" spc="10" dirty="0">
                          <a:effectLst/>
                          <a:latin typeface="微软雅黑" panose="020B0503020204020204" pitchFamily="34" charset="-122"/>
                          <a:ea typeface="微软雅黑" panose="020B0503020204020204" pitchFamily="34" charset="-122"/>
                        </a:rPr>
                        <a:t>主题类型</a:t>
                      </a:r>
                    </a:p>
                  </a:txBody>
                  <a:tcPr marL="68580" marR="68580" marT="0" marB="0" anchor="ctr"/>
                </a:tc>
                <a:tc>
                  <a:txBody>
                    <a:bodyPr/>
                    <a:lstStyle/>
                    <a:p>
                      <a:pPr algn="ctr">
                        <a:spcAft>
                          <a:spcPts val="0"/>
                        </a:spcAft>
                      </a:pPr>
                      <a:r>
                        <a:rPr lang="zh-CN" sz="1400" kern="1800" spc="10" dirty="0">
                          <a:effectLst/>
                          <a:latin typeface="微软雅黑" panose="020B0503020204020204" pitchFamily="34" charset="-122"/>
                          <a:ea typeface="微软雅黑" panose="020B0503020204020204" pitchFamily="34" charset="-122"/>
                        </a:rPr>
                        <a:t>主题细分</a:t>
                      </a:r>
                    </a:p>
                  </a:txBody>
                  <a:tcPr marL="68580" marR="68580" marT="0" marB="0" anchor="ctr"/>
                </a:tc>
                <a:tc>
                  <a:txBody>
                    <a:bodyPr/>
                    <a:lstStyle/>
                    <a:p>
                      <a:pPr algn="ctr">
                        <a:spcAft>
                          <a:spcPts val="0"/>
                        </a:spcAft>
                      </a:pPr>
                      <a:r>
                        <a:rPr lang="zh-CN" altLang="en-US" sz="1400" kern="1800" spc="10" dirty="0">
                          <a:effectLst/>
                          <a:latin typeface="微软雅黑" panose="020B0503020204020204" pitchFamily="34" charset="-122"/>
                          <a:ea typeface="微软雅黑" panose="020B0503020204020204" pitchFamily="34" charset="-122"/>
                        </a:rPr>
                        <a:t>热点</a:t>
                      </a:r>
                      <a:r>
                        <a:rPr lang="zh-CN" sz="1400" kern="1800" spc="10" dirty="0">
                          <a:effectLst/>
                          <a:latin typeface="微软雅黑" panose="020B0503020204020204" pitchFamily="34" charset="-122"/>
                          <a:ea typeface="微软雅黑" panose="020B0503020204020204" pitchFamily="34" charset="-122"/>
                        </a:rPr>
                        <a:t>研究主题</a:t>
                      </a:r>
                    </a:p>
                  </a:txBody>
                  <a:tcPr marL="68580" marR="68580" marT="0" marB="0" anchor="ctr"/>
                </a:tc>
                <a:extLst>
                  <a:ext uri="{0D108BD9-81ED-4DB2-BD59-A6C34878D82A}">
                    <a16:rowId xmlns:a16="http://schemas.microsoft.com/office/drawing/2014/main" val="10000"/>
                  </a:ext>
                </a:extLst>
              </a:tr>
              <a:tr h="522137">
                <a:tc rowSpan="2">
                  <a:txBody>
                    <a:bodyPr/>
                    <a:lstStyle/>
                    <a:p>
                      <a:pPr algn="ctr">
                        <a:spcAft>
                          <a:spcPts val="0"/>
                        </a:spcAft>
                      </a:pPr>
                      <a:r>
                        <a:rPr lang="en-US" sz="1400" kern="1800" spc="10">
                          <a:effectLst/>
                          <a:latin typeface="微软雅黑" panose="020B0503020204020204" pitchFamily="34" charset="-122"/>
                          <a:ea typeface="微软雅黑" panose="020B0503020204020204" pitchFamily="34" charset="-122"/>
                          <a:cs typeface="微软雅黑" panose="020B0503020204020204" pitchFamily="34" charset="-122"/>
                        </a:rPr>
                        <a:t>“</a:t>
                      </a:r>
                      <a:r>
                        <a:rPr lang="zh-CN" sz="1400" kern="1800" spc="10">
                          <a:effectLst/>
                          <a:latin typeface="微软雅黑" panose="020B0503020204020204" pitchFamily="34" charset="-122"/>
                          <a:ea typeface="微软雅黑" panose="020B0503020204020204" pitchFamily="34" charset="-122"/>
                          <a:cs typeface="微软雅黑" panose="020B0503020204020204" pitchFamily="34" charset="-122"/>
                        </a:rPr>
                        <a:t>新兴类</a:t>
                      </a:r>
                      <a:r>
                        <a:rPr lang="en-US" sz="1400" kern="1800" spc="1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800" kern="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algn="ctr">
                        <a:spcAft>
                          <a:spcPts val="0"/>
                        </a:spcAft>
                      </a:pPr>
                      <a:r>
                        <a:rPr lang="zh-CN" altLang="en-US" sz="1400" b="1" kern="1800" spc="10" dirty="0">
                          <a:solidFill>
                            <a:srgbClr val="FF6600"/>
                          </a:solidFill>
                          <a:effectLst/>
                          <a:latin typeface="微软雅黑" panose="020B0503020204020204" pitchFamily="34" charset="-122"/>
                          <a:ea typeface="微软雅黑" panose="020B0503020204020204" pitchFamily="34" charset="-122"/>
                          <a:cs typeface="微软雅黑" panose="020B0503020204020204" pitchFamily="34" charset="-122"/>
                        </a:rPr>
                        <a:t>前沿</a:t>
                      </a:r>
                      <a:r>
                        <a:rPr lang="zh-CN" sz="1400" b="1" kern="1800" spc="10" dirty="0">
                          <a:solidFill>
                            <a:srgbClr val="FF6600"/>
                          </a:solidFill>
                          <a:effectLst/>
                          <a:latin typeface="微软雅黑" panose="020B0503020204020204" pitchFamily="34" charset="-122"/>
                          <a:ea typeface="微软雅黑" panose="020B0503020204020204" pitchFamily="34" charset="-122"/>
                          <a:cs typeface="微软雅黑" panose="020B0503020204020204" pitchFamily="34" charset="-122"/>
                        </a:rPr>
                        <a:t>类</a:t>
                      </a:r>
                      <a:endParaRPr lang="zh-CN" sz="1800" b="1" kern="100" dirty="0">
                        <a:solidFill>
                          <a:srgbClr val="FF66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nchorCtr="1"/>
                </a:tc>
                <a:tc>
                  <a:txBody>
                    <a:bodyPr/>
                    <a:lstStyle/>
                    <a:p>
                      <a:pPr algn="l">
                        <a:spcAft>
                          <a:spcPts val="0"/>
                        </a:spcAft>
                      </a:pPr>
                      <a:r>
                        <a:rPr lang="en-US" sz="1400" kern="1800" spc="10" dirty="0" err="1">
                          <a:solidFill>
                            <a:srgbClr val="FF6600"/>
                          </a:solidFill>
                          <a:effectLst/>
                          <a:latin typeface="微软雅黑" panose="020B0503020204020204" pitchFamily="34" charset="-122"/>
                          <a:ea typeface="微软雅黑" panose="020B0503020204020204" pitchFamily="34" charset="-122"/>
                        </a:rPr>
                        <a:t>Altmetrics</a:t>
                      </a:r>
                      <a:r>
                        <a:rPr lang="en-US" sz="1400" kern="1800" spc="10" dirty="0">
                          <a:solidFill>
                            <a:srgbClr val="FF6600"/>
                          </a:solidFill>
                          <a:effectLst/>
                          <a:latin typeface="微软雅黑" panose="020B0503020204020204" pitchFamily="34" charset="-122"/>
                          <a:ea typeface="微软雅黑" panose="020B0503020204020204" pitchFamily="34" charset="-122"/>
                        </a:rPr>
                        <a:t>; social media; collaboration; user behavior; </a:t>
                      </a:r>
                      <a:r>
                        <a:rPr lang="en-US" sz="1400" kern="1800" spc="10" dirty="0">
                          <a:effectLst/>
                          <a:latin typeface="微软雅黑" panose="020B0503020204020204" pitchFamily="34" charset="-122"/>
                          <a:ea typeface="微软雅黑" panose="020B0503020204020204" pitchFamily="34" charset="-122"/>
                        </a:rPr>
                        <a:t>open access</a:t>
                      </a:r>
                      <a:endParaRPr lang="zh-CN" sz="1800" kern="100" dirty="0">
                        <a:effectLst/>
                        <a:latin typeface="微软雅黑" panose="020B0503020204020204" pitchFamily="34" charset="-122"/>
                        <a:ea typeface="微软雅黑" panose="020B0503020204020204" pitchFamily="34" charset="-122"/>
                      </a:endParaRPr>
                    </a:p>
                  </a:txBody>
                  <a:tcPr marL="68580" marR="68580" marT="0" marB="0"/>
                </a:tc>
                <a:extLst>
                  <a:ext uri="{0D108BD9-81ED-4DB2-BD59-A6C34878D82A}">
                    <a16:rowId xmlns:a16="http://schemas.microsoft.com/office/drawing/2014/main" val="10001"/>
                  </a:ext>
                </a:extLst>
              </a:tr>
              <a:tr h="364386">
                <a:tc vMerge="1">
                  <a:txBody>
                    <a:bodyPr/>
                    <a:lstStyle/>
                    <a:p>
                      <a:endParaRPr lang="zh-CN"/>
                    </a:p>
                  </a:txBody>
                  <a:tcPr/>
                </a:tc>
                <a:tc>
                  <a:txBody>
                    <a:bodyPr/>
                    <a:lstStyle/>
                    <a:p>
                      <a:pPr algn="ctr">
                        <a:spcAft>
                          <a:spcPts val="0"/>
                        </a:spcAft>
                      </a:pPr>
                      <a:r>
                        <a:rPr lang="zh-CN" sz="1400" kern="1800" spc="10" dirty="0">
                          <a:effectLst/>
                          <a:latin typeface="微软雅黑" panose="020B0503020204020204" pitchFamily="34" charset="-122"/>
                          <a:ea typeface="微软雅黑" panose="020B0503020204020204" pitchFamily="34" charset="-122"/>
                          <a:cs typeface="微软雅黑" panose="020B0503020204020204" pitchFamily="34" charset="-122"/>
                        </a:rPr>
                        <a:t>突现类</a:t>
                      </a:r>
                      <a:endParaRPr lang="zh-CN" sz="1800" kern="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nchorCtr="1"/>
                </a:tc>
                <a:tc>
                  <a:txBody>
                    <a:bodyPr/>
                    <a:lstStyle/>
                    <a:p>
                      <a:pPr algn="l">
                        <a:spcAft>
                          <a:spcPts val="0"/>
                        </a:spcAft>
                      </a:pPr>
                      <a:r>
                        <a:rPr lang="en-US" sz="1400" kern="1800" spc="10" dirty="0">
                          <a:effectLst/>
                          <a:latin typeface="微软雅黑" panose="020B0503020204020204" pitchFamily="34" charset="-122"/>
                          <a:ea typeface="微软雅黑" panose="020B0503020204020204" pitchFamily="34" charset="-122"/>
                        </a:rPr>
                        <a:t>peer review; gender; information seeking</a:t>
                      </a:r>
                    </a:p>
                  </a:txBody>
                  <a:tcPr marL="68580" marR="68580" marT="0" marB="0"/>
                </a:tc>
                <a:extLst>
                  <a:ext uri="{0D108BD9-81ED-4DB2-BD59-A6C34878D82A}">
                    <a16:rowId xmlns:a16="http://schemas.microsoft.com/office/drawing/2014/main" val="10002"/>
                  </a:ext>
                </a:extLst>
              </a:tr>
              <a:tr h="364386">
                <a:tc rowSpan="2">
                  <a:txBody>
                    <a:bodyPr/>
                    <a:lstStyle/>
                    <a:p>
                      <a:pPr algn="ctr">
                        <a:spcAft>
                          <a:spcPts val="0"/>
                        </a:spcAft>
                      </a:pPr>
                      <a:r>
                        <a:rPr lang="en-US" sz="1400" kern="1800" spc="10">
                          <a:effectLst/>
                          <a:latin typeface="微软雅黑" panose="020B0503020204020204" pitchFamily="34" charset="-122"/>
                          <a:ea typeface="微软雅黑" panose="020B0503020204020204" pitchFamily="34" charset="-122"/>
                          <a:cs typeface="微软雅黑" panose="020B0503020204020204" pitchFamily="34" charset="-122"/>
                        </a:rPr>
                        <a:t>“</a:t>
                      </a:r>
                      <a:r>
                        <a:rPr lang="zh-CN" sz="1400" kern="1800" spc="10">
                          <a:effectLst/>
                          <a:latin typeface="微软雅黑" panose="020B0503020204020204" pitchFamily="34" charset="-122"/>
                          <a:ea typeface="微软雅黑" panose="020B0503020204020204" pitchFamily="34" charset="-122"/>
                          <a:cs typeface="微软雅黑" panose="020B0503020204020204" pitchFamily="34" charset="-122"/>
                        </a:rPr>
                        <a:t>传统类</a:t>
                      </a:r>
                      <a:r>
                        <a:rPr lang="en-US" sz="1400" kern="1800" spc="1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800" kern="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algn="ctr">
                        <a:spcAft>
                          <a:spcPts val="0"/>
                        </a:spcAft>
                      </a:pPr>
                      <a:r>
                        <a:rPr lang="zh-CN" sz="1400" kern="1800" spc="10" dirty="0">
                          <a:effectLst/>
                          <a:latin typeface="微软雅黑" panose="020B0503020204020204" pitchFamily="34" charset="-122"/>
                          <a:ea typeface="微软雅黑" panose="020B0503020204020204" pitchFamily="34" charset="-122"/>
                          <a:cs typeface="微软雅黑" panose="020B0503020204020204" pitchFamily="34" charset="-122"/>
                        </a:rPr>
                        <a:t>核心类</a:t>
                      </a:r>
                      <a:endParaRPr lang="zh-CN" sz="1800" kern="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nchorCtr="1"/>
                </a:tc>
                <a:tc>
                  <a:txBody>
                    <a:bodyPr/>
                    <a:lstStyle/>
                    <a:p>
                      <a:pPr algn="l">
                        <a:spcAft>
                          <a:spcPts val="0"/>
                        </a:spcAft>
                      </a:pPr>
                      <a:r>
                        <a:rPr lang="en-US" sz="1400" kern="1800" spc="10" dirty="0">
                          <a:effectLst/>
                          <a:latin typeface="微软雅黑" panose="020B0503020204020204" pitchFamily="34" charset="-122"/>
                          <a:ea typeface="微软雅黑" panose="020B0503020204020204" pitchFamily="34" charset="-122"/>
                        </a:rPr>
                        <a:t>Bibliometrics; citation analysis; impact factors</a:t>
                      </a:r>
                    </a:p>
                  </a:txBody>
                  <a:tcPr marL="68580" marR="68580" marT="0" marB="0"/>
                </a:tc>
                <a:extLst>
                  <a:ext uri="{0D108BD9-81ED-4DB2-BD59-A6C34878D82A}">
                    <a16:rowId xmlns:a16="http://schemas.microsoft.com/office/drawing/2014/main" val="10003"/>
                  </a:ext>
                </a:extLst>
              </a:tr>
              <a:tr h="522137">
                <a:tc vMerge="1">
                  <a:txBody>
                    <a:bodyPr/>
                    <a:lstStyle/>
                    <a:p>
                      <a:endParaRPr lang="zh-CN"/>
                    </a:p>
                  </a:txBody>
                  <a:tcPr/>
                </a:tc>
                <a:tc>
                  <a:txBody>
                    <a:bodyPr/>
                    <a:lstStyle/>
                    <a:p>
                      <a:pPr algn="ctr">
                        <a:spcAft>
                          <a:spcPts val="0"/>
                        </a:spcAft>
                      </a:pPr>
                      <a:r>
                        <a:rPr lang="zh-CN" sz="1400" kern="1800" spc="10" dirty="0">
                          <a:effectLst/>
                          <a:latin typeface="微软雅黑" panose="020B0503020204020204" pitchFamily="34" charset="-122"/>
                          <a:ea typeface="微软雅黑" panose="020B0503020204020204" pitchFamily="34" charset="-122"/>
                          <a:cs typeface="微软雅黑" panose="020B0503020204020204" pitchFamily="34" charset="-122"/>
                        </a:rPr>
                        <a:t>边缘类</a:t>
                      </a:r>
                      <a:endParaRPr lang="zh-CN" sz="1800" kern="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nchorCtr="1"/>
                </a:tc>
                <a:tc>
                  <a:txBody>
                    <a:bodyPr/>
                    <a:lstStyle/>
                    <a:p>
                      <a:pPr algn="l">
                        <a:spcAft>
                          <a:spcPts val="0"/>
                        </a:spcAft>
                      </a:pPr>
                      <a:r>
                        <a:rPr lang="en-US" sz="1400" kern="1800" spc="10" dirty="0">
                          <a:effectLst/>
                          <a:latin typeface="微软雅黑" panose="020B0503020204020204" pitchFamily="34" charset="-122"/>
                          <a:ea typeface="微软雅黑" panose="020B0503020204020204" pitchFamily="34" charset="-122"/>
                        </a:rPr>
                        <a:t>machine learning; research evaluation; research productivity; Google scholar</a:t>
                      </a:r>
                    </a:p>
                  </a:txBody>
                  <a:tcPr marL="68580" marR="68580" marT="0" marB="0"/>
                </a:tc>
                <a:extLst>
                  <a:ext uri="{0D108BD9-81ED-4DB2-BD59-A6C34878D82A}">
                    <a16:rowId xmlns:a16="http://schemas.microsoft.com/office/drawing/2014/main" val="10004"/>
                  </a:ext>
                </a:extLst>
              </a:tr>
            </a:tbl>
          </a:graphicData>
        </a:graphic>
      </p:graphicFrame>
      <p:sp>
        <p:nvSpPr>
          <p:cNvPr id="4" name="Rectangle 55"/>
          <p:cNvSpPr>
            <a:spLocks noChangeArrowheads="1"/>
          </p:cNvSpPr>
          <p:nvPr/>
        </p:nvSpPr>
        <p:spPr bwMode="auto">
          <a:xfrm>
            <a:off x="6953985" y="19749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600" b="1" i="0" u="none" strike="noStrike" kern="1200" cap="none" spc="0" normalizeH="0" baseline="0" noProof="0">
              <a:ln>
                <a:noFill/>
              </a:ln>
              <a:solidFill>
                <a:srgbClr val="FF6600"/>
              </a:solidFill>
              <a:effectLst/>
              <a:uLnTx/>
              <a:uFillTx/>
              <a:latin typeface="Verdana" panose="020B0604030504040204" pitchFamily="34" charset="0"/>
              <a:ea typeface="黑体" panose="02010609060101010101" pitchFamily="49" charset="-122"/>
              <a:cs typeface="+mn-cs"/>
            </a:endParaRPr>
          </a:p>
        </p:txBody>
      </p:sp>
      <mc:AlternateContent xmlns:mc="http://schemas.openxmlformats.org/markup-compatibility/2006" xmlns:a14="http://schemas.microsoft.com/office/drawing/2010/main">
        <mc:Choice Requires="a14">
          <p:sp>
            <p:nvSpPr>
              <p:cNvPr id="11" name="文本框 10"/>
              <p:cNvSpPr txBox="1"/>
              <p:nvPr/>
            </p:nvSpPr>
            <p:spPr>
              <a:xfrm>
                <a:off x="1494990" y="2392844"/>
                <a:ext cx="8921490" cy="10421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zh-CN" altLang="en-US" sz="1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𝑧</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𝑡</m:t>
                          </m:r>
                        </m:sub>
                      </m:sSub>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m:t>
                      </m:r>
                      <m:d>
                        <m:dPr>
                          <m:begChr m:val="["/>
                          <m:endChr m:val="]"/>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𝑆</m:t>
                          </m:r>
                          <m:d>
                            <m:d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𝑆</m:t>
                              </m:r>
                              <m:d>
                                <m:d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num>
                            <m:den>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den>
                          </m:f>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𝐶</m:t>
                          </m:r>
                          <m:d>
                            <m:d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e>
                      </m:d>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d>
                            <m:dPr>
                              <m:begChr m:val="["/>
                              <m:endChr m:val="]"/>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𝑆</m:t>
                              </m:r>
                              <m:d>
                                <m:d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𝑆</m:t>
                                  </m:r>
                                  <m:d>
                                    <m:d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num>
                                <m:den>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den>
                              </m:f>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f>
                                    <m:f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p>
                                        <m:sSup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𝑆</m:t>
                                          </m:r>
                                          <m:d>
                                            <m:d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e>
                                        <m:sup>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num>
                                    <m:den>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den>
                                  </m:f>
                                </m:num>
                                <m:den>
                                  <m:nary>
                                    <m:naryPr>
                                      <m:chr m:val="∑"/>
                                      <m:limLoc m:val="subSup"/>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=1</m:t>
                                      </m:r>
                                    </m:sub>
                                    <m:sup>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up>
                                    <m:e>
                                      <m:sSup>
                                        <m:sSup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d>
                                            <m:dPr>
                                              <m:begChr m:val="["/>
                                              <m:endChr m:val="]"/>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𝑆</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d>
                                                <m:d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e>
                                          </m:d>
                                        </m:e>
                                        <m:sup>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den>
                              </m:f>
                            </m:e>
                          </m:d>
                        </m:e>
                        <m:sup>
                          <m:f>
                            <m:f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1</m:t>
                              </m:r>
                            </m:num>
                            <m:den>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3</m:t>
                              </m:r>
                            </m:den>
                          </m:f>
                        </m:sup>
                      </m:sSup>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 </m:t>
                          </m:r>
                          <m:d>
                            <m:dPr>
                              <m:begChr m:val="{"/>
                              <m:endChr m:val="}"/>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p>
                                    <m:sSup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d>
                                        <m:dPr>
                                          <m:begChr m:val="["/>
                                          <m:endChr m:val="]"/>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𝑆</m:t>
                                          </m:r>
                                          <m:d>
                                            <m:d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e>
                                      </m:d>
                                    </m:e>
                                    <m:sup>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4</m:t>
                                      </m:r>
                                    </m:sup>
                                  </m:sSup>
                                </m:num>
                                <m:den>
                                  <m:sSup>
                                    <m:sSup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limLoc m:val="subSup"/>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=1</m:t>
                                      </m:r>
                                    </m:sub>
                                    <m:sup>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up>
                                    <m:e>
                                      <m:sSup>
                                        <m:sSup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d>
                                            <m:dPr>
                                              <m:begChr m:val="["/>
                                              <m:endChr m:val="]"/>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𝑆</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d>
                                                <m:d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e>
                                          </m:d>
                                        </m:e>
                                        <m:sup>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den>
                              </m:f>
                            </m:e>
                          </m:d>
                        </m:e>
                        <m:sup>
                          <m:f>
                            <m:fPr>
                              <m:ctrlPr>
                                <a:rPr kumimoji="0" lang="zh-CN" altLang="en-US" sz="1400" b="1"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1</m:t>
                              </m:r>
                            </m:num>
                            <m:den>
                              <m:r>
                                <a:rPr kumimoji="0" lang="zh-CN" altLang="en-US" sz="1400" b="1" i="0" u="none" strike="noStrike" kern="1200" cap="none" spc="0" normalizeH="0" baseline="0" noProof="0">
                                  <a:ln>
                                    <a:noFill/>
                                  </a:ln>
                                  <a:solidFill>
                                    <a:srgbClr val="000000"/>
                                  </a:solidFill>
                                  <a:effectLst/>
                                  <a:uLnTx/>
                                  <a:uFillTx/>
                                  <a:latin typeface="Cambria Math" panose="02040503050406030204" pitchFamily="18" charset="0"/>
                                  <a:cs typeface="+mn-cs"/>
                                </a:rPr>
                                <m:t>3</m:t>
                              </m:r>
                            </m:den>
                          </m:f>
                        </m:sup>
                      </m:sSup>
                    </m:oMath>
                  </m:oMathPara>
                </a14:m>
                <a:endParaRPr kumimoji="0" lang="zh-CN" altLang="en-US" sz="1400" b="1" i="0" u="none" strike="noStrike" kern="1200" cap="none" spc="0" normalizeH="0" baseline="0" noProof="0" dirty="0">
                  <a:ln>
                    <a:noFill/>
                  </a:ln>
                  <a:solidFill>
                    <a:srgbClr val="000000"/>
                  </a:solidFill>
                  <a:effectLst/>
                  <a:uLnTx/>
                  <a:uFillTx/>
                  <a:latin typeface="Verdana" panose="020B0604030504040204" pitchFamily="34" charset="0"/>
                  <a:ea typeface="黑体" panose="02010609060101010101" pitchFamily="49" charset="-122"/>
                  <a:cs typeface="+mn-cs"/>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1494990" y="2392844"/>
                <a:ext cx="8921490" cy="1042145"/>
              </a:xfrm>
              <a:prstGeom prst="rect">
                <a:avLst/>
              </a:prstGeom>
              <a:blipFill>
                <a:blip r:embed="rId5"/>
                <a:stretch>
                  <a:fillRect/>
                </a:stretch>
              </a:blipFill>
            </p:spPr>
            <p:txBody>
              <a:bodyPr/>
              <a:lstStyle/>
              <a:p>
                <a:r>
                  <a:rPr lang="zh-CN" altLang="en-US">
                    <a:noFill/>
                  </a:rPr>
                  <a:t> </a:t>
                </a:r>
              </a:p>
            </p:txBody>
          </p:sp>
        </mc:Fallback>
      </mc:AlternateContent>
      <p:sp>
        <p:nvSpPr>
          <p:cNvPr id="12" name="Rectangle 57"/>
          <p:cNvSpPr>
            <a:spLocks noChangeArrowheads="1"/>
          </p:cNvSpPr>
          <p:nvPr/>
        </p:nvSpPr>
        <p:spPr bwMode="auto">
          <a:xfrm>
            <a:off x="444352" y="39330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600" b="1" i="0" u="none" strike="noStrike" kern="1200" cap="none" spc="0" normalizeH="0" baseline="0" noProof="0">
              <a:ln>
                <a:noFill/>
              </a:ln>
              <a:solidFill>
                <a:srgbClr val="FF6600"/>
              </a:solidFill>
              <a:effectLst/>
              <a:uLnTx/>
              <a:uFillTx/>
              <a:latin typeface="Verdana" panose="020B0604030504040204" pitchFamily="34" charset="0"/>
              <a:ea typeface="黑体" panose="02010609060101010101" pitchFamily="49" charset="-122"/>
              <a:cs typeface="+mn-cs"/>
            </a:endParaRPr>
          </a:p>
        </p:txBody>
      </p:sp>
      <p:graphicFrame>
        <p:nvGraphicFramePr>
          <p:cNvPr id="13" name="对象 12"/>
          <p:cNvGraphicFramePr>
            <a:graphicFrameLocks noChangeAspect="1"/>
          </p:cNvGraphicFramePr>
          <p:nvPr/>
        </p:nvGraphicFramePr>
        <p:xfrm>
          <a:off x="444352" y="3900799"/>
          <a:ext cx="4715544" cy="2105025"/>
        </p:xfrm>
        <a:graphic>
          <a:graphicData uri="http://schemas.openxmlformats.org/presentationml/2006/ole">
            <mc:AlternateContent xmlns:mc="http://schemas.openxmlformats.org/markup-compatibility/2006">
              <mc:Choice xmlns:v="urn:schemas-microsoft-com:vml" Requires="v">
                <p:oleObj name="Visio" r:id="rId6" imgW="8858121" imgH="3457575" progId="Visio.Drawing.15">
                  <p:embed/>
                </p:oleObj>
              </mc:Choice>
              <mc:Fallback>
                <p:oleObj name="Visio" r:id="rId6" imgW="8858121" imgH="3457575" progId="Visio.Drawing.15">
                  <p:embed/>
                  <p:pic>
                    <p:nvPicPr>
                      <p:cNvPr id="13" name="对象 12"/>
                      <p:cNvPicPr>
                        <a:picLocks noChangeAspect="1" noChangeArrowheads="1"/>
                      </p:cNvPicPr>
                      <p:nvPr/>
                    </p:nvPicPr>
                    <p:blipFill>
                      <a:blip r:embed="rId7"/>
                      <a:srcRect/>
                      <a:stretch>
                        <a:fillRect/>
                      </a:stretch>
                    </p:blipFill>
                    <p:spPr bwMode="auto">
                      <a:xfrm>
                        <a:off x="444352" y="3900799"/>
                        <a:ext cx="4715544" cy="2105025"/>
                      </a:xfrm>
                      <a:prstGeom prst="rect">
                        <a:avLst/>
                      </a:prstGeom>
                      <a:noFill/>
                    </p:spPr>
                  </p:pic>
                </p:oleObj>
              </mc:Fallback>
            </mc:AlternateContent>
          </a:graphicData>
        </a:graphic>
      </p:graphicFrame>
    </p:spTree>
    <p:extLst>
      <p:ext uri="{BB962C8B-B14F-4D97-AF65-F5344CB8AC3E}">
        <p14:creationId xmlns:p14="http://schemas.microsoft.com/office/powerpoint/2010/main" val="1602244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9" name="文本框 18"/>
          <p:cNvSpPr txBox="1"/>
          <p:nvPr/>
        </p:nvSpPr>
        <p:spPr>
          <a:xfrm>
            <a:off x="94530" y="6495142"/>
            <a:ext cx="7391400" cy="306705"/>
          </a:xfrm>
          <a:prstGeom prst="rect">
            <a:avLst/>
          </a:prstGeom>
          <a:noFill/>
        </p:spPr>
        <p:txBody>
          <a:bodyPr wrap="none" rtlCol="0">
            <a:spAutoFit/>
          </a:bodyPr>
          <a:lstStyle/>
          <a:p>
            <a:pPr algn="l"/>
            <a:r>
              <a:rPr lang="zh-CN" altLang="en-US" sz="1400" dirty="0">
                <a:solidFill>
                  <a:schemeClr val="accent6">
                    <a:lumMod val="50000"/>
                  </a:schemeClr>
                </a:solidFill>
                <a:latin typeface="仿宋" panose="02010609060101010101" charset="-122"/>
                <a:ea typeface="仿宋" panose="02010609060101010101" charset="-122"/>
              </a:rPr>
              <a:t>基于社交媒体弱关系的跨学科相关知识组合识别</a:t>
            </a:r>
            <a:r>
              <a:rPr lang="en-US" altLang="zh-CN" sz="1400" dirty="0">
                <a:solidFill>
                  <a:schemeClr val="accent6">
                    <a:lumMod val="50000"/>
                  </a:schemeClr>
                </a:solidFill>
                <a:latin typeface="仿宋" panose="02010609060101010101" charset="-122"/>
                <a:ea typeface="仿宋" panose="02010609060101010101" charset="-122"/>
              </a:rPr>
              <a:t>[J].</a:t>
            </a:r>
            <a:r>
              <a:rPr lang="zh-CN" altLang="en-US" sz="1400" dirty="0">
                <a:solidFill>
                  <a:schemeClr val="accent6">
                    <a:lumMod val="50000"/>
                  </a:schemeClr>
                </a:solidFill>
                <a:latin typeface="仿宋" panose="02010609060101010101" charset="-122"/>
                <a:ea typeface="仿宋" panose="02010609060101010101" charset="-122"/>
              </a:rPr>
              <a:t>情报理论与实践</a:t>
            </a:r>
            <a:r>
              <a:rPr lang="en-US" altLang="zh-CN" sz="1400" dirty="0">
                <a:solidFill>
                  <a:schemeClr val="accent6">
                    <a:lumMod val="50000"/>
                  </a:schemeClr>
                </a:solidFill>
                <a:latin typeface="仿宋" panose="02010609060101010101" charset="-122"/>
                <a:ea typeface="仿宋" panose="02010609060101010101" charset="-122"/>
              </a:rPr>
              <a:t>,2022,45(03):125-132.</a:t>
            </a:r>
          </a:p>
        </p:txBody>
      </p:sp>
      <p:sp>
        <p:nvSpPr>
          <p:cNvPr id="97282"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3" name="矩形 22"/>
          <p:cNvSpPr/>
          <p:nvPr/>
        </p:nvSpPr>
        <p:spPr>
          <a:xfrm>
            <a:off x="799364" y="4342256"/>
            <a:ext cx="4800542" cy="400110"/>
          </a:xfrm>
          <a:prstGeom prst="rect">
            <a:avLst/>
          </a:prstGeom>
        </p:spPr>
        <p:txBody>
          <a:bodyPr wrap="square">
            <a:spAutoFit/>
          </a:bodyPr>
          <a:lstStyle/>
          <a:p>
            <a:pPr algn="ctr"/>
            <a:r>
              <a:rPr lang="zh-CN" altLang="en-US" sz="2000" spc="100" dirty="0">
                <a:solidFill>
                  <a:schemeClr val="accent6">
                    <a:lumMod val="75000"/>
                  </a:schemeClr>
                </a:solidFill>
                <a:latin typeface="微软雅黑" panose="020B0503020204020204" pitchFamily="34" charset="-122"/>
                <a:ea typeface="微软雅黑" panose="020B0503020204020204" pitchFamily="34" charset="-122"/>
              </a:rPr>
              <a:t>熵权法</a:t>
            </a:r>
            <a:r>
              <a:rPr lang="zh-CN" sz="2000" spc="100" dirty="0">
                <a:solidFill>
                  <a:schemeClr val="accent6">
                    <a:lumMod val="75000"/>
                  </a:schemeClr>
                </a:solidFill>
                <a:latin typeface="微软雅黑" panose="020B0503020204020204" pitchFamily="34" charset="-122"/>
                <a:ea typeface="微软雅黑" panose="020B0503020204020204" pitchFamily="34" charset="-122"/>
              </a:rPr>
              <a:t>跨学科合作组合潜力指数模型</a:t>
            </a:r>
          </a:p>
        </p:txBody>
      </p:sp>
      <p:sp>
        <p:nvSpPr>
          <p:cNvPr id="11161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文本框 11"/>
          <p:cNvSpPr txBox="1"/>
          <p:nvPr/>
        </p:nvSpPr>
        <p:spPr>
          <a:xfrm>
            <a:off x="1166107" y="1136235"/>
            <a:ext cx="3961765" cy="398780"/>
          </a:xfrm>
          <a:prstGeom prst="rect">
            <a:avLst/>
          </a:prstGeom>
          <a:noFill/>
        </p:spPr>
        <p:txBody>
          <a:bodyPr wrap="square" rtlCol="0" anchor="t">
            <a:spAutoFit/>
          </a:bodyPr>
          <a:lstStyle/>
          <a:p>
            <a:r>
              <a:rPr lang="zh-CN" sz="2000" spc="100" dirty="0">
                <a:solidFill>
                  <a:schemeClr val="accent6">
                    <a:lumMod val="75000"/>
                  </a:schemeClr>
                </a:solidFill>
                <a:latin typeface="微软雅黑" panose="020B0503020204020204" pitchFamily="34" charset="-122"/>
                <a:ea typeface="微软雅黑" panose="020B0503020204020204" pitchFamily="34" charset="-122"/>
              </a:rPr>
              <a:t>学科关键知识节点影响力指标</a:t>
            </a:r>
            <a:r>
              <a:rPr lang="en-US" altLang="zh-CN" sz="2000" spc="100" dirty="0">
                <a:solidFill>
                  <a:schemeClr val="accent6">
                    <a:lumMod val="75000"/>
                  </a:schemeClr>
                </a:solidFill>
                <a:latin typeface="微软雅黑" panose="020B0503020204020204" pitchFamily="34" charset="-122"/>
                <a:ea typeface="微软雅黑" panose="020B0503020204020204" pitchFamily="34" charset="-122"/>
              </a:rPr>
              <a:t>I</a:t>
            </a:r>
            <a:r>
              <a:rPr lang="en-US" altLang="zh-CN" sz="2000" spc="100" baseline="-25000" dirty="0">
                <a:solidFill>
                  <a:schemeClr val="accent6">
                    <a:lumMod val="75000"/>
                  </a:schemeClr>
                </a:solidFill>
                <a:latin typeface="微软雅黑" panose="020B0503020204020204" pitchFamily="34" charset="-122"/>
                <a:ea typeface="微软雅黑" panose="020B0503020204020204" pitchFamily="34" charset="-122"/>
              </a:rPr>
              <a:t>a</a:t>
            </a:r>
          </a:p>
        </p:txBody>
      </p:sp>
      <p:sp>
        <p:nvSpPr>
          <p:cNvPr id="13" name="文本框 12"/>
          <p:cNvSpPr txBox="1"/>
          <p:nvPr/>
        </p:nvSpPr>
        <p:spPr>
          <a:xfrm>
            <a:off x="1323903" y="2676564"/>
            <a:ext cx="3646170" cy="398780"/>
          </a:xfrm>
          <a:prstGeom prst="rect">
            <a:avLst/>
          </a:prstGeom>
          <a:noFill/>
        </p:spPr>
        <p:txBody>
          <a:bodyPr wrap="square" rtlCol="0" anchor="t">
            <a:spAutoFit/>
          </a:bodyPr>
          <a:lstStyle/>
          <a:p>
            <a:pPr algn="l">
              <a:buClrTx/>
              <a:buSzTx/>
              <a:buFontTx/>
            </a:pPr>
            <a:r>
              <a:rPr lang="zh-CN" sz="2000" spc="100" dirty="0">
                <a:solidFill>
                  <a:schemeClr val="accent6">
                    <a:lumMod val="75000"/>
                  </a:schemeClr>
                </a:solidFill>
                <a:latin typeface="微软雅黑" panose="020B0503020204020204" pitchFamily="34" charset="-122"/>
                <a:ea typeface="微软雅黑" panose="020B0503020204020204" pitchFamily="34" charset="-122"/>
              </a:rPr>
              <a:t>跨学科相关知识影响力指标</a:t>
            </a:r>
            <a:r>
              <a:rPr lang="en-US" altLang="zh-CN" sz="2000" spc="100" dirty="0">
                <a:solidFill>
                  <a:schemeClr val="accent6">
                    <a:lumMod val="75000"/>
                  </a:schemeClr>
                </a:solidFill>
                <a:latin typeface="微软雅黑" panose="020B0503020204020204" pitchFamily="34" charset="-122"/>
                <a:ea typeface="微软雅黑" panose="020B0503020204020204" pitchFamily="34" charset="-122"/>
              </a:rPr>
              <a:t>I</a:t>
            </a:r>
            <a:r>
              <a:rPr lang="en-US" altLang="zh-CN" sz="2000" spc="100" baseline="-25000" dirty="0">
                <a:solidFill>
                  <a:schemeClr val="accent6">
                    <a:lumMod val="75000"/>
                  </a:schemeClr>
                </a:solidFill>
                <a:latin typeface="微软雅黑" panose="020B0503020204020204" pitchFamily="34" charset="-122"/>
                <a:ea typeface="微软雅黑" panose="020B0503020204020204" pitchFamily="34" charset="-122"/>
              </a:rPr>
              <a:t>b</a:t>
            </a:r>
          </a:p>
        </p:txBody>
      </p:sp>
      <mc:AlternateContent xmlns:mc="http://schemas.openxmlformats.org/markup-compatibility/2006" xmlns:a14="http://schemas.microsoft.com/office/drawing/2010/main">
        <mc:Choice Requires="a14">
          <p:sp>
            <p:nvSpPr>
              <p:cNvPr id="17" name="矩形 16"/>
              <p:cNvSpPr/>
              <p:nvPr/>
            </p:nvSpPr>
            <p:spPr>
              <a:xfrm>
                <a:off x="2069738" y="1764131"/>
                <a:ext cx="2154501" cy="603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1600" smtClean="0">
                          <a:solidFill>
                            <a:schemeClr val="tx1"/>
                          </a:solidFill>
                          <a:latin typeface="Cambria Math" panose="02040503050406030204" pitchFamily="18" charset="0"/>
                        </a:rPr>
                        <m:t> </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𝐼</m:t>
                          </m:r>
                        </m:e>
                        <m:sub>
                          <m:r>
                            <a:rPr lang="zh-CN" altLang="en-US" sz="1600" i="0">
                              <a:solidFill>
                                <a:schemeClr val="tx1"/>
                              </a:solidFill>
                              <a:latin typeface="Cambria Math" panose="02040503050406030204" pitchFamily="18" charset="0"/>
                            </a:rPr>
                            <m:t> </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𝑎</m:t>
                              </m:r>
                            </m:e>
                            <m:sub>
                              <m:r>
                                <a:rPr lang="zh-CN" altLang="en-US" sz="1600" i="1">
                                  <a:solidFill>
                                    <a:schemeClr val="tx1"/>
                                  </a:solidFill>
                                  <a:latin typeface="Cambria Math" panose="02040503050406030204" pitchFamily="18" charset="0"/>
                                </a:rPr>
                                <m:t>𝑖</m:t>
                              </m:r>
                            </m:sub>
                          </m:sSub>
                          <m:r>
                            <a:rPr lang="zh-CN" altLang="en-US" sz="1600" i="0">
                              <a:solidFill>
                                <a:schemeClr val="tx1"/>
                              </a:solidFill>
                              <a:latin typeface="Cambria Math" panose="02040503050406030204" pitchFamily="18" charset="0"/>
                            </a:rPr>
                            <m:t> </m:t>
                          </m:r>
                        </m:sub>
                      </m:sSub>
                      <m:r>
                        <a:rPr lang="zh-CN" altLang="en-US" sz="1600" i="0">
                          <a:solidFill>
                            <a:schemeClr val="tx1"/>
                          </a:solidFill>
                          <a:latin typeface="Cambria Math" panose="02040503050406030204" pitchFamily="18" charset="0"/>
                        </a:rPr>
                        <m:t>=</m:t>
                      </m:r>
                      <m:nary>
                        <m:naryPr>
                          <m:chr m:val="∑"/>
                          <m:limLoc m:val="subSup"/>
                          <m:ctrlPr>
                            <a:rPr lang="zh-CN" altLang="en-US" sz="1600" i="1">
                              <a:solidFill>
                                <a:schemeClr val="tx1"/>
                              </a:solidFill>
                              <a:latin typeface="Cambria Math" panose="02040503050406030204" pitchFamily="18" charset="0"/>
                            </a:rPr>
                          </m:ctrlPr>
                        </m:naryPr>
                        <m:sub>
                          <m:r>
                            <a:rPr lang="zh-CN" altLang="en-US" sz="1600" i="1">
                              <a:solidFill>
                                <a:schemeClr val="tx1"/>
                              </a:solidFill>
                              <a:latin typeface="Cambria Math" panose="02040503050406030204" pitchFamily="18" charset="0"/>
                            </a:rPr>
                            <m:t>𝑗</m:t>
                          </m:r>
                          <m:r>
                            <a:rPr lang="zh-CN" altLang="en-US" sz="1600" i="0">
                              <a:solidFill>
                                <a:schemeClr val="tx1"/>
                              </a:solidFill>
                              <a:latin typeface="Cambria Math" panose="02040503050406030204" pitchFamily="18" charset="0"/>
                            </a:rPr>
                            <m:t>=1</m:t>
                          </m:r>
                        </m:sub>
                        <m:sup>
                          <m:r>
                            <a:rPr lang="zh-CN" altLang="en-US" sz="1600" i="1">
                              <a:solidFill>
                                <a:schemeClr val="tx1"/>
                              </a:solidFill>
                              <a:latin typeface="Cambria Math" panose="02040503050406030204" pitchFamily="18" charset="0"/>
                            </a:rPr>
                            <m:t>𝑛</m:t>
                          </m:r>
                        </m:sup>
                        <m:e>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𝑊</m:t>
                              </m:r>
                            </m:e>
                            <m:sub>
                              <m:r>
                                <a:rPr lang="zh-CN" altLang="en-US" sz="1600" i="1">
                                  <a:solidFill>
                                    <a:schemeClr val="tx1"/>
                                  </a:solidFill>
                                  <a:latin typeface="Cambria Math" panose="02040503050406030204" pitchFamily="18" charset="0"/>
                                </a:rPr>
                                <m:t>𝑗</m:t>
                              </m:r>
                            </m:sub>
                          </m:sSub>
                          <m:r>
                            <a:rPr lang="zh-CN" altLang="en-US" sz="1600" i="0">
                              <a:solidFill>
                                <a:schemeClr val="tx1"/>
                              </a:solidFill>
                              <a:latin typeface="Cambria Math" panose="02040503050406030204" pitchFamily="18" charset="0"/>
                            </a:rPr>
                            <m:t>×</m:t>
                          </m:r>
                        </m:e>
                      </m:nary>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𝑋</m:t>
                          </m:r>
                        </m:e>
                        <m:sub>
                          <m:r>
                            <a:rPr lang="zh-CN" altLang="en-US" sz="1600" i="1">
                              <a:solidFill>
                                <a:schemeClr val="tx1"/>
                              </a:solidFill>
                              <a:latin typeface="Cambria Math" panose="02040503050406030204" pitchFamily="18" charset="0"/>
                            </a:rPr>
                            <m:t>𝑖𝑗</m:t>
                          </m:r>
                        </m:sub>
                      </m:sSub>
                    </m:oMath>
                  </m:oMathPara>
                </a14:m>
                <a:endParaRPr lang="zh-CN" altLang="en-US" sz="1600" dirty="0">
                  <a:solidFill>
                    <a:schemeClr val="tx1"/>
                  </a:solidFill>
                </a:endParaRPr>
              </a:p>
            </p:txBody>
          </p:sp>
        </mc:Choice>
        <mc:Fallback xmlns="">
          <p:sp>
            <p:nvSpPr>
              <p:cNvPr id="17" name="矩形 16"/>
              <p:cNvSpPr>
                <a:spLocks noRot="1" noChangeAspect="1" noMove="1" noResize="1" noEditPoints="1" noAdjustHandles="1" noChangeArrowheads="1" noChangeShapeType="1" noTextEdit="1"/>
              </p:cNvSpPr>
              <p:nvPr/>
            </p:nvSpPr>
            <p:spPr>
              <a:xfrm>
                <a:off x="2069738" y="1764131"/>
                <a:ext cx="2154501" cy="603948"/>
              </a:xfrm>
              <a:prstGeom prst="rect">
                <a:avLst/>
              </a:prstGeom>
              <a:blipFill rotWithShape="1">
                <a:blip r:embed="rId4"/>
                <a:stretch>
                  <a:fillRect l="-13" t="-17" r="10" b="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2163550" y="3353554"/>
                <a:ext cx="2072170" cy="603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1600" i="1" smtClean="0">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𝐼</m:t>
                          </m:r>
                        </m:e>
                        <m:sub>
                          <m:r>
                            <a:rPr lang="zh-CN" altLang="en-US" sz="1600" i="0">
                              <a:solidFill>
                                <a:schemeClr val="tx1"/>
                              </a:solidFill>
                              <a:latin typeface="Cambria Math" panose="02040503050406030204" pitchFamily="18" charset="0"/>
                            </a:rPr>
                            <m:t> </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𝑏</m:t>
                              </m:r>
                            </m:e>
                            <m:sub>
                              <m:r>
                                <a:rPr lang="zh-CN" altLang="en-US" sz="1600" i="1">
                                  <a:solidFill>
                                    <a:schemeClr val="tx1"/>
                                  </a:solidFill>
                                  <a:latin typeface="Cambria Math" panose="02040503050406030204" pitchFamily="18" charset="0"/>
                                </a:rPr>
                                <m:t>𝑖</m:t>
                              </m:r>
                            </m:sub>
                          </m:sSub>
                          <m:r>
                            <a:rPr lang="zh-CN" altLang="en-US" sz="1600" i="0">
                              <a:solidFill>
                                <a:schemeClr val="tx1"/>
                              </a:solidFill>
                              <a:latin typeface="Cambria Math" panose="02040503050406030204" pitchFamily="18" charset="0"/>
                            </a:rPr>
                            <m:t> </m:t>
                          </m:r>
                        </m:sub>
                      </m:sSub>
                      <m:r>
                        <a:rPr lang="zh-CN" altLang="en-US" sz="1600" i="0">
                          <a:solidFill>
                            <a:schemeClr val="tx1"/>
                          </a:solidFill>
                          <a:latin typeface="Cambria Math" panose="02040503050406030204" pitchFamily="18" charset="0"/>
                        </a:rPr>
                        <m:t>=</m:t>
                      </m:r>
                      <m:nary>
                        <m:naryPr>
                          <m:chr m:val="∑"/>
                          <m:limLoc m:val="subSup"/>
                          <m:ctrlPr>
                            <a:rPr lang="zh-CN" altLang="en-US" sz="1600" i="1">
                              <a:solidFill>
                                <a:schemeClr val="tx1"/>
                              </a:solidFill>
                              <a:latin typeface="Cambria Math" panose="02040503050406030204" pitchFamily="18" charset="0"/>
                            </a:rPr>
                          </m:ctrlPr>
                        </m:naryPr>
                        <m:sub>
                          <m:r>
                            <a:rPr lang="zh-CN" altLang="en-US" sz="1600" i="1">
                              <a:solidFill>
                                <a:schemeClr val="tx1"/>
                              </a:solidFill>
                              <a:latin typeface="Cambria Math" panose="02040503050406030204" pitchFamily="18" charset="0"/>
                            </a:rPr>
                            <m:t>𝑗</m:t>
                          </m:r>
                          <m:r>
                            <a:rPr lang="zh-CN" altLang="en-US" sz="1600" i="0">
                              <a:solidFill>
                                <a:schemeClr val="tx1"/>
                              </a:solidFill>
                              <a:latin typeface="Cambria Math" panose="02040503050406030204" pitchFamily="18" charset="0"/>
                            </a:rPr>
                            <m:t>=1</m:t>
                          </m:r>
                        </m:sub>
                        <m:sup>
                          <m:r>
                            <a:rPr lang="zh-CN" altLang="en-US" sz="1600" i="1">
                              <a:solidFill>
                                <a:schemeClr val="tx1"/>
                              </a:solidFill>
                              <a:latin typeface="Cambria Math" panose="02040503050406030204" pitchFamily="18" charset="0"/>
                            </a:rPr>
                            <m:t>𝑛</m:t>
                          </m:r>
                        </m:sup>
                        <m:e>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𝑊</m:t>
                              </m:r>
                            </m:e>
                            <m:sub>
                              <m:r>
                                <a:rPr lang="zh-CN" altLang="en-US" sz="1600" i="1">
                                  <a:solidFill>
                                    <a:schemeClr val="tx1"/>
                                  </a:solidFill>
                                  <a:latin typeface="Cambria Math" panose="02040503050406030204" pitchFamily="18" charset="0"/>
                                </a:rPr>
                                <m:t>𝑗</m:t>
                              </m:r>
                            </m:sub>
                          </m:sSub>
                          <m:r>
                            <a:rPr lang="zh-CN" altLang="en-US" sz="1600" i="0">
                              <a:solidFill>
                                <a:schemeClr val="tx1"/>
                              </a:solidFill>
                              <a:latin typeface="Cambria Math" panose="02040503050406030204" pitchFamily="18" charset="0"/>
                            </a:rPr>
                            <m:t>×</m:t>
                          </m:r>
                        </m:e>
                      </m:nary>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𝑌</m:t>
                          </m:r>
                        </m:e>
                        <m:sub>
                          <m:r>
                            <a:rPr lang="zh-CN" altLang="en-US" sz="1600" i="1">
                              <a:solidFill>
                                <a:schemeClr val="tx1"/>
                              </a:solidFill>
                              <a:latin typeface="Cambria Math" panose="02040503050406030204" pitchFamily="18" charset="0"/>
                            </a:rPr>
                            <m:t>𝑖𝑗</m:t>
                          </m:r>
                        </m:sub>
                      </m:sSub>
                    </m:oMath>
                  </m:oMathPara>
                </a14:m>
                <a:endParaRPr lang="zh-CN" altLang="en-US" sz="1600" dirty="0">
                  <a:solidFill>
                    <a:schemeClr val="tx1"/>
                  </a:solidFill>
                </a:endParaRPr>
              </a:p>
            </p:txBody>
          </p:sp>
        </mc:Choice>
        <mc:Fallback xmlns="">
          <p:sp>
            <p:nvSpPr>
              <p:cNvPr id="18" name="矩形 17"/>
              <p:cNvSpPr>
                <a:spLocks noRot="1" noChangeAspect="1" noMove="1" noResize="1" noEditPoints="1" noAdjustHandles="1" noChangeArrowheads="1" noChangeShapeType="1" noTextEdit="1"/>
              </p:cNvSpPr>
              <p:nvPr/>
            </p:nvSpPr>
            <p:spPr>
              <a:xfrm>
                <a:off x="2163550" y="3353554"/>
                <a:ext cx="2072170" cy="603948"/>
              </a:xfrm>
              <a:prstGeom prst="rect">
                <a:avLst/>
              </a:prstGeom>
              <a:blipFill rotWithShape="1">
                <a:blip r:embed="rId5"/>
                <a:stretch>
                  <a:fillRect l="-5" t="-20" r="13" b="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2230103" y="5129428"/>
                <a:ext cx="199413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000" i="1" smtClean="0">
                          <a:solidFill>
                            <a:schemeClr val="tx1"/>
                          </a:solidFill>
                          <a:latin typeface="Cambria Math" panose="02040503050406030204" pitchFamily="18" charset="0"/>
                        </a:rPr>
                        <m:t>𝐼</m:t>
                      </m:r>
                      <m:r>
                        <a:rPr lang="zh-CN" altLang="en-US" sz="2000" i="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𝑘</m:t>
                          </m:r>
                        </m:e>
                        <m:sub>
                          <m:r>
                            <a:rPr lang="zh-CN" altLang="en-US" sz="2000" i="1">
                              <a:solidFill>
                                <a:schemeClr val="tx1"/>
                              </a:solidFill>
                              <a:latin typeface="Cambria Math" panose="02040503050406030204" pitchFamily="18" charset="0"/>
                            </a:rPr>
                            <m:t>𝑛</m:t>
                          </m:r>
                        </m:sub>
                      </m:sSub>
                      <m:sSub>
                        <m:sSubPr>
                          <m:ctrlPr>
                            <a:rPr lang="zh-CN" altLang="en-US" sz="2000" i="1">
                              <a:solidFill>
                                <a:schemeClr val="tx1"/>
                              </a:solidFill>
                              <a:latin typeface="Cambria Math" panose="02040503050406030204" pitchFamily="18" charset="0"/>
                            </a:rPr>
                          </m:ctrlPr>
                        </m:sSubPr>
                        <m:e>
                          <m:r>
                            <a:rPr lang="zh-CN" altLang="en-US" sz="2000" i="0">
                              <a:solidFill>
                                <a:schemeClr val="tx1"/>
                              </a:solidFill>
                              <a:latin typeface="Cambria Math" panose="02040503050406030204" pitchFamily="18" charset="0"/>
                            </a:rPr>
                            <m:t>×</m:t>
                          </m:r>
                          <m:r>
                            <a:rPr lang="zh-CN" altLang="en-US" sz="2000" i="1">
                              <a:solidFill>
                                <a:schemeClr val="tx1"/>
                              </a:solidFill>
                              <a:latin typeface="Cambria Math" panose="02040503050406030204" pitchFamily="18" charset="0"/>
                            </a:rPr>
                            <m:t>𝐼</m:t>
                          </m:r>
                        </m:e>
                        <m:sub>
                          <m:r>
                            <a:rPr lang="zh-CN" altLang="en-US" sz="2000" i="1">
                              <a:solidFill>
                                <a:schemeClr val="tx1"/>
                              </a:solidFill>
                              <a:latin typeface="Cambria Math" panose="02040503050406030204" pitchFamily="18" charset="0"/>
                            </a:rPr>
                            <m:t>𝑎</m:t>
                          </m:r>
                        </m:sub>
                      </m:sSub>
                      <m:r>
                        <a:rPr lang="zh-CN" altLang="en-US" sz="2000" i="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𝐼</m:t>
                          </m:r>
                        </m:e>
                        <m:sub>
                          <m:r>
                            <a:rPr lang="zh-CN" altLang="en-US" sz="2000" i="0">
                              <a:solidFill>
                                <a:schemeClr val="tx1"/>
                              </a:solidFill>
                              <a:latin typeface="Cambria Math" panose="02040503050406030204" pitchFamily="18" charset="0"/>
                            </a:rPr>
                            <m:t> </m:t>
                          </m:r>
                          <m:r>
                            <a:rPr lang="zh-CN" altLang="en-US" sz="2000" i="1">
                              <a:solidFill>
                                <a:schemeClr val="tx1"/>
                              </a:solidFill>
                              <a:latin typeface="Cambria Math" panose="02040503050406030204" pitchFamily="18" charset="0"/>
                            </a:rPr>
                            <m:t>𝑏</m:t>
                          </m:r>
                        </m:sub>
                      </m:sSub>
                    </m:oMath>
                  </m:oMathPara>
                </a14:m>
                <a:endParaRPr lang="zh-CN" altLang="en-US" sz="2000" dirty="0">
                  <a:solidFill>
                    <a:schemeClr val="tx1"/>
                  </a:solidFill>
                </a:endParaRPr>
              </a:p>
            </p:txBody>
          </p:sp>
        </mc:Choice>
        <mc:Fallback xmlns="">
          <p:sp>
            <p:nvSpPr>
              <p:cNvPr id="20" name="矩形 19"/>
              <p:cNvSpPr>
                <a:spLocks noRot="1" noChangeAspect="1" noMove="1" noResize="1" noEditPoints="1" noAdjustHandles="1" noChangeArrowheads="1" noChangeShapeType="1" noTextEdit="1"/>
              </p:cNvSpPr>
              <p:nvPr/>
            </p:nvSpPr>
            <p:spPr>
              <a:xfrm>
                <a:off x="2230103" y="5129428"/>
                <a:ext cx="1994136" cy="400110"/>
              </a:xfrm>
              <a:prstGeom prst="rect">
                <a:avLst/>
              </a:prstGeom>
              <a:blipFill rotWithShape="1">
                <a:blip r:embed="rId6"/>
                <a:stretch>
                  <a:fillRect l="-31" t="-133" r="-1963" b="148"/>
                </a:stretch>
              </a:blipFill>
            </p:spPr>
            <p:txBody>
              <a:bodyPr/>
              <a:lstStyle/>
              <a:p>
                <a:r>
                  <a:rPr lang="zh-CN" altLang="en-US">
                    <a:noFill/>
                  </a:rPr>
                  <a:t> </a:t>
                </a:r>
              </a:p>
            </p:txBody>
          </p:sp>
        </mc:Fallback>
      </mc:AlternateContent>
      <p:sp>
        <p:nvSpPr>
          <p:cNvPr id="3" name="Rectangle 10"/>
          <p:cNvSpPr>
            <a:spLocks noChangeArrowheads="1"/>
          </p:cNvSpPr>
          <p:nvPr/>
        </p:nvSpPr>
        <p:spPr bwMode="auto">
          <a:xfrm>
            <a:off x="210963" y="187424"/>
            <a:ext cx="955744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zh-CN" altLang="en-US" sz="2400" dirty="0">
                <a:solidFill>
                  <a:schemeClr val="accent6">
                    <a:lumMod val="50000"/>
                  </a:schemeClr>
                </a:solidFill>
                <a:latin typeface="微软雅黑" panose="020B0503020204020204" pitchFamily="34" charset="-122"/>
                <a:ea typeface="微软雅黑" panose="020B0503020204020204" pitchFamily="34" charset="-122"/>
              </a:rPr>
              <a:t>熵权法的社交媒体弱关系分析  识别跨学科潜在知识生长点 </a:t>
            </a:r>
            <a:endParaRPr kumimoji="0" sz="2400" dirty="0">
              <a:solidFill>
                <a:schemeClr val="accent6">
                  <a:lumMod val="50000"/>
                </a:schemeClr>
              </a:solidFill>
              <a:latin typeface="微软雅黑" panose="020B0503020204020204" pitchFamily="34" charset="-122"/>
              <a:ea typeface="微软雅黑" panose="020B0503020204020204" pitchFamily="34" charset="-122"/>
            </a:endParaRPr>
          </a:p>
        </p:txBody>
      </p:sp>
      <p:graphicFrame>
        <p:nvGraphicFramePr>
          <p:cNvPr id="15" name="表格 14"/>
          <p:cNvGraphicFramePr>
            <a:graphicFrameLocks noGrp="1"/>
          </p:cNvGraphicFramePr>
          <p:nvPr/>
        </p:nvGraphicFramePr>
        <p:xfrm>
          <a:off x="5546279" y="3975055"/>
          <a:ext cx="6552000" cy="2306239"/>
        </p:xfrm>
        <a:graphic>
          <a:graphicData uri="http://schemas.openxmlformats.org/drawingml/2006/table">
            <a:tbl>
              <a:tblPr firstRow="1" firstCol="1" bandRow="1">
                <a:tableStyleId>{5C22544A-7EE6-4342-B048-85BDC9FD1C3A}</a:tableStyleId>
              </a:tblPr>
              <a:tblGrid>
                <a:gridCol w="1530084">
                  <a:extLst>
                    <a:ext uri="{9D8B030D-6E8A-4147-A177-3AD203B41FA5}">
                      <a16:colId xmlns:a16="http://schemas.microsoft.com/office/drawing/2014/main" val="20000"/>
                    </a:ext>
                  </a:extLst>
                </a:gridCol>
                <a:gridCol w="1306546">
                  <a:extLst>
                    <a:ext uri="{9D8B030D-6E8A-4147-A177-3AD203B41FA5}">
                      <a16:colId xmlns:a16="http://schemas.microsoft.com/office/drawing/2014/main" val="20001"/>
                    </a:ext>
                  </a:extLst>
                </a:gridCol>
                <a:gridCol w="983571">
                  <a:extLst>
                    <a:ext uri="{9D8B030D-6E8A-4147-A177-3AD203B41FA5}">
                      <a16:colId xmlns:a16="http://schemas.microsoft.com/office/drawing/2014/main" val="20002"/>
                    </a:ext>
                  </a:extLst>
                </a:gridCol>
                <a:gridCol w="983571">
                  <a:extLst>
                    <a:ext uri="{9D8B030D-6E8A-4147-A177-3AD203B41FA5}">
                      <a16:colId xmlns:a16="http://schemas.microsoft.com/office/drawing/2014/main" val="20003"/>
                    </a:ext>
                  </a:extLst>
                </a:gridCol>
                <a:gridCol w="764657">
                  <a:extLst>
                    <a:ext uri="{9D8B030D-6E8A-4147-A177-3AD203B41FA5}">
                      <a16:colId xmlns:a16="http://schemas.microsoft.com/office/drawing/2014/main" val="20004"/>
                    </a:ext>
                  </a:extLst>
                </a:gridCol>
                <a:gridCol w="983571">
                  <a:extLst>
                    <a:ext uri="{9D8B030D-6E8A-4147-A177-3AD203B41FA5}">
                      <a16:colId xmlns:a16="http://schemas.microsoft.com/office/drawing/2014/main" val="20005"/>
                    </a:ext>
                  </a:extLst>
                </a:gridCol>
              </a:tblGrid>
              <a:tr h="658924">
                <a:tc>
                  <a:txBody>
                    <a:bodyPr/>
                    <a:lstStyle/>
                    <a:p>
                      <a:pPr algn="ctr"/>
                      <a:r>
                        <a:rPr lang="zh-CN" sz="1200" kern="0" dirty="0">
                          <a:effectLst/>
                          <a:latin typeface="微软雅黑" panose="020B0503020204020204" pitchFamily="34" charset="-122"/>
                          <a:ea typeface="微软雅黑" panose="020B0503020204020204" pitchFamily="34" charset="-122"/>
                        </a:rPr>
                        <a:t>学科知识节点</a:t>
                      </a:r>
                      <a:br>
                        <a:rPr lang="en-US" altLang="zh-CN" sz="1200" kern="0" dirty="0">
                          <a:effectLst/>
                          <a:latin typeface="微软雅黑" panose="020B0503020204020204" pitchFamily="34" charset="-122"/>
                          <a:ea typeface="微软雅黑" panose="020B0503020204020204" pitchFamily="34" charset="-122"/>
                        </a:rPr>
                      </a:br>
                      <a:r>
                        <a:rPr lang="zh-CN" altLang="en-US" sz="1200" kern="0" dirty="0">
                          <a:effectLst/>
                          <a:latin typeface="微软雅黑" panose="020B0503020204020204" pitchFamily="34" charset="-122"/>
                          <a:ea typeface="微软雅黑" panose="020B0503020204020204" pitchFamily="34" charset="-122"/>
                        </a:rPr>
                        <a:t>关键词</a:t>
                      </a:r>
                      <a:r>
                        <a:rPr lang="en-US" sz="1200" kern="0" dirty="0">
                          <a:effectLst/>
                          <a:latin typeface="微软雅黑" panose="020B0503020204020204" pitchFamily="34" charset="-122"/>
                          <a:ea typeface="微软雅黑" panose="020B0503020204020204" pitchFamily="34" charset="-122"/>
                        </a:rPr>
                        <a:t>a</a:t>
                      </a:r>
                      <a:r>
                        <a:rPr lang="en-US" sz="1200" kern="0" baseline="-25000" dirty="0">
                          <a:effectLst/>
                          <a:latin typeface="微软雅黑" panose="020B0503020204020204" pitchFamily="34" charset="-122"/>
                          <a:ea typeface="微软雅黑" panose="020B0503020204020204" pitchFamily="34" charset="-122"/>
                        </a:rPr>
                        <a:t>i</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rgbClr val="2D2DB9"/>
                    </a:solidFill>
                  </a:tcPr>
                </a:tc>
                <a:tc>
                  <a:txBody>
                    <a:bodyPr/>
                    <a:lstStyle/>
                    <a:p>
                      <a:pPr algn="ctr"/>
                      <a:r>
                        <a:rPr lang="zh-CN" sz="1200" kern="0" dirty="0">
                          <a:effectLst/>
                        </a:rPr>
                        <a:t>跨学科</a:t>
                      </a:r>
                      <a:r>
                        <a:rPr lang="zh-CN" altLang="en-US" sz="1200" kern="0" dirty="0">
                          <a:effectLst/>
                        </a:rPr>
                        <a:t>相关</a:t>
                      </a:r>
                      <a:r>
                        <a:rPr lang="zh-CN" sz="1200" kern="0" dirty="0">
                          <a:effectLst/>
                        </a:rPr>
                        <a:t>知识节点</a:t>
                      </a:r>
                      <a:r>
                        <a:rPr lang="zh-CN" altLang="en-US" sz="1200" kern="0" dirty="0">
                          <a:effectLst/>
                        </a:rPr>
                        <a:t>关键词</a:t>
                      </a:r>
                      <a:r>
                        <a:rPr lang="en-US" sz="1200" kern="0" dirty="0">
                          <a:effectLst/>
                        </a:rPr>
                        <a:t>b</a:t>
                      </a:r>
                      <a:r>
                        <a:rPr lang="en-US" sz="1200" kern="0" baseline="-25000" dirty="0">
                          <a:effectLst/>
                        </a:rPr>
                        <a:t>i</a:t>
                      </a:r>
                      <a:endParaRPr lang="zh-CN" sz="12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solidFill>
                      <a:srgbClr val="2D2DB9"/>
                    </a:solidFill>
                  </a:tcPr>
                </a:tc>
                <a:tc>
                  <a:txBody>
                    <a:bodyPr/>
                    <a:lstStyle/>
                    <a:p>
                      <a:pPr algn="ctr"/>
                      <a:r>
                        <a:rPr lang="zh-CN" sz="1200" kern="100" dirty="0">
                          <a:effectLst/>
                        </a:rPr>
                        <a:t>影响力指标</a:t>
                      </a:r>
                      <a:r>
                        <a:rPr lang="en-US" sz="1200" kern="100" dirty="0" err="1">
                          <a:effectLst/>
                        </a:rPr>
                        <a:t>I</a:t>
                      </a:r>
                      <a:r>
                        <a:rPr lang="en-US" sz="1200" kern="100" baseline="-25000" dirty="0" err="1">
                          <a:effectLst/>
                        </a:rPr>
                        <a:t>ai</a:t>
                      </a:r>
                      <a:endParaRPr lang="zh-CN" sz="1200" kern="100" dirty="0">
                        <a:effectLst/>
                        <a:latin typeface="Calibri" panose="020F0502020204030204" pitchFamily="34" charset="0"/>
                        <a:ea typeface="宋体" panose="02010600030101010101" pitchFamily="2" charset="-122"/>
                        <a:cs typeface="宋体" panose="02010600030101010101" pitchFamily="2" charset="-122"/>
                      </a:endParaRPr>
                    </a:p>
                  </a:txBody>
                  <a:tcPr marL="0" marR="0" marT="0" marB="0" anchor="ctr">
                    <a:solidFill>
                      <a:srgbClr val="2D2DB9"/>
                    </a:solidFill>
                  </a:tcPr>
                </a:tc>
                <a:tc>
                  <a:txBody>
                    <a:bodyPr/>
                    <a:lstStyle/>
                    <a:p>
                      <a:pPr algn="ctr"/>
                      <a:r>
                        <a:rPr lang="zh-CN" sz="1200" kern="100" dirty="0">
                          <a:effectLst/>
                        </a:rPr>
                        <a:t>影响力指标</a:t>
                      </a:r>
                      <a:r>
                        <a:rPr lang="en-US" sz="1200" kern="100" dirty="0" err="1">
                          <a:effectLst/>
                        </a:rPr>
                        <a:t>I</a:t>
                      </a:r>
                      <a:r>
                        <a:rPr lang="en-US" sz="1200" kern="100" baseline="-25000" dirty="0" err="1">
                          <a:effectLst/>
                        </a:rPr>
                        <a:t>bi</a:t>
                      </a:r>
                      <a:endParaRPr lang="zh-CN" sz="1200" kern="100" dirty="0">
                        <a:effectLst/>
                        <a:latin typeface="Calibri" panose="020F0502020204030204" pitchFamily="34" charset="0"/>
                        <a:ea typeface="宋体" panose="02010600030101010101" pitchFamily="2" charset="-122"/>
                        <a:cs typeface="宋体" panose="02010600030101010101" pitchFamily="2" charset="-122"/>
                      </a:endParaRPr>
                    </a:p>
                  </a:txBody>
                  <a:tcPr marL="0" marR="0" marT="0" marB="0" anchor="ctr">
                    <a:solidFill>
                      <a:srgbClr val="2D2DB9"/>
                    </a:solidFill>
                  </a:tcPr>
                </a:tc>
                <a:tc>
                  <a:txBody>
                    <a:bodyPr/>
                    <a:lstStyle/>
                    <a:p>
                      <a:pPr algn="ctr"/>
                      <a:r>
                        <a:rPr lang="zh-CN" sz="1200" kern="0" dirty="0">
                          <a:effectLst/>
                        </a:rPr>
                        <a:t>连接次数</a:t>
                      </a:r>
                      <a:r>
                        <a:rPr lang="en-US" sz="1200" kern="0" dirty="0" err="1">
                          <a:effectLst/>
                        </a:rPr>
                        <a:t>k</a:t>
                      </a:r>
                      <a:r>
                        <a:rPr lang="en-US" sz="1200" kern="0" baseline="-25000" dirty="0" err="1">
                          <a:effectLst/>
                        </a:rPr>
                        <a:t>n</a:t>
                      </a:r>
                      <a:endParaRPr lang="zh-CN" sz="1200" kern="100" dirty="0">
                        <a:effectLst/>
                        <a:latin typeface="Calibri" panose="020F0502020204030204" pitchFamily="34" charset="0"/>
                        <a:ea typeface="宋体" panose="02010600030101010101" pitchFamily="2" charset="-122"/>
                        <a:cs typeface="宋体" panose="02010600030101010101" pitchFamily="2" charset="-122"/>
                      </a:endParaRPr>
                    </a:p>
                  </a:txBody>
                  <a:tcPr marL="0" marR="0" marT="0" marB="0" anchor="ctr">
                    <a:solidFill>
                      <a:srgbClr val="2D2DB9"/>
                    </a:solidFill>
                  </a:tcPr>
                </a:tc>
                <a:tc>
                  <a:txBody>
                    <a:bodyPr/>
                    <a:lstStyle/>
                    <a:p>
                      <a:pPr algn="ctr"/>
                      <a:r>
                        <a:rPr lang="zh-CN" sz="1200" kern="100" dirty="0">
                          <a:effectLst/>
                        </a:rPr>
                        <a:t>潜在合作指数</a:t>
                      </a:r>
                      <a:r>
                        <a:rPr lang="en-US" sz="1200" kern="100" dirty="0">
                          <a:effectLst/>
                        </a:rPr>
                        <a:t>I</a:t>
                      </a:r>
                      <a:endParaRPr lang="zh-CN" sz="1200" kern="100" dirty="0">
                        <a:effectLst/>
                        <a:latin typeface="Calibri" panose="020F0502020204030204" pitchFamily="34" charset="0"/>
                        <a:ea typeface="宋体" panose="02010600030101010101" pitchFamily="2" charset="-122"/>
                        <a:cs typeface="宋体" panose="02010600030101010101" pitchFamily="2" charset="-122"/>
                      </a:endParaRPr>
                    </a:p>
                  </a:txBody>
                  <a:tcPr marL="0" marR="0" marT="0" marB="0" anchor="ctr">
                    <a:solidFill>
                      <a:srgbClr val="2D2DB9"/>
                    </a:solidFill>
                  </a:tcPr>
                </a:tc>
                <a:extLst>
                  <a:ext uri="{0D108BD9-81ED-4DB2-BD59-A6C34878D82A}">
                    <a16:rowId xmlns:a16="http://schemas.microsoft.com/office/drawing/2014/main" val="10000"/>
                  </a:ext>
                </a:extLst>
              </a:tr>
              <a:tr h="329463">
                <a:tc>
                  <a:txBody>
                    <a:bodyPr/>
                    <a:lstStyle/>
                    <a:p>
                      <a:pPr algn="ctr"/>
                      <a:r>
                        <a:rPr lang="zh-CN" sz="1200" kern="0" dirty="0">
                          <a:effectLst/>
                          <a:latin typeface="微软雅黑" panose="020B0503020204020204" pitchFamily="34" charset="-122"/>
                          <a:ea typeface="微软雅黑" panose="020B0503020204020204" pitchFamily="34" charset="-122"/>
                        </a:rPr>
                        <a:t>高被引论文</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rgbClr val="2D2DB9"/>
                    </a:solidFill>
                  </a:tcPr>
                </a:tc>
                <a:tc>
                  <a:txBody>
                    <a:bodyPr/>
                    <a:lstStyle/>
                    <a:p>
                      <a:pPr algn="ctr"/>
                      <a:r>
                        <a:rPr lang="zh-CN" sz="1200" kern="0" dirty="0">
                          <a:effectLst/>
                          <a:latin typeface="微软雅黑" panose="020B0503020204020204" pitchFamily="34" charset="-122"/>
                          <a:ea typeface="微软雅黑" panose="020B0503020204020204" pitchFamily="34" charset="-122"/>
                        </a:rPr>
                        <a:t>生态学理论</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0.495</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0.649</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29</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9.308</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329463">
                <a:tc>
                  <a:txBody>
                    <a:bodyPr/>
                    <a:lstStyle/>
                    <a:p>
                      <a:pPr algn="ctr"/>
                      <a:r>
                        <a:rPr lang="zh-CN" sz="1200" kern="0" dirty="0">
                          <a:effectLst/>
                          <a:latin typeface="微软雅黑" panose="020B0503020204020204" pitchFamily="34" charset="-122"/>
                          <a:ea typeface="微软雅黑" panose="020B0503020204020204" pitchFamily="34" charset="-122"/>
                        </a:rPr>
                        <a:t>学术评价</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rgbClr val="2D2DB9"/>
                    </a:solidFill>
                  </a:tcPr>
                </a:tc>
                <a:tc>
                  <a:txBody>
                    <a:bodyPr/>
                    <a:lstStyle/>
                    <a:p>
                      <a:pPr algn="ctr"/>
                      <a:r>
                        <a:rPr lang="zh-CN" sz="1200" kern="0" dirty="0">
                          <a:effectLst/>
                          <a:latin typeface="微软雅黑" panose="020B0503020204020204" pitchFamily="34" charset="-122"/>
                          <a:ea typeface="微软雅黑" panose="020B0503020204020204" pitchFamily="34" charset="-122"/>
                        </a:rPr>
                        <a:t>神经网络</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3">
                        <a:lumMod val="95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0.572</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3">
                        <a:lumMod val="95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0.580</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3">
                        <a:lumMod val="95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28</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3">
                        <a:lumMod val="95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9.302</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3">
                        <a:lumMod val="95000"/>
                      </a:schemeClr>
                    </a:solidFill>
                  </a:tcPr>
                </a:tc>
                <a:extLst>
                  <a:ext uri="{0D108BD9-81ED-4DB2-BD59-A6C34878D82A}">
                    <a16:rowId xmlns:a16="http://schemas.microsoft.com/office/drawing/2014/main" val="10002"/>
                  </a:ext>
                </a:extLst>
              </a:tr>
              <a:tr h="329463">
                <a:tc>
                  <a:txBody>
                    <a:bodyPr/>
                    <a:lstStyle/>
                    <a:p>
                      <a:pPr algn="ctr"/>
                      <a:r>
                        <a:rPr lang="zh-CN" sz="1200" kern="0" dirty="0">
                          <a:effectLst/>
                          <a:latin typeface="微软雅黑" panose="020B0503020204020204" pitchFamily="34" charset="-122"/>
                          <a:ea typeface="微软雅黑" panose="020B0503020204020204" pitchFamily="34" charset="-122"/>
                        </a:rPr>
                        <a:t>科研合作</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rgbClr val="2D2DB9"/>
                    </a:solidFill>
                  </a:tcPr>
                </a:tc>
                <a:tc>
                  <a:txBody>
                    <a:bodyPr/>
                    <a:lstStyle/>
                    <a:p>
                      <a:pPr algn="ctr"/>
                      <a:r>
                        <a:rPr lang="zh-CN" sz="1200" kern="0" dirty="0">
                          <a:effectLst/>
                          <a:latin typeface="微软雅黑" panose="020B0503020204020204" pitchFamily="34" charset="-122"/>
                          <a:ea typeface="微软雅黑" panose="020B0503020204020204" pitchFamily="34" charset="-122"/>
                        </a:rPr>
                        <a:t>波士顿矩阵</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0.535</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0.574</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22</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6.757</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3"/>
                  </a:ext>
                </a:extLst>
              </a:tr>
              <a:tr h="329463">
                <a:tc>
                  <a:txBody>
                    <a:bodyPr/>
                    <a:lstStyle/>
                    <a:p>
                      <a:pPr algn="ctr"/>
                      <a:r>
                        <a:rPr lang="zh-CN" sz="1200" kern="0" dirty="0">
                          <a:effectLst/>
                          <a:latin typeface="微软雅黑" panose="020B0503020204020204" pitchFamily="34" charset="-122"/>
                          <a:ea typeface="微软雅黑" panose="020B0503020204020204" pitchFamily="34" charset="-122"/>
                        </a:rPr>
                        <a:t>替代计量学</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rgbClr val="2D2DB9"/>
                    </a:solidFill>
                  </a:tcPr>
                </a:tc>
                <a:tc>
                  <a:txBody>
                    <a:bodyPr/>
                    <a:lstStyle/>
                    <a:p>
                      <a:pPr algn="ctr"/>
                      <a:r>
                        <a:rPr lang="zh-CN" sz="1200" kern="0" dirty="0">
                          <a:effectLst/>
                          <a:latin typeface="微软雅黑" panose="020B0503020204020204" pitchFamily="34" charset="-122"/>
                          <a:ea typeface="微软雅黑" panose="020B0503020204020204" pitchFamily="34" charset="-122"/>
                        </a:rPr>
                        <a:t>复杂网络</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3">
                        <a:lumMod val="95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0.375</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3">
                        <a:lumMod val="95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0.618</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3">
                        <a:lumMod val="95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29</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3">
                        <a:lumMod val="95000"/>
                      </a:schemeClr>
                    </a:solidFill>
                  </a:tcPr>
                </a:tc>
                <a:tc>
                  <a:txBody>
                    <a:bodyPr/>
                    <a:lstStyle/>
                    <a:p>
                      <a:pPr algn="ctr"/>
                      <a:r>
                        <a:rPr lang="en-US" sz="1200" kern="0" dirty="0">
                          <a:effectLst/>
                          <a:latin typeface="微软雅黑" panose="020B0503020204020204" pitchFamily="34" charset="-122"/>
                          <a:ea typeface="微软雅黑" panose="020B0503020204020204" pitchFamily="34" charset="-122"/>
                        </a:rPr>
                        <a:t>6.731</a:t>
                      </a:r>
                      <a:endParaRPr lang="zh-CN" sz="12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3">
                        <a:lumMod val="95000"/>
                      </a:schemeClr>
                    </a:solidFill>
                  </a:tcPr>
                </a:tc>
                <a:extLst>
                  <a:ext uri="{0D108BD9-81ED-4DB2-BD59-A6C34878D82A}">
                    <a16:rowId xmlns:a16="http://schemas.microsoft.com/office/drawing/2014/main" val="10004"/>
                  </a:ext>
                </a:extLst>
              </a:tr>
              <a:tr h="329463">
                <a:tc>
                  <a:txBody>
                    <a:bodyPr/>
                    <a:lstStyle/>
                    <a:p>
                      <a:pPr algn="ctr"/>
                      <a:r>
                        <a:rPr lang="en-US" altLang="zh-CN" sz="1200" b="1" kern="0" dirty="0">
                          <a:effectLst/>
                          <a:latin typeface="微软雅黑" panose="020B0503020204020204" pitchFamily="34" charset="-122"/>
                          <a:ea typeface="微软雅黑" panose="020B0503020204020204" pitchFamily="34" charset="-122"/>
                        </a:rPr>
                        <a:t>…</a:t>
                      </a:r>
                      <a:endParaRPr lang="zh-CN" sz="1200" b="1"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rgbClr val="2D2DB9"/>
                    </a:solidFill>
                  </a:tcPr>
                </a:tc>
                <a:tc>
                  <a:txBody>
                    <a:bodyPr/>
                    <a:lstStyle/>
                    <a:p>
                      <a:pPr algn="ctr"/>
                      <a:r>
                        <a:rPr lang="en-US" sz="1200" b="1" kern="0" dirty="0">
                          <a:effectLst/>
                          <a:latin typeface="微软雅黑" panose="020B0503020204020204" pitchFamily="34" charset="-122"/>
                          <a:ea typeface="微软雅黑" panose="020B0503020204020204" pitchFamily="34" charset="-122"/>
                        </a:rPr>
                        <a:t>…</a:t>
                      </a:r>
                      <a:endParaRPr lang="zh-CN" sz="1200" b="1"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b="1" kern="0" dirty="0">
                          <a:effectLst/>
                          <a:latin typeface="微软雅黑" panose="020B0503020204020204" pitchFamily="34" charset="-122"/>
                          <a:ea typeface="微软雅黑" panose="020B0503020204020204" pitchFamily="34" charset="-122"/>
                        </a:rPr>
                        <a:t>…</a:t>
                      </a:r>
                      <a:endParaRPr lang="zh-CN" sz="1200" b="1"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b="1" kern="0" dirty="0">
                          <a:effectLst/>
                          <a:latin typeface="微软雅黑" panose="020B0503020204020204" pitchFamily="34" charset="-122"/>
                          <a:ea typeface="微软雅黑" panose="020B0503020204020204" pitchFamily="34" charset="-122"/>
                        </a:rPr>
                        <a:t>…</a:t>
                      </a:r>
                      <a:endParaRPr lang="zh-CN" sz="1200" b="1"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b="1" kern="0" dirty="0">
                          <a:effectLst/>
                          <a:latin typeface="微软雅黑" panose="020B0503020204020204" pitchFamily="34" charset="-122"/>
                          <a:ea typeface="微软雅黑" panose="020B0503020204020204" pitchFamily="34" charset="-122"/>
                        </a:rPr>
                        <a:t>…</a:t>
                      </a:r>
                      <a:endParaRPr lang="zh-CN" sz="1200" b="1"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tc>
                  <a:txBody>
                    <a:bodyPr/>
                    <a:lstStyle/>
                    <a:p>
                      <a:pPr algn="ctr"/>
                      <a:r>
                        <a:rPr lang="en-US" sz="1200" b="1" kern="0" dirty="0">
                          <a:effectLst/>
                          <a:latin typeface="微软雅黑" panose="020B0503020204020204" pitchFamily="34" charset="-122"/>
                          <a:ea typeface="微软雅黑" panose="020B0503020204020204" pitchFamily="34" charset="-122"/>
                        </a:rPr>
                        <a:t>…</a:t>
                      </a:r>
                      <a:endParaRPr lang="zh-CN" sz="1200" b="1"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grpSp>
        <p:nvGrpSpPr>
          <p:cNvPr id="7" name="组合 6"/>
          <p:cNvGrpSpPr/>
          <p:nvPr/>
        </p:nvGrpSpPr>
        <p:grpSpPr>
          <a:xfrm>
            <a:off x="7108755" y="1006649"/>
            <a:ext cx="4027805" cy="2703348"/>
            <a:chOff x="415" y="2452"/>
            <a:chExt cx="6491" cy="3763"/>
          </a:xfrm>
        </p:grpSpPr>
        <p:sp>
          <p:nvSpPr>
            <p:cNvPr id="8" name="下箭头 1073742854"/>
            <p:cNvSpPr/>
            <p:nvPr/>
          </p:nvSpPr>
          <p:spPr>
            <a:xfrm>
              <a:off x="3478" y="3132"/>
              <a:ext cx="291" cy="263"/>
            </a:xfrm>
            <a:prstGeom prst="downArrow">
              <a:avLst>
                <a:gd name="adj1" fmla="val 50000"/>
                <a:gd name="adj2" fmla="val 39348"/>
              </a:avLst>
            </a:prstGeom>
            <a:solidFill>
              <a:srgbClr val="FFFFFF"/>
            </a:solidFill>
            <a:ln w="12700" cap="flat" cmpd="sng">
              <a:solidFill>
                <a:srgbClr val="000000"/>
              </a:solidFill>
              <a:prstDash val="solid"/>
              <a:miter/>
              <a:headEnd type="none" w="med" len="med"/>
              <a:tailEnd type="none" w="med" len="med"/>
            </a:ln>
          </p:spPr>
          <p:txBody>
            <a:bodyPr/>
            <a:lstStyle/>
            <a:p>
              <a:endParaRPr lang="zh-CN" altLang="en-US"/>
            </a:p>
          </p:txBody>
        </p:sp>
        <p:sp>
          <p:nvSpPr>
            <p:cNvPr id="9" name="文本框 8"/>
            <p:cNvSpPr txBox="1"/>
            <p:nvPr/>
          </p:nvSpPr>
          <p:spPr>
            <a:xfrm>
              <a:off x="2230" y="3487"/>
              <a:ext cx="2795" cy="371"/>
            </a:xfrm>
            <a:prstGeom prst="rect">
              <a:avLst/>
            </a:prstGeom>
            <a:solidFill>
              <a:srgbClr val="FFFFFF"/>
            </a:solidFill>
            <a:ln w="12700" cap="flat" cmpd="sng">
              <a:noFill/>
              <a:prstDash val="solid"/>
              <a:miter/>
              <a:headEnd type="none" w="med" len="med"/>
              <a:tailEnd type="none" w="med" len="med"/>
            </a:ln>
          </p:spPr>
          <p:txBody>
            <a:bodyPr vert="horz" wrap="square" anchor="t" anchorCtr="0"/>
            <a:lstStyle/>
            <a:p>
              <a:pPr algn="ctr"/>
              <a:r>
                <a:rPr lang="zh-CN" altLang="en-US" sz="1200" dirty="0">
                  <a:solidFill>
                    <a:schemeClr val="tx1"/>
                  </a:solidFill>
                  <a:latin typeface="微软雅黑" panose="020B0503020204020204" pitchFamily="34" charset="-122"/>
                  <a:ea typeface="微软雅黑" panose="020B0503020204020204" pitchFamily="34" charset="-122"/>
                </a:rPr>
                <a:t>潜在的跨学科合作学者</a:t>
              </a:r>
            </a:p>
            <a:p>
              <a:endParaRPr lang="zh-CN" altLang="en-US" sz="1200" dirty="0">
                <a:solidFill>
                  <a:schemeClr val="tx1"/>
                </a:solidFill>
              </a:endParaRPr>
            </a:p>
          </p:txBody>
        </p:sp>
        <p:sp>
          <p:nvSpPr>
            <p:cNvPr id="14" name="菱形 13"/>
            <p:cNvSpPr/>
            <p:nvPr/>
          </p:nvSpPr>
          <p:spPr>
            <a:xfrm>
              <a:off x="711" y="3884"/>
              <a:ext cx="1984" cy="633"/>
            </a:xfrm>
            <a:prstGeom prst="diamond">
              <a:avLst/>
            </a:prstGeom>
            <a:solidFill>
              <a:srgbClr val="FFFFFF"/>
            </a:solidFill>
            <a:ln w="12700" cap="flat" cmpd="sng">
              <a:solidFill>
                <a:srgbClr val="000000"/>
              </a:solidFill>
              <a:prstDash val="solid"/>
              <a:miter/>
              <a:headEnd type="none" w="med" len="med"/>
              <a:tailEnd type="none" w="med" len="med"/>
            </a:ln>
          </p:spPr>
          <p:txBody>
            <a:bodyPr vert="horz" wrap="square" anchor="t" anchorCtr="0"/>
            <a:lstStyle/>
            <a:p>
              <a:pPr algn="ctr" latinLnBrk="0"/>
              <a:r>
                <a:rPr lang="zh-CN" altLang="en-US" sz="1200" dirty="0">
                  <a:solidFill>
                    <a:schemeClr val="tx1"/>
                  </a:solidFill>
                  <a:latin typeface="微软雅黑" panose="020B0503020204020204" pitchFamily="34" charset="-122"/>
                  <a:ea typeface="微软雅黑" panose="020B0503020204020204" pitchFamily="34" charset="-122"/>
                </a:rPr>
                <a:t>博文</a:t>
              </a:r>
            </a:p>
            <a:p>
              <a:endParaRPr lang="zh-CN" altLang="en-US" sz="1200" dirty="0">
                <a:solidFill>
                  <a:schemeClr val="tx1"/>
                </a:solidFill>
              </a:endParaRPr>
            </a:p>
          </p:txBody>
        </p:sp>
        <p:sp>
          <p:nvSpPr>
            <p:cNvPr id="16" name="直接连接符 15"/>
            <p:cNvSpPr/>
            <p:nvPr/>
          </p:nvSpPr>
          <p:spPr>
            <a:xfrm>
              <a:off x="2991" y="3005"/>
              <a:ext cx="1264" cy="1"/>
            </a:xfrm>
            <a:prstGeom prst="line">
              <a:avLst/>
            </a:prstGeom>
            <a:ln w="12700" cap="flat" cmpd="sng">
              <a:solidFill>
                <a:srgbClr val="000000"/>
              </a:solidFill>
              <a:prstDash val="solid"/>
              <a:headEnd type="none" w="med" len="med"/>
              <a:tailEnd type="none" w="med" len="med"/>
            </a:ln>
          </p:spPr>
        </p:sp>
        <p:sp>
          <p:nvSpPr>
            <p:cNvPr id="21" name="菱形 20"/>
            <p:cNvSpPr/>
            <p:nvPr/>
          </p:nvSpPr>
          <p:spPr>
            <a:xfrm>
              <a:off x="4551" y="3854"/>
              <a:ext cx="1984" cy="635"/>
            </a:xfrm>
            <a:prstGeom prst="diamond">
              <a:avLst/>
            </a:prstGeom>
            <a:solidFill>
              <a:srgbClr val="FFFFFF"/>
            </a:solidFill>
            <a:ln w="12700" cap="flat" cmpd="sng">
              <a:solidFill>
                <a:srgbClr val="000000"/>
              </a:solidFill>
              <a:prstDash val="solid"/>
              <a:miter/>
              <a:headEnd type="none" w="med" len="med"/>
              <a:tailEnd type="none" w="med" len="med"/>
            </a:ln>
          </p:spPr>
          <p:txBody>
            <a:bodyPr vert="horz" wrap="square" anchor="t" anchorCtr="0"/>
            <a:lstStyle/>
            <a:p>
              <a:pPr algn="ctr" latinLnBrk="0"/>
              <a:r>
                <a:rPr lang="zh-CN" altLang="en-US" sz="1200" dirty="0">
                  <a:solidFill>
                    <a:schemeClr val="tx1"/>
                  </a:solidFill>
                  <a:latin typeface="微软雅黑" panose="020B0503020204020204" pitchFamily="34" charset="-122"/>
                  <a:ea typeface="微软雅黑" panose="020B0503020204020204" pitchFamily="34" charset="-122"/>
                </a:rPr>
                <a:t>博文</a:t>
              </a:r>
            </a:p>
            <a:p>
              <a:endParaRPr lang="zh-CN" altLang="en-US" sz="1200" dirty="0">
                <a:solidFill>
                  <a:schemeClr val="tx1"/>
                </a:solidFill>
              </a:endParaRPr>
            </a:p>
          </p:txBody>
        </p:sp>
        <p:sp>
          <p:nvSpPr>
            <p:cNvPr id="22" name="椭圆 21"/>
            <p:cNvSpPr/>
            <p:nvPr/>
          </p:nvSpPr>
          <p:spPr>
            <a:xfrm>
              <a:off x="415" y="2695"/>
              <a:ext cx="2576" cy="584"/>
            </a:xfrm>
            <a:prstGeom prst="ellipse">
              <a:avLst/>
            </a:prstGeom>
            <a:solidFill>
              <a:srgbClr val="FFFFFF"/>
            </a:solidFill>
            <a:ln w="12700" cap="flat" cmpd="sng">
              <a:solidFill>
                <a:srgbClr val="000000"/>
              </a:solidFill>
              <a:prstDash val="solid"/>
              <a:headEnd type="none" w="med" len="med"/>
              <a:tailEnd type="none" w="med" len="med"/>
            </a:ln>
          </p:spPr>
          <p:txBody>
            <a:bodyPr vert="horz" wrap="square" anchor="t" anchorCtr="0"/>
            <a:lstStyle/>
            <a:p>
              <a:pPr algn="ctr" eaLnBrk="1" fontAlgn="auto" latinLnBrk="0" hangingPunct="1">
                <a:lnSpc>
                  <a:spcPct val="100000"/>
                </a:lnSpc>
              </a:pPr>
              <a:r>
                <a:rPr lang="zh-CN" altLang="en-US" sz="1200" dirty="0">
                  <a:solidFill>
                    <a:schemeClr val="tx1"/>
                  </a:solidFill>
                  <a:latin typeface="微软雅黑" panose="020B0503020204020204" pitchFamily="34" charset="-122"/>
                  <a:ea typeface="微软雅黑" panose="020B0503020204020204" pitchFamily="34" charset="-122"/>
                </a:rPr>
                <a:t>学者</a:t>
              </a:r>
              <a:r>
                <a:rPr lang="zh-CN" altLang="en-US" sz="1200" dirty="0">
                  <a:solidFill>
                    <a:schemeClr val="tx1"/>
                  </a:solidFill>
                </a:rPr>
                <a:t>A</a:t>
              </a:r>
            </a:p>
            <a:p>
              <a:endParaRPr lang="zh-CN" altLang="en-US" sz="1200" dirty="0">
                <a:solidFill>
                  <a:schemeClr val="tx1"/>
                </a:solidFill>
              </a:endParaRPr>
            </a:p>
          </p:txBody>
        </p:sp>
        <p:sp>
          <p:nvSpPr>
            <p:cNvPr id="24" name="椭圆 23"/>
            <p:cNvSpPr/>
            <p:nvPr/>
          </p:nvSpPr>
          <p:spPr>
            <a:xfrm>
              <a:off x="4255" y="2713"/>
              <a:ext cx="2576" cy="584"/>
            </a:xfrm>
            <a:prstGeom prst="ellipse">
              <a:avLst/>
            </a:prstGeom>
            <a:solidFill>
              <a:srgbClr val="FFFFFF"/>
            </a:solidFill>
            <a:ln w="12700" cap="flat" cmpd="sng">
              <a:solidFill>
                <a:srgbClr val="000000"/>
              </a:solidFill>
              <a:prstDash val="solid"/>
              <a:headEnd type="none" w="med" len="med"/>
              <a:tailEnd type="none" w="med" len="med"/>
            </a:ln>
          </p:spPr>
          <p:txBody>
            <a:bodyPr vert="horz" wrap="square" anchor="t" anchorCtr="0"/>
            <a:lstStyle/>
            <a:p>
              <a:pPr algn="ctr" eaLnBrk="1" fontAlgn="auto" latinLnBrk="0" hangingPunct="1">
                <a:lnSpc>
                  <a:spcPct val="100000"/>
                </a:lnSpc>
              </a:pPr>
              <a:r>
                <a:rPr lang="zh-CN" altLang="en-US" sz="1200" dirty="0">
                  <a:solidFill>
                    <a:schemeClr val="tx1"/>
                  </a:solidFill>
                  <a:latin typeface="微软雅黑" panose="020B0503020204020204" pitchFamily="34" charset="-122"/>
                  <a:ea typeface="微软雅黑" panose="020B0503020204020204" pitchFamily="34" charset="-122"/>
                </a:rPr>
                <a:t>跨学科学者</a:t>
              </a:r>
              <a:r>
                <a:rPr lang="zh-CN" altLang="en-US" sz="1200" dirty="0">
                  <a:solidFill>
                    <a:schemeClr val="tx1"/>
                  </a:solidFill>
                </a:rPr>
                <a:t>B</a:t>
              </a:r>
            </a:p>
            <a:p>
              <a:endParaRPr lang="zh-CN" altLang="en-US" sz="1200" dirty="0">
                <a:solidFill>
                  <a:schemeClr val="tx1"/>
                </a:solidFill>
              </a:endParaRPr>
            </a:p>
          </p:txBody>
        </p:sp>
        <p:sp>
          <p:nvSpPr>
            <p:cNvPr id="25" name="下箭头 1073742871"/>
            <p:cNvSpPr/>
            <p:nvPr/>
          </p:nvSpPr>
          <p:spPr>
            <a:xfrm>
              <a:off x="3477" y="5495"/>
              <a:ext cx="291" cy="263"/>
            </a:xfrm>
            <a:prstGeom prst="downArrow">
              <a:avLst>
                <a:gd name="adj1" fmla="val 50000"/>
                <a:gd name="adj2" fmla="val 39348"/>
              </a:avLst>
            </a:prstGeom>
            <a:solidFill>
              <a:srgbClr val="FFFFFF"/>
            </a:solidFill>
            <a:ln w="12700" cap="flat" cmpd="sng">
              <a:solidFill>
                <a:srgbClr val="000000"/>
              </a:solidFill>
              <a:prstDash val="solid"/>
              <a:miter/>
              <a:headEnd type="none" w="med" len="med"/>
              <a:tailEnd type="none" w="med" len="med"/>
            </a:ln>
          </p:spPr>
          <p:txBody>
            <a:bodyPr/>
            <a:lstStyle/>
            <a:p>
              <a:endParaRPr lang="zh-CN" altLang="en-US"/>
            </a:p>
          </p:txBody>
        </p:sp>
        <p:sp>
          <p:nvSpPr>
            <p:cNvPr id="26" name="矩形 25"/>
            <p:cNvSpPr/>
            <p:nvPr/>
          </p:nvSpPr>
          <p:spPr>
            <a:xfrm>
              <a:off x="1489" y="5805"/>
              <a:ext cx="4266" cy="410"/>
            </a:xfrm>
            <a:prstGeom prst="rect">
              <a:avLst/>
            </a:prstGeom>
            <a:solidFill>
              <a:srgbClr val="FFFFFF"/>
            </a:solidFill>
            <a:ln w="12700" cap="flat" cmpd="sng">
              <a:solidFill>
                <a:srgbClr val="000000"/>
              </a:solidFill>
              <a:prstDash val="solid"/>
              <a:miter/>
              <a:headEnd type="none" w="med" len="med"/>
              <a:tailEnd type="none" w="med" len="med"/>
            </a:ln>
          </p:spPr>
          <p:txBody>
            <a:bodyPr vert="horz" wrap="square" anchor="t" anchorCtr="0"/>
            <a:lstStyle/>
            <a:p>
              <a:pPr algn="ctr"/>
              <a:r>
                <a:rPr lang="zh-CN" altLang="en-US" sz="1200" dirty="0">
                  <a:solidFill>
                    <a:schemeClr val="tx1"/>
                  </a:solidFill>
                  <a:latin typeface="微软雅黑" panose="020B0503020204020204" pitchFamily="34" charset="-122"/>
                  <a:ea typeface="微软雅黑" panose="020B0503020204020204" pitchFamily="34" charset="-122"/>
                </a:rPr>
                <a:t>具备合作潜力的跨学科相关知识组合</a:t>
              </a:r>
            </a:p>
            <a:p>
              <a:endParaRPr lang="zh-CN" altLang="en-US" sz="1200" dirty="0">
                <a:solidFill>
                  <a:schemeClr val="tx1"/>
                </a:solidFill>
              </a:endParaRPr>
            </a:p>
          </p:txBody>
        </p:sp>
        <p:sp>
          <p:nvSpPr>
            <p:cNvPr id="27" name="文本框 26"/>
            <p:cNvSpPr txBox="1"/>
            <p:nvPr/>
          </p:nvSpPr>
          <p:spPr>
            <a:xfrm>
              <a:off x="2889" y="2452"/>
              <a:ext cx="1478" cy="386"/>
            </a:xfrm>
            <a:prstGeom prst="rect">
              <a:avLst/>
            </a:prstGeom>
            <a:noFill/>
          </p:spPr>
          <p:txBody>
            <a:bodyPr wrap="square"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好友关系</a:t>
              </a:r>
            </a:p>
          </p:txBody>
        </p:sp>
        <p:cxnSp>
          <p:nvCxnSpPr>
            <p:cNvPr id="28" name="直接连接符 27"/>
            <p:cNvCxnSpPr>
              <a:stCxn id="22" idx="4"/>
              <a:endCxn id="14" idx="0"/>
            </p:cNvCxnSpPr>
            <p:nvPr/>
          </p:nvCxnSpPr>
          <p:spPr>
            <a:xfrm>
              <a:off x="1703" y="3279"/>
              <a:ext cx="0" cy="605"/>
            </a:xfrm>
            <a:prstGeom prst="line">
              <a:avLst/>
            </a:prstGeom>
            <a:solidFill>
              <a:schemeClr val="hlink"/>
            </a:solidFill>
            <a:ln>
              <a:solidFill>
                <a:schemeClr val="tx1"/>
              </a:solidFill>
            </a:ln>
          </p:spPr>
        </p:cxnSp>
        <p:cxnSp>
          <p:nvCxnSpPr>
            <p:cNvPr id="29" name="直接连接符 28"/>
            <p:cNvCxnSpPr>
              <a:stCxn id="24" idx="4"/>
              <a:endCxn id="21" idx="0"/>
            </p:cNvCxnSpPr>
            <p:nvPr/>
          </p:nvCxnSpPr>
          <p:spPr>
            <a:xfrm>
              <a:off x="5543" y="3297"/>
              <a:ext cx="0" cy="557"/>
            </a:xfrm>
            <a:prstGeom prst="line">
              <a:avLst/>
            </a:prstGeom>
            <a:solidFill>
              <a:schemeClr val="hlink"/>
            </a:solidFill>
            <a:ln>
              <a:solidFill>
                <a:schemeClr val="tx1"/>
              </a:solidFill>
            </a:ln>
          </p:spPr>
        </p:cxnSp>
        <p:sp>
          <p:nvSpPr>
            <p:cNvPr id="30" name="文本框 29"/>
            <p:cNvSpPr txBox="1"/>
            <p:nvPr/>
          </p:nvSpPr>
          <p:spPr>
            <a:xfrm>
              <a:off x="524" y="5122"/>
              <a:ext cx="2318" cy="386"/>
            </a:xfrm>
            <a:prstGeom prst="rect">
              <a:avLst/>
            </a:prstGeom>
            <a:noFill/>
            <a:ln>
              <a:solidFill>
                <a:schemeClr val="tx1"/>
              </a:solidFill>
            </a:ln>
          </p:spPr>
          <p:txBody>
            <a:bodyPr wrap="square"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目标学科知识节点</a:t>
              </a:r>
            </a:p>
          </p:txBody>
        </p:sp>
        <p:sp>
          <p:nvSpPr>
            <p:cNvPr id="31" name="文本框 30"/>
            <p:cNvSpPr txBox="1"/>
            <p:nvPr/>
          </p:nvSpPr>
          <p:spPr>
            <a:xfrm>
              <a:off x="4501" y="5117"/>
              <a:ext cx="2061" cy="386"/>
            </a:xfrm>
            <a:prstGeom prst="rect">
              <a:avLst/>
            </a:prstGeom>
            <a:noFill/>
            <a:ln>
              <a:solidFill>
                <a:schemeClr val="tx1"/>
              </a:solidFill>
            </a:ln>
          </p:spPr>
          <p:txBody>
            <a:bodyPr wrap="square"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跨学科相关知识</a:t>
              </a:r>
            </a:p>
          </p:txBody>
        </p:sp>
        <p:cxnSp>
          <p:nvCxnSpPr>
            <p:cNvPr id="32" name="直接连接符 31"/>
            <p:cNvCxnSpPr>
              <a:cxnSpLocks/>
              <a:stCxn id="14" idx="2"/>
              <a:endCxn id="30" idx="0"/>
            </p:cNvCxnSpPr>
            <p:nvPr/>
          </p:nvCxnSpPr>
          <p:spPr>
            <a:xfrm flipH="1">
              <a:off x="1683" y="4517"/>
              <a:ext cx="20" cy="605"/>
            </a:xfrm>
            <a:prstGeom prst="line">
              <a:avLst/>
            </a:prstGeom>
            <a:solidFill>
              <a:schemeClr val="hlink"/>
            </a:solidFill>
            <a:ln>
              <a:solidFill>
                <a:schemeClr val="tx1"/>
              </a:solidFill>
            </a:ln>
          </p:spPr>
        </p:cxnSp>
        <p:cxnSp>
          <p:nvCxnSpPr>
            <p:cNvPr id="33" name="直接连接符 32"/>
            <p:cNvCxnSpPr>
              <a:stCxn id="21" idx="2"/>
              <a:endCxn id="31" idx="0"/>
            </p:cNvCxnSpPr>
            <p:nvPr/>
          </p:nvCxnSpPr>
          <p:spPr>
            <a:xfrm flipH="1">
              <a:off x="5532" y="4489"/>
              <a:ext cx="12" cy="628"/>
            </a:xfrm>
            <a:prstGeom prst="line">
              <a:avLst/>
            </a:prstGeom>
            <a:solidFill>
              <a:schemeClr val="hlink"/>
            </a:solidFill>
            <a:ln>
              <a:solidFill>
                <a:schemeClr val="tx1"/>
              </a:solidFill>
            </a:ln>
          </p:spPr>
        </p:cxnSp>
        <p:cxnSp>
          <p:nvCxnSpPr>
            <p:cNvPr id="34" name="直接连接符 33"/>
            <p:cNvCxnSpPr>
              <a:cxnSpLocks/>
              <a:stCxn id="30" idx="3"/>
              <a:endCxn id="31" idx="1"/>
            </p:cNvCxnSpPr>
            <p:nvPr/>
          </p:nvCxnSpPr>
          <p:spPr>
            <a:xfrm flipV="1">
              <a:off x="2842" y="5310"/>
              <a:ext cx="1659" cy="5"/>
            </a:xfrm>
            <a:prstGeom prst="line">
              <a:avLst/>
            </a:prstGeom>
            <a:solidFill>
              <a:schemeClr val="hlink"/>
            </a:solidFill>
            <a:ln>
              <a:solidFill>
                <a:schemeClr val="tx1"/>
              </a:solidFill>
            </a:ln>
          </p:spPr>
        </p:cxnSp>
        <p:sp>
          <p:nvSpPr>
            <p:cNvPr id="35" name="文本框 34"/>
            <p:cNvSpPr txBox="1"/>
            <p:nvPr/>
          </p:nvSpPr>
          <p:spPr>
            <a:xfrm>
              <a:off x="2910" y="4720"/>
              <a:ext cx="1535" cy="386"/>
            </a:xfrm>
            <a:prstGeom prst="rect">
              <a:avLst/>
            </a:prstGeom>
            <a:noFill/>
          </p:spPr>
          <p:txBody>
            <a:bodyPr wrap="square"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弱关系连接</a:t>
              </a:r>
            </a:p>
          </p:txBody>
        </p:sp>
        <p:sp>
          <p:nvSpPr>
            <p:cNvPr id="36" name="文本框 35"/>
            <p:cNvSpPr txBox="1"/>
            <p:nvPr/>
          </p:nvSpPr>
          <p:spPr>
            <a:xfrm>
              <a:off x="982" y="4676"/>
              <a:ext cx="2068" cy="405"/>
            </a:xfrm>
            <a:prstGeom prst="rect">
              <a:avLst/>
            </a:prstGeom>
            <a:noFill/>
          </p:spPr>
          <p:txBody>
            <a:bodyPr wrap="square" rtlCol="0">
              <a:spAutoFit/>
            </a:bodyPr>
            <a:lstStyle/>
            <a:p>
              <a:r>
                <a:rPr lang="zh-CN" altLang="en-US" sz="1000">
                  <a:solidFill>
                    <a:schemeClr val="tx1"/>
                  </a:solidFill>
                </a:rPr>
                <a:t>抽取</a:t>
              </a:r>
              <a:r>
                <a:rPr lang="en-US" altLang="zh-CN" sz="1000">
                  <a:solidFill>
                    <a:schemeClr val="tx1"/>
                  </a:solidFill>
                </a:rPr>
                <a:t>    </a:t>
              </a:r>
              <a:r>
                <a:rPr lang="zh-CN" altLang="en-US" sz="1000">
                  <a:solidFill>
                    <a:schemeClr val="tx1"/>
                  </a:solidFill>
                </a:rPr>
                <a:t>研究主题</a:t>
              </a:r>
            </a:p>
          </p:txBody>
        </p:sp>
        <p:sp>
          <p:nvSpPr>
            <p:cNvPr id="37" name="文本框 36"/>
            <p:cNvSpPr txBox="1"/>
            <p:nvPr/>
          </p:nvSpPr>
          <p:spPr>
            <a:xfrm>
              <a:off x="4838" y="4663"/>
              <a:ext cx="2068" cy="405"/>
            </a:xfrm>
            <a:prstGeom prst="rect">
              <a:avLst/>
            </a:prstGeom>
            <a:noFill/>
          </p:spPr>
          <p:txBody>
            <a:bodyPr wrap="square" rtlCol="0">
              <a:spAutoFit/>
            </a:bodyPr>
            <a:lstStyle/>
            <a:p>
              <a:r>
                <a:rPr lang="zh-CN" altLang="en-US" sz="1000">
                  <a:solidFill>
                    <a:schemeClr val="tx1"/>
                  </a:solidFill>
                </a:rPr>
                <a:t>抽取</a:t>
              </a:r>
              <a:r>
                <a:rPr lang="en-US" altLang="zh-CN" sz="1000">
                  <a:solidFill>
                    <a:schemeClr val="tx1"/>
                  </a:solidFill>
                </a:rPr>
                <a:t>    </a:t>
              </a:r>
              <a:r>
                <a:rPr lang="zh-CN" altLang="en-US" sz="1000">
                  <a:solidFill>
                    <a:schemeClr val="tx1"/>
                  </a:solidFill>
                </a:rPr>
                <a:t>研究主题</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8" name="文本框 7">
            <a:extLst>
              <a:ext uri="{FF2B5EF4-FFF2-40B4-BE49-F238E27FC236}">
                <a16:creationId xmlns:a16="http://schemas.microsoft.com/office/drawing/2014/main" id="{B683C760-2485-A428-A184-44FBF6F65DEC}"/>
              </a:ext>
            </a:extLst>
          </p:cNvPr>
          <p:cNvSpPr txBox="1"/>
          <p:nvPr/>
        </p:nvSpPr>
        <p:spPr>
          <a:xfrm>
            <a:off x="983431" y="1099630"/>
            <a:ext cx="10516625" cy="1053622"/>
          </a:xfrm>
          <a:prstGeom prst="rect">
            <a:avLst/>
          </a:prstGeom>
          <a:noFill/>
        </p:spPr>
        <p:txBody>
          <a:bodyPr wrap="square">
            <a:spAutoFit/>
          </a:bodyPr>
          <a:lstStyle/>
          <a:p>
            <a:pPr>
              <a:lnSpc>
                <a:spcPct val="150000"/>
              </a:lnSpc>
            </a:pPr>
            <a:r>
              <a:rPr lang="en-US" altLang="zh-CN" sz="2400" b="0"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0"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日趋多样的</a:t>
            </a:r>
            <a:r>
              <a:rPr lang="en-US" altLang="zh-CN" sz="2000" b="0" kern="100" dirty="0" err="1">
                <a:solidFill>
                  <a:schemeClr val="accent6">
                    <a:lumMod val="50000"/>
                  </a:schemeClr>
                </a:solidFill>
                <a:effectLst/>
                <a:latin typeface="微软雅黑" panose="020B0503020204020204" pitchFamily="34" charset="-122"/>
                <a:ea typeface="微软雅黑" panose="020B0503020204020204" pitchFamily="34" charset="-122"/>
              </a:rPr>
              <a:t>Altmetrics</a:t>
            </a:r>
            <a:r>
              <a:rPr lang="zh-CN" altLang="zh-CN" sz="2000" b="0"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评价指标不成系统地分散于论文发表后的各个时间阶段</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。为此，从</a:t>
            </a:r>
            <a:r>
              <a:rPr lang="en-US" altLang="zh-CN" sz="2000" b="0" kern="100" dirty="0" err="1">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Altmetrics</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指标的数值特征、动态变化特征、评价体系构建及应用角度</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进行了系列研究。</a:t>
            </a:r>
          </a:p>
        </p:txBody>
      </p:sp>
      <p:sp>
        <p:nvSpPr>
          <p:cNvPr id="10" name="文本框 9">
            <a:extLst>
              <a:ext uri="{FF2B5EF4-FFF2-40B4-BE49-F238E27FC236}">
                <a16:creationId xmlns:a16="http://schemas.microsoft.com/office/drawing/2014/main" id="{289AF7B5-89E8-5896-9AA3-B708804E405F}"/>
              </a:ext>
            </a:extLst>
          </p:cNvPr>
          <p:cNvSpPr txBox="1"/>
          <p:nvPr/>
        </p:nvSpPr>
        <p:spPr>
          <a:xfrm>
            <a:off x="985539" y="2344162"/>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3.1 </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时间</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因素</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视角下</a:t>
            </a:r>
            <a:r>
              <a:rPr lang="en-US" altLang="zh-CN" sz="2400" spc="100" dirty="0" err="1">
                <a:solidFill>
                  <a:schemeClr val="accent6">
                    <a:lumMod val="75000"/>
                  </a:schemeClr>
                </a:solidFill>
                <a:latin typeface="微软雅黑" panose="020B0503020204020204" pitchFamily="34" charset="-122"/>
                <a:ea typeface="微软雅黑" panose="020B0503020204020204" pitchFamily="34" charset="-122"/>
              </a:rPr>
              <a:t>Altmetrics</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指标特性</a:t>
            </a:r>
            <a:endParaRPr lang="zh-CN" altLang="en-US" sz="2400" spc="100" dirty="0">
              <a:solidFill>
                <a:schemeClr val="accent6">
                  <a:lumMod val="75000"/>
                </a:schemeClr>
              </a:solidFill>
              <a:latin typeface="微软雅黑" panose="020B0503020204020204" pitchFamily="34" charset="-122"/>
              <a:ea typeface="微软雅黑" panose="020B0503020204020204" pitchFamily="34" charset="-122"/>
            </a:endParaRPr>
          </a:p>
        </p:txBody>
      </p:sp>
      <p:graphicFrame>
        <p:nvGraphicFramePr>
          <p:cNvPr id="11" name="表格 10">
            <a:extLst>
              <a:ext uri="{FF2B5EF4-FFF2-40B4-BE49-F238E27FC236}">
                <a16:creationId xmlns:a16="http://schemas.microsoft.com/office/drawing/2014/main" id="{9B9F2043-65A9-92C7-C6DD-5DFDEA3BC1D8}"/>
              </a:ext>
            </a:extLst>
          </p:cNvPr>
          <p:cNvGraphicFramePr>
            <a:graphicFrameLocks noGrp="1"/>
          </p:cNvGraphicFramePr>
          <p:nvPr>
            <p:extLst>
              <p:ext uri="{D42A27DB-BD31-4B8C-83A1-F6EECF244321}">
                <p14:modId xmlns:p14="http://schemas.microsoft.com/office/powerpoint/2010/main" val="435332721"/>
              </p:ext>
            </p:extLst>
          </p:nvPr>
        </p:nvGraphicFramePr>
        <p:xfrm>
          <a:off x="1703512" y="3076194"/>
          <a:ext cx="8928992" cy="1470275"/>
        </p:xfrm>
        <a:graphic>
          <a:graphicData uri="http://schemas.openxmlformats.org/drawingml/2006/table">
            <a:tbl>
              <a:tblPr firstRow="1" firstCol="1" bandRow="1">
                <a:tableStyleId>{5C22544A-7EE6-4342-B048-85BDC9FD1C3A}</a:tableStyleId>
              </a:tblPr>
              <a:tblGrid>
                <a:gridCol w="956919">
                  <a:extLst>
                    <a:ext uri="{9D8B030D-6E8A-4147-A177-3AD203B41FA5}">
                      <a16:colId xmlns:a16="http://schemas.microsoft.com/office/drawing/2014/main" val="4178291642"/>
                    </a:ext>
                  </a:extLst>
                </a:gridCol>
                <a:gridCol w="7972073">
                  <a:extLst>
                    <a:ext uri="{9D8B030D-6E8A-4147-A177-3AD203B41FA5}">
                      <a16:colId xmlns:a16="http://schemas.microsoft.com/office/drawing/2014/main" val="3729254494"/>
                    </a:ext>
                  </a:extLst>
                </a:gridCol>
              </a:tblGrid>
              <a:tr h="294055">
                <a:tc>
                  <a:txBody>
                    <a:bodyPr/>
                    <a:lstStyle/>
                    <a:p>
                      <a:pPr algn="ctr"/>
                      <a:r>
                        <a:rPr lang="zh-CN" sz="1600" kern="0" dirty="0">
                          <a:effectLst/>
                        </a:rPr>
                        <a:t>类别</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r>
                        <a:rPr lang="zh-CN" sz="1600" kern="0" dirty="0">
                          <a:effectLst/>
                        </a:rPr>
                        <a:t>指标</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722269767"/>
                  </a:ext>
                </a:extLst>
              </a:tr>
              <a:tr h="294055">
                <a:tc>
                  <a:txBody>
                    <a:bodyPr/>
                    <a:lstStyle/>
                    <a:p>
                      <a:pPr algn="ctr"/>
                      <a:r>
                        <a:rPr lang="zh-CN" sz="1600" kern="0">
                          <a:effectLst/>
                        </a:rPr>
                        <a:t>使用类</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r>
                        <a:rPr lang="en-US" sz="1600" kern="0" dirty="0">
                          <a:effectLst/>
                        </a:rPr>
                        <a:t>PLOS</a:t>
                      </a:r>
                      <a:r>
                        <a:rPr lang="zh-CN" sz="1600" kern="0" dirty="0">
                          <a:effectLst/>
                        </a:rPr>
                        <a:t>网页访问量、</a:t>
                      </a:r>
                      <a:r>
                        <a:rPr lang="en-US" sz="1600" kern="0" dirty="0">
                          <a:effectLst/>
                        </a:rPr>
                        <a:t>PDF</a:t>
                      </a:r>
                      <a:r>
                        <a:rPr lang="zh-CN" sz="1600" kern="0" dirty="0">
                          <a:effectLst/>
                        </a:rPr>
                        <a:t>下载量、</a:t>
                      </a:r>
                      <a:r>
                        <a:rPr lang="en-US" sz="1600" kern="0" dirty="0">
                          <a:effectLst/>
                        </a:rPr>
                        <a:t>XML</a:t>
                      </a:r>
                      <a:r>
                        <a:rPr lang="zh-CN" sz="1600" kern="0" dirty="0">
                          <a:effectLst/>
                        </a:rPr>
                        <a:t>下载量、</a:t>
                      </a:r>
                      <a:r>
                        <a:rPr lang="en-US" sz="1600" kern="0" dirty="0">
                          <a:effectLst/>
                        </a:rPr>
                        <a:t>PMC</a:t>
                      </a:r>
                      <a:r>
                        <a:rPr lang="zh-CN" sz="1600" kern="0" dirty="0">
                          <a:effectLst/>
                        </a:rPr>
                        <a:t>网页访问量、</a:t>
                      </a:r>
                      <a:r>
                        <a:rPr lang="en-US" sz="1600" kern="0" dirty="0">
                          <a:effectLst/>
                        </a:rPr>
                        <a:t>PMC</a:t>
                      </a:r>
                      <a:r>
                        <a:rPr lang="zh-CN" sz="1600" kern="0" dirty="0">
                          <a:effectLst/>
                        </a:rPr>
                        <a:t>的</a:t>
                      </a:r>
                      <a:r>
                        <a:rPr lang="en-US" sz="1600" kern="0" dirty="0">
                          <a:effectLst/>
                        </a:rPr>
                        <a:t>PDF</a:t>
                      </a:r>
                      <a:r>
                        <a:rPr lang="zh-CN" sz="1600" kern="0" dirty="0">
                          <a:effectLst/>
                        </a:rPr>
                        <a:t>下载量</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555936999"/>
                  </a:ext>
                </a:extLst>
              </a:tr>
              <a:tr h="294055">
                <a:tc>
                  <a:txBody>
                    <a:bodyPr/>
                    <a:lstStyle/>
                    <a:p>
                      <a:pPr algn="ctr"/>
                      <a:r>
                        <a:rPr lang="zh-CN" sz="1600" kern="0">
                          <a:effectLst/>
                        </a:rPr>
                        <a:t>收藏类</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r>
                        <a:rPr lang="en-US" sz="1600" kern="0" dirty="0">
                          <a:effectLst/>
                        </a:rPr>
                        <a:t>Mendeley</a:t>
                      </a:r>
                      <a:r>
                        <a:rPr lang="zh-CN" sz="1600" kern="0" dirty="0">
                          <a:effectLst/>
                        </a:rPr>
                        <a:t>读者数、</a:t>
                      </a:r>
                      <a:r>
                        <a:rPr lang="en-US" sz="1600" kern="0" dirty="0" err="1">
                          <a:effectLst/>
                        </a:rPr>
                        <a:t>CiteULike</a:t>
                      </a:r>
                      <a:r>
                        <a:rPr lang="zh-CN" sz="1600" kern="0" dirty="0">
                          <a:effectLst/>
                        </a:rPr>
                        <a:t>、</a:t>
                      </a:r>
                      <a:r>
                        <a:rPr lang="en-US" sz="1600" kern="0" dirty="0" err="1">
                          <a:effectLst/>
                        </a:rPr>
                        <a:t>Figshare</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541340259"/>
                  </a:ext>
                </a:extLst>
              </a:tr>
              <a:tr h="294055">
                <a:tc>
                  <a:txBody>
                    <a:bodyPr/>
                    <a:lstStyle/>
                    <a:p>
                      <a:pPr algn="ctr"/>
                      <a:r>
                        <a:rPr lang="zh-CN" sz="1600" kern="0">
                          <a:effectLst/>
                        </a:rPr>
                        <a:t>讨论类</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r>
                        <a:rPr lang="en-US" sz="1600" kern="0" dirty="0">
                          <a:effectLst/>
                        </a:rPr>
                        <a:t>Twitter</a:t>
                      </a:r>
                      <a:r>
                        <a:rPr lang="zh-CN" sz="1600" kern="0" dirty="0">
                          <a:effectLst/>
                        </a:rPr>
                        <a:t>讨论量、</a:t>
                      </a:r>
                      <a:r>
                        <a:rPr lang="en-US" sz="1600" kern="0" dirty="0">
                          <a:effectLst/>
                        </a:rPr>
                        <a:t>Facebook</a:t>
                      </a:r>
                      <a:r>
                        <a:rPr lang="zh-CN" sz="1600" kern="0" dirty="0">
                          <a:effectLst/>
                        </a:rPr>
                        <a:t>讨论量、</a:t>
                      </a:r>
                      <a:r>
                        <a:rPr lang="en-US" sz="1600" kern="0" dirty="0">
                          <a:effectLst/>
                        </a:rPr>
                        <a:t>Wikipedia</a:t>
                      </a:r>
                      <a:r>
                        <a:rPr lang="zh-CN" sz="1600" kern="0" dirty="0">
                          <a:effectLst/>
                        </a:rPr>
                        <a:t>、</a:t>
                      </a:r>
                      <a:r>
                        <a:rPr lang="en-US" sz="1600" kern="0" dirty="0">
                          <a:effectLst/>
                        </a:rPr>
                        <a:t>PLOS Comments</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479816205"/>
                  </a:ext>
                </a:extLst>
              </a:tr>
              <a:tr h="294055">
                <a:tc>
                  <a:txBody>
                    <a:bodyPr/>
                    <a:lstStyle/>
                    <a:p>
                      <a:pPr algn="ctr"/>
                      <a:r>
                        <a:rPr lang="zh-CN" sz="1600" kern="0">
                          <a:effectLst/>
                        </a:rPr>
                        <a:t>引用类</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r>
                        <a:rPr lang="en-US" sz="1600" kern="0" dirty="0">
                          <a:effectLst/>
                        </a:rPr>
                        <a:t>Scopus</a:t>
                      </a:r>
                      <a:r>
                        <a:rPr lang="zh-CN" sz="1600" kern="0" dirty="0">
                          <a:effectLst/>
                        </a:rPr>
                        <a:t>引用量、</a:t>
                      </a:r>
                      <a:r>
                        <a:rPr lang="en-US" sz="1600" kern="0" dirty="0">
                          <a:effectLst/>
                        </a:rPr>
                        <a:t>Web of Science</a:t>
                      </a:r>
                      <a:r>
                        <a:rPr lang="zh-CN" sz="1600" kern="0" dirty="0">
                          <a:effectLst/>
                        </a:rPr>
                        <a:t>引用量、</a:t>
                      </a:r>
                      <a:r>
                        <a:rPr lang="en-US" sz="1600" kern="0" dirty="0">
                          <a:effectLst/>
                        </a:rPr>
                        <a:t>Google</a:t>
                      </a:r>
                      <a:r>
                        <a:rPr lang="zh-CN" sz="1600" kern="0" dirty="0">
                          <a:effectLst/>
                        </a:rPr>
                        <a:t>引用量</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665291884"/>
                  </a:ext>
                </a:extLst>
              </a:tr>
            </a:tbl>
          </a:graphicData>
        </a:graphic>
      </p:graphicFrame>
      <p:pic>
        <p:nvPicPr>
          <p:cNvPr id="16" name="图片 15">
            <a:extLst>
              <a:ext uri="{FF2B5EF4-FFF2-40B4-BE49-F238E27FC236}">
                <a16:creationId xmlns:a16="http://schemas.microsoft.com/office/drawing/2014/main" id="{DD2C74DA-0C75-863A-DE8D-ED4B90349204}"/>
              </a:ext>
            </a:extLst>
          </p:cNvPr>
          <p:cNvPicPr>
            <a:picLocks noChangeAspect="1"/>
          </p:cNvPicPr>
          <p:nvPr/>
        </p:nvPicPr>
        <p:blipFill>
          <a:blip r:embed="rId4"/>
          <a:stretch>
            <a:fillRect/>
          </a:stretch>
        </p:blipFill>
        <p:spPr>
          <a:xfrm>
            <a:off x="-1320824" y="4941168"/>
            <a:ext cx="9577064" cy="1294556"/>
          </a:xfrm>
          <a:prstGeom prst="rect">
            <a:avLst/>
          </a:prstGeom>
        </p:spPr>
      </p:pic>
      <p:sp>
        <p:nvSpPr>
          <p:cNvPr id="17" name="文本框 16">
            <a:extLst>
              <a:ext uri="{FF2B5EF4-FFF2-40B4-BE49-F238E27FC236}">
                <a16:creationId xmlns:a16="http://schemas.microsoft.com/office/drawing/2014/main" id="{B65D7000-B12A-96AF-7C0E-BBAD8CF82CEA}"/>
              </a:ext>
            </a:extLst>
          </p:cNvPr>
          <p:cNvSpPr txBox="1"/>
          <p:nvPr/>
        </p:nvSpPr>
        <p:spPr>
          <a:xfrm>
            <a:off x="5951984" y="4876969"/>
            <a:ext cx="5760640" cy="1422954"/>
          </a:xfrm>
          <a:prstGeom prst="rect">
            <a:avLst/>
          </a:prstGeom>
          <a:noFill/>
        </p:spPr>
        <p:txBody>
          <a:bodyPr wrap="square">
            <a:spAutoFit/>
          </a:bodyPr>
          <a:lstStyle/>
          <a:p>
            <a:pPr>
              <a:lnSpc>
                <a:spcPct val="150000"/>
              </a:lnSpc>
            </a:pPr>
            <a:r>
              <a:rPr lang="en-US" altLang="zh-CN" sz="2000" b="0" dirty="0">
                <a:solidFill>
                  <a:schemeClr val="accent6">
                    <a:lumMod val="50000"/>
                  </a:schemeClr>
                </a:solidFill>
                <a:latin typeface="微软雅黑" panose="020B0503020204020204" pitchFamily="34" charset="-122"/>
                <a:ea typeface="微软雅黑" panose="020B0503020204020204" pitchFamily="34" charset="-122"/>
              </a:rPr>
              <a:t>M(In)</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为第</a:t>
            </a:r>
            <a:r>
              <a:rPr lang="en-US" altLang="zh-CN" sz="2000" b="0" dirty="0">
                <a:solidFill>
                  <a:schemeClr val="accent6">
                    <a:lumMod val="50000"/>
                  </a:schemeClr>
                </a:solidFill>
                <a:latin typeface="微软雅黑" panose="020B0503020204020204" pitchFamily="34" charset="-122"/>
                <a:ea typeface="微软雅黑" panose="020B0503020204020204" pitchFamily="34" charset="-122"/>
              </a:rPr>
              <a:t>n</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个月的计量指标</a:t>
            </a:r>
            <a:r>
              <a:rPr lang="en-US" altLang="zh-CN" sz="2000" b="0" dirty="0">
                <a:solidFill>
                  <a:schemeClr val="accent6">
                    <a:lumMod val="50000"/>
                  </a:schemeClr>
                </a:solidFill>
                <a:latin typeface="微软雅黑" panose="020B0503020204020204" pitchFamily="34" charset="-122"/>
                <a:ea typeface="微软雅黑" panose="020B0503020204020204" pitchFamily="34" charset="-122"/>
              </a:rPr>
              <a:t>I</a:t>
            </a:r>
            <a:r>
              <a:rPr lang="en-US" altLang="zh-CN" sz="2000" b="0" baseline="-25000" dirty="0">
                <a:solidFill>
                  <a:schemeClr val="accent6">
                    <a:lumMod val="50000"/>
                  </a:schemeClr>
                </a:solidFill>
                <a:latin typeface="微软雅黑" panose="020B0503020204020204" pitchFamily="34" charset="-122"/>
                <a:ea typeface="微软雅黑" panose="020B0503020204020204" pitchFamily="34" charset="-122"/>
              </a:rPr>
              <a:t>n</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对应的数值特征值，</a:t>
            </a:r>
            <a:endParaRPr lang="en-US" altLang="zh-CN" sz="2000" b="0" dirty="0">
              <a:solidFill>
                <a:schemeClr val="accent6">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2000" b="0" dirty="0">
                <a:solidFill>
                  <a:schemeClr val="accent6">
                    <a:lumMod val="50000"/>
                  </a:schemeClr>
                </a:solidFill>
                <a:latin typeface="微软雅黑" panose="020B0503020204020204" pitchFamily="34" charset="-122"/>
                <a:ea typeface="微软雅黑" panose="020B0503020204020204" pitchFamily="34" charset="-122"/>
              </a:rPr>
              <a:t>P</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是第十百分位数，</a:t>
            </a:r>
            <a:endParaRPr lang="en-US" altLang="zh-CN" sz="2000" b="0" dirty="0">
              <a:solidFill>
                <a:schemeClr val="accent6">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2000" b="0" dirty="0">
                <a:solidFill>
                  <a:schemeClr val="accent6">
                    <a:lumMod val="50000"/>
                  </a:schemeClr>
                </a:solidFill>
                <a:latin typeface="微软雅黑" panose="020B0503020204020204" pitchFamily="34" charset="-122"/>
                <a:ea typeface="微软雅黑" panose="020B0503020204020204" pitchFamily="34" charset="-122"/>
              </a:rPr>
              <a:t>q</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中位数。</a:t>
            </a:r>
          </a:p>
        </p:txBody>
      </p:sp>
      <p:sp>
        <p:nvSpPr>
          <p:cNvPr id="9" name="文本框 8">
            <a:extLst>
              <a:ext uri="{FF2B5EF4-FFF2-40B4-BE49-F238E27FC236}">
                <a16:creationId xmlns:a16="http://schemas.microsoft.com/office/drawing/2014/main" id="{38573F05-545C-A091-C2F0-639E32E71242}"/>
              </a:ext>
            </a:extLst>
          </p:cNvPr>
          <p:cNvSpPr txBox="1"/>
          <p:nvPr/>
        </p:nvSpPr>
        <p:spPr>
          <a:xfrm>
            <a:off x="3215680" y="6540733"/>
            <a:ext cx="9140777"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杜德慧</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时间序列视角下</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PLOS ALM</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指标特性识别模型构建与应用</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,2019,(06):6-15.</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94443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a:extLst>
              <a:ext uri="{FF2B5EF4-FFF2-40B4-BE49-F238E27FC236}">
                <a16:creationId xmlns:a16="http://schemas.microsoft.com/office/drawing/2014/main" id="{289AF7B5-89E8-5896-9AA3-B708804E405F}"/>
              </a:ext>
            </a:extLst>
          </p:cNvPr>
          <p:cNvSpPr txBox="1"/>
          <p:nvPr/>
        </p:nvSpPr>
        <p:spPr>
          <a:xfrm>
            <a:off x="839416" y="1162421"/>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3.1 </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时间</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因素</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视角下</a:t>
            </a:r>
            <a:r>
              <a:rPr lang="en-US" altLang="zh-CN" sz="2400" spc="100" dirty="0" err="1">
                <a:solidFill>
                  <a:schemeClr val="accent6">
                    <a:lumMod val="75000"/>
                  </a:schemeClr>
                </a:solidFill>
                <a:latin typeface="微软雅黑" panose="020B0503020204020204" pitchFamily="34" charset="-122"/>
                <a:ea typeface="微软雅黑" panose="020B0503020204020204" pitchFamily="34" charset="-122"/>
              </a:rPr>
              <a:t>Altmetrics</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指标特性</a:t>
            </a:r>
            <a:endParaRPr lang="zh-CN" altLang="en-US" sz="2400" spc="1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C777C02A-A13B-ACBD-0475-5FCC87E9A0AB}"/>
              </a:ext>
            </a:extLst>
          </p:cNvPr>
          <p:cNvSpPr txBox="1"/>
          <p:nvPr/>
        </p:nvSpPr>
        <p:spPr>
          <a:xfrm>
            <a:off x="1200852" y="1743844"/>
            <a:ext cx="9577064" cy="961289"/>
          </a:xfrm>
          <a:prstGeom prst="rect">
            <a:avLst/>
          </a:prstGeom>
          <a:noFill/>
        </p:spPr>
        <p:txBody>
          <a:bodyPr wrap="square">
            <a:spAutoFit/>
          </a:bodyPr>
          <a:lstStyle/>
          <a:p>
            <a:pPr>
              <a:lnSpc>
                <a:spcPct val="150000"/>
              </a:lnSpc>
            </a:pP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提出计量指标的三个特性：及时性、波动性和持续性及其对应的及时性指数、波动性指数、持续性指数。</a:t>
            </a:r>
          </a:p>
        </p:txBody>
      </p:sp>
      <p:pic>
        <p:nvPicPr>
          <p:cNvPr id="19" name="图片 18">
            <a:extLst>
              <a:ext uri="{FF2B5EF4-FFF2-40B4-BE49-F238E27FC236}">
                <a16:creationId xmlns:a16="http://schemas.microsoft.com/office/drawing/2014/main" id="{498F3980-BF7C-A8F2-DA4A-AFF4DA0AF9AA}"/>
              </a:ext>
            </a:extLst>
          </p:cNvPr>
          <p:cNvPicPr>
            <a:picLocks noChangeAspect="1"/>
          </p:cNvPicPr>
          <p:nvPr/>
        </p:nvPicPr>
        <p:blipFill>
          <a:blip r:embed="rId4"/>
          <a:stretch>
            <a:fillRect/>
          </a:stretch>
        </p:blipFill>
        <p:spPr>
          <a:xfrm>
            <a:off x="-268143" y="2887223"/>
            <a:ext cx="11284542" cy="850741"/>
          </a:xfrm>
          <a:prstGeom prst="rect">
            <a:avLst/>
          </a:prstGeom>
        </p:spPr>
      </p:pic>
      <p:sp>
        <p:nvSpPr>
          <p:cNvPr id="21" name="文本框 20">
            <a:extLst>
              <a:ext uri="{FF2B5EF4-FFF2-40B4-BE49-F238E27FC236}">
                <a16:creationId xmlns:a16="http://schemas.microsoft.com/office/drawing/2014/main" id="{00E59A52-7807-8BF9-5F88-3A8DDB2B3339}"/>
              </a:ext>
            </a:extLst>
          </p:cNvPr>
          <p:cNvSpPr txBox="1"/>
          <p:nvPr/>
        </p:nvSpPr>
        <p:spPr>
          <a:xfrm>
            <a:off x="1991544" y="3140147"/>
            <a:ext cx="1584176" cy="400110"/>
          </a:xfrm>
          <a:prstGeom prst="rect">
            <a:avLst/>
          </a:prstGeom>
          <a:noFill/>
        </p:spPr>
        <p:txBody>
          <a:bodyPr wrap="square">
            <a:spAutoFit/>
          </a:bodyPr>
          <a:lstStyle/>
          <a:p>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及时性指数</a:t>
            </a:r>
            <a:endParaRPr lang="zh-CN" altLang="en-US" sz="2000" dirty="0"/>
          </a:p>
        </p:txBody>
      </p:sp>
      <p:pic>
        <p:nvPicPr>
          <p:cNvPr id="23" name="图片 22">
            <a:extLst>
              <a:ext uri="{FF2B5EF4-FFF2-40B4-BE49-F238E27FC236}">
                <a16:creationId xmlns:a16="http://schemas.microsoft.com/office/drawing/2014/main" id="{147DAEB1-4B58-7C95-7CF1-479F9F705740}"/>
              </a:ext>
            </a:extLst>
          </p:cNvPr>
          <p:cNvPicPr>
            <a:picLocks noChangeAspect="1"/>
          </p:cNvPicPr>
          <p:nvPr/>
        </p:nvPicPr>
        <p:blipFill>
          <a:blip r:embed="rId5"/>
          <a:stretch>
            <a:fillRect/>
          </a:stretch>
        </p:blipFill>
        <p:spPr>
          <a:xfrm>
            <a:off x="119336" y="3771599"/>
            <a:ext cx="10369152" cy="743729"/>
          </a:xfrm>
          <a:prstGeom prst="rect">
            <a:avLst/>
          </a:prstGeom>
        </p:spPr>
      </p:pic>
      <p:sp>
        <p:nvSpPr>
          <p:cNvPr id="24" name="文本框 23">
            <a:extLst>
              <a:ext uri="{FF2B5EF4-FFF2-40B4-BE49-F238E27FC236}">
                <a16:creationId xmlns:a16="http://schemas.microsoft.com/office/drawing/2014/main" id="{34D2ABEC-9C42-DFF9-8D41-3FB0AE54F80E}"/>
              </a:ext>
            </a:extLst>
          </p:cNvPr>
          <p:cNvSpPr txBox="1"/>
          <p:nvPr/>
        </p:nvSpPr>
        <p:spPr>
          <a:xfrm>
            <a:off x="1991544" y="3876578"/>
            <a:ext cx="1584176" cy="400110"/>
          </a:xfrm>
          <a:prstGeom prst="rect">
            <a:avLst/>
          </a:prstGeom>
          <a:noFill/>
        </p:spPr>
        <p:txBody>
          <a:bodyPr wrap="square">
            <a:spAutoFit/>
          </a:bodyPr>
          <a:lstStyle/>
          <a:p>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波动性指数</a:t>
            </a:r>
            <a:endParaRPr lang="zh-CN" altLang="en-US" sz="2000" dirty="0"/>
          </a:p>
        </p:txBody>
      </p:sp>
      <p:sp>
        <p:nvSpPr>
          <p:cNvPr id="25" name="文本框 24">
            <a:extLst>
              <a:ext uri="{FF2B5EF4-FFF2-40B4-BE49-F238E27FC236}">
                <a16:creationId xmlns:a16="http://schemas.microsoft.com/office/drawing/2014/main" id="{A042F2B2-6C96-C221-A3A0-61F5EF29FBA4}"/>
              </a:ext>
            </a:extLst>
          </p:cNvPr>
          <p:cNvSpPr txBox="1"/>
          <p:nvPr/>
        </p:nvSpPr>
        <p:spPr>
          <a:xfrm>
            <a:off x="1991544" y="4797152"/>
            <a:ext cx="1584176" cy="400110"/>
          </a:xfrm>
          <a:prstGeom prst="rect">
            <a:avLst/>
          </a:prstGeom>
          <a:noFill/>
        </p:spPr>
        <p:txBody>
          <a:bodyPr wrap="square">
            <a:spAutoFit/>
          </a:bodyPr>
          <a:lstStyle/>
          <a:p>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持续性指数</a:t>
            </a:r>
            <a:endParaRPr lang="zh-CN" altLang="en-US" sz="2000" dirty="0"/>
          </a:p>
        </p:txBody>
      </p:sp>
      <p:pic>
        <p:nvPicPr>
          <p:cNvPr id="29" name="图片 28">
            <a:extLst>
              <a:ext uri="{FF2B5EF4-FFF2-40B4-BE49-F238E27FC236}">
                <a16:creationId xmlns:a16="http://schemas.microsoft.com/office/drawing/2014/main" id="{8A4EFDD1-6AD9-A22F-9176-83C52219CC68}"/>
              </a:ext>
            </a:extLst>
          </p:cNvPr>
          <p:cNvPicPr>
            <a:picLocks noChangeAspect="1"/>
          </p:cNvPicPr>
          <p:nvPr/>
        </p:nvPicPr>
        <p:blipFill>
          <a:blip r:embed="rId6"/>
          <a:stretch>
            <a:fillRect/>
          </a:stretch>
        </p:blipFill>
        <p:spPr>
          <a:xfrm>
            <a:off x="1559496" y="4620307"/>
            <a:ext cx="10192174" cy="768387"/>
          </a:xfrm>
          <a:prstGeom prst="rect">
            <a:avLst/>
          </a:prstGeom>
        </p:spPr>
      </p:pic>
      <p:pic>
        <p:nvPicPr>
          <p:cNvPr id="31" name="图片 30">
            <a:extLst>
              <a:ext uri="{FF2B5EF4-FFF2-40B4-BE49-F238E27FC236}">
                <a16:creationId xmlns:a16="http://schemas.microsoft.com/office/drawing/2014/main" id="{0C5F2243-A6B0-0C53-0759-A7B8686C471D}"/>
              </a:ext>
            </a:extLst>
          </p:cNvPr>
          <p:cNvPicPr>
            <a:picLocks noChangeAspect="1"/>
          </p:cNvPicPr>
          <p:nvPr/>
        </p:nvPicPr>
        <p:blipFill>
          <a:blip r:embed="rId7"/>
          <a:stretch>
            <a:fillRect/>
          </a:stretch>
        </p:blipFill>
        <p:spPr>
          <a:xfrm>
            <a:off x="4079776" y="4494676"/>
            <a:ext cx="8899031" cy="1005061"/>
          </a:xfrm>
          <a:prstGeom prst="rect">
            <a:avLst/>
          </a:prstGeom>
        </p:spPr>
      </p:pic>
      <p:sp>
        <p:nvSpPr>
          <p:cNvPr id="7" name="文本框 6">
            <a:extLst>
              <a:ext uri="{FF2B5EF4-FFF2-40B4-BE49-F238E27FC236}">
                <a16:creationId xmlns:a16="http://schemas.microsoft.com/office/drawing/2014/main" id="{ADBBF391-0B21-B2DD-4000-7FA66BC0996F}"/>
              </a:ext>
            </a:extLst>
          </p:cNvPr>
          <p:cNvSpPr txBox="1"/>
          <p:nvPr/>
        </p:nvSpPr>
        <p:spPr>
          <a:xfrm>
            <a:off x="3215680" y="6540733"/>
            <a:ext cx="9140777"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杜德慧</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时间序列视角下</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PLOS ALM</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指标特性识别模型构建与应用</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,2019,(06):6-15.</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0367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a:extLst>
              <a:ext uri="{FF2B5EF4-FFF2-40B4-BE49-F238E27FC236}">
                <a16:creationId xmlns:a16="http://schemas.microsoft.com/office/drawing/2014/main" id="{289AF7B5-89E8-5896-9AA3-B708804E405F}"/>
              </a:ext>
            </a:extLst>
          </p:cNvPr>
          <p:cNvSpPr txBox="1"/>
          <p:nvPr/>
        </p:nvSpPr>
        <p:spPr>
          <a:xfrm>
            <a:off x="839416" y="1162421"/>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3.1 </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时间</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因素</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视角下</a:t>
            </a:r>
            <a:r>
              <a:rPr lang="en-US" altLang="zh-CN" sz="2400" spc="100" dirty="0" err="1">
                <a:solidFill>
                  <a:schemeClr val="accent6">
                    <a:lumMod val="75000"/>
                  </a:schemeClr>
                </a:solidFill>
                <a:latin typeface="微软雅黑" panose="020B0503020204020204" pitchFamily="34" charset="-122"/>
                <a:ea typeface="微软雅黑" panose="020B0503020204020204" pitchFamily="34" charset="-122"/>
              </a:rPr>
              <a:t>Altmetrics</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指标特性</a:t>
            </a:r>
            <a:endParaRPr lang="zh-CN" altLang="en-US" sz="2400" spc="1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C777C02A-A13B-ACBD-0475-5FCC87E9A0AB}"/>
              </a:ext>
            </a:extLst>
          </p:cNvPr>
          <p:cNvSpPr txBox="1"/>
          <p:nvPr/>
        </p:nvSpPr>
        <p:spPr>
          <a:xfrm>
            <a:off x="1200852" y="1743844"/>
            <a:ext cx="9935708" cy="3500445"/>
          </a:xfrm>
          <a:prstGeom prst="rect">
            <a:avLst/>
          </a:prstGeom>
          <a:noFill/>
        </p:spPr>
        <p:txBody>
          <a:bodyPr wrap="square">
            <a:spAutoFit/>
          </a:bodyPr>
          <a:lstStyle/>
          <a:p>
            <a:pPr>
              <a:lnSpc>
                <a:spcPct val="150000"/>
              </a:lnSpc>
            </a:pP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实证数据研究发现：</a:t>
            </a:r>
            <a:endPar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spcBef>
                <a:spcPts val="600"/>
              </a:spcBef>
              <a:buAutoNum type="circleNumDbPlain"/>
            </a:pPr>
            <a:r>
              <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PLOS</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论文</a:t>
            </a:r>
            <a:r>
              <a:rPr lang="zh-CN" altLang="en-US"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使用指标</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具有高及时性、高稳定性、高持续性的特点，可将学术论文</a:t>
            </a:r>
            <a:r>
              <a:rPr lang="zh-CN" altLang="en-US"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整个生命周期的平均被使用</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情况作为学术影响力判定指标。</a:t>
            </a:r>
            <a:endPar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spcBef>
                <a:spcPts val="600"/>
              </a:spcBef>
              <a:buAutoNum type="circleNumDbPlain"/>
            </a:pPr>
            <a:r>
              <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Scopus</a:t>
            </a:r>
            <a:r>
              <a:rPr lang="zh-CN" altLang="en-US"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引用指标</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具有低及时性、高波动性、高持续性的特点，可将学术论文</a:t>
            </a:r>
            <a:r>
              <a:rPr lang="zh-CN" altLang="en-US"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中长期的被引情况</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作为学术影响力判定指标。</a:t>
            </a:r>
            <a:endPar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spcBef>
                <a:spcPts val="600"/>
              </a:spcBef>
              <a:buAutoNum type="circleNumDbPlain"/>
            </a:pPr>
            <a:r>
              <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Twitter</a:t>
            </a:r>
            <a:r>
              <a:rPr lang="zh-CN" altLang="en-US"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讨论指标</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具有低及时性、低波动性、低持续性的特点，可将学术论文</a:t>
            </a:r>
            <a:r>
              <a:rPr lang="zh-CN" altLang="en-US"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首月的讨论情况</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作为社会影响力判定指标。</a:t>
            </a:r>
          </a:p>
        </p:txBody>
      </p:sp>
      <p:sp>
        <p:nvSpPr>
          <p:cNvPr id="7" name="文本框 6">
            <a:extLst>
              <a:ext uri="{FF2B5EF4-FFF2-40B4-BE49-F238E27FC236}">
                <a16:creationId xmlns:a16="http://schemas.microsoft.com/office/drawing/2014/main" id="{902F721B-830A-30D8-2B5D-E2D1F182A162}"/>
              </a:ext>
            </a:extLst>
          </p:cNvPr>
          <p:cNvSpPr txBox="1"/>
          <p:nvPr/>
        </p:nvSpPr>
        <p:spPr>
          <a:xfrm>
            <a:off x="3215681" y="6540733"/>
            <a:ext cx="8976320"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杜德慧</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时间序列视角下</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PLOS ALM</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指标特性识别模型构建与应用</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,2019,(06):6-15.</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929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a:extLst>
              <a:ext uri="{FF2B5EF4-FFF2-40B4-BE49-F238E27FC236}">
                <a16:creationId xmlns:a16="http://schemas.microsoft.com/office/drawing/2014/main" id="{289AF7B5-89E8-5896-9AA3-B708804E405F}"/>
              </a:ext>
            </a:extLst>
          </p:cNvPr>
          <p:cNvSpPr txBox="1"/>
          <p:nvPr/>
        </p:nvSpPr>
        <p:spPr>
          <a:xfrm>
            <a:off x="839416" y="1162421"/>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3.2 </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时间</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因素</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视角下</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论文影响力评价</a:t>
            </a:r>
          </a:p>
        </p:txBody>
      </p:sp>
      <p:pic>
        <p:nvPicPr>
          <p:cNvPr id="8" name="图片 7">
            <a:extLst>
              <a:ext uri="{FF2B5EF4-FFF2-40B4-BE49-F238E27FC236}">
                <a16:creationId xmlns:a16="http://schemas.microsoft.com/office/drawing/2014/main" id="{EC56BBDC-861D-9CC1-538E-DDBADBA18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936" y="1101378"/>
            <a:ext cx="6576845" cy="5295278"/>
          </a:xfrm>
          <a:prstGeom prst="rect">
            <a:avLst/>
          </a:prstGeom>
        </p:spPr>
      </p:pic>
      <p:sp>
        <p:nvSpPr>
          <p:cNvPr id="13" name="文本框 12">
            <a:extLst>
              <a:ext uri="{FF2B5EF4-FFF2-40B4-BE49-F238E27FC236}">
                <a16:creationId xmlns:a16="http://schemas.microsoft.com/office/drawing/2014/main" id="{22E25D7D-0CC8-26C3-4F0A-09F064579B27}"/>
              </a:ext>
            </a:extLst>
          </p:cNvPr>
          <p:cNvSpPr txBox="1"/>
          <p:nvPr/>
        </p:nvSpPr>
        <p:spPr>
          <a:xfrm>
            <a:off x="839416" y="1884471"/>
            <a:ext cx="6115050" cy="400110"/>
          </a:xfrm>
          <a:prstGeom prst="rect">
            <a:avLst/>
          </a:prstGeom>
          <a:noFill/>
        </p:spPr>
        <p:txBody>
          <a:bodyPr wrap="square">
            <a:spAutoFit/>
          </a:bodyPr>
          <a:lstStyle/>
          <a:p>
            <a:r>
              <a:rPr lang="zh-CN" altLang="en-US" sz="2000" b="1"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① </a:t>
            </a:r>
            <a:r>
              <a:rPr lang="zh-CN" altLang="zh-CN" sz="2000" b="1"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引用指标——首次他引速度</a:t>
            </a:r>
            <a:r>
              <a:rPr lang="en-US" altLang="zh-CN" sz="2000" b="1" dirty="0">
                <a:solidFill>
                  <a:schemeClr val="accent6">
                    <a:lumMod val="50000"/>
                  </a:schemeClr>
                </a:solidFill>
                <a:effectLst/>
                <a:latin typeface="Times New Roman" panose="02020603050405020304" pitchFamily="18" charset="0"/>
                <a:ea typeface="宋体" panose="02010600030101010101" pitchFamily="2" charset="-122"/>
              </a:rPr>
              <a:t>C</a:t>
            </a:r>
            <a:r>
              <a:rPr lang="en-US" altLang="zh-CN" sz="2000" b="1" baseline="-25000" dirty="0">
                <a:solidFill>
                  <a:schemeClr val="accent6">
                    <a:lumMod val="50000"/>
                  </a:schemeClr>
                </a:solidFill>
                <a:effectLst/>
                <a:latin typeface="Times New Roman" panose="02020603050405020304" pitchFamily="18" charset="0"/>
                <a:ea typeface="宋体" panose="02010600030101010101" pitchFamily="2" charset="-122"/>
              </a:rPr>
              <a:t>s</a:t>
            </a:r>
            <a:r>
              <a:rPr lang="zh-CN" altLang="zh-CN" sz="2000" b="1" dirty="0">
                <a:solidFill>
                  <a:schemeClr val="accent6">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月被引峰值</a:t>
            </a:r>
            <a:r>
              <a:rPr lang="en-US" altLang="zh-CN" sz="2000" b="1" dirty="0" err="1">
                <a:solidFill>
                  <a:schemeClr val="accent6">
                    <a:lumMod val="50000"/>
                  </a:schemeClr>
                </a:solidFill>
                <a:effectLst/>
                <a:latin typeface="Times New Roman" panose="02020603050405020304" pitchFamily="18" charset="0"/>
                <a:ea typeface="宋体" panose="02010600030101010101" pitchFamily="2" charset="-122"/>
              </a:rPr>
              <a:t>C</a:t>
            </a:r>
            <a:r>
              <a:rPr lang="en-US" altLang="zh-CN" sz="2000" b="1" baseline="-25000" dirty="0" err="1">
                <a:solidFill>
                  <a:schemeClr val="accent6">
                    <a:lumMod val="50000"/>
                  </a:schemeClr>
                </a:solidFill>
                <a:effectLst/>
                <a:latin typeface="Times New Roman" panose="02020603050405020304" pitchFamily="18" charset="0"/>
                <a:ea typeface="宋体" panose="02010600030101010101" pitchFamily="2" charset="-122"/>
              </a:rPr>
              <a:t>top</a:t>
            </a:r>
            <a:endParaRPr lang="zh-CN" altLang="en-US" sz="2000" dirty="0">
              <a:solidFill>
                <a:schemeClr val="accent6">
                  <a:lumMod val="50000"/>
                </a:schemeClr>
              </a:solidFill>
            </a:endParaRPr>
          </a:p>
        </p:txBody>
      </p:sp>
      <p:pic>
        <p:nvPicPr>
          <p:cNvPr id="15" name="图片 14">
            <a:extLst>
              <a:ext uri="{FF2B5EF4-FFF2-40B4-BE49-F238E27FC236}">
                <a16:creationId xmlns:a16="http://schemas.microsoft.com/office/drawing/2014/main" id="{F8600D5D-5755-67C3-E586-E2EF0031D41A}"/>
              </a:ext>
            </a:extLst>
          </p:cNvPr>
          <p:cNvPicPr>
            <a:picLocks noChangeAspect="1"/>
          </p:cNvPicPr>
          <p:nvPr/>
        </p:nvPicPr>
        <p:blipFill>
          <a:blip r:embed="rId5"/>
          <a:stretch>
            <a:fillRect/>
          </a:stretch>
        </p:blipFill>
        <p:spPr>
          <a:xfrm>
            <a:off x="-1200714" y="2381040"/>
            <a:ext cx="7268561" cy="547660"/>
          </a:xfrm>
          <a:prstGeom prst="rect">
            <a:avLst/>
          </a:prstGeom>
        </p:spPr>
      </p:pic>
      <p:pic>
        <p:nvPicPr>
          <p:cNvPr id="18" name="图片 17">
            <a:extLst>
              <a:ext uri="{FF2B5EF4-FFF2-40B4-BE49-F238E27FC236}">
                <a16:creationId xmlns:a16="http://schemas.microsoft.com/office/drawing/2014/main" id="{17BAF835-28A1-44DB-5D98-7A548F68350D}"/>
              </a:ext>
            </a:extLst>
          </p:cNvPr>
          <p:cNvPicPr>
            <a:picLocks noChangeAspect="1"/>
          </p:cNvPicPr>
          <p:nvPr/>
        </p:nvPicPr>
        <p:blipFill>
          <a:blip r:embed="rId6"/>
          <a:stretch>
            <a:fillRect/>
          </a:stretch>
        </p:blipFill>
        <p:spPr>
          <a:xfrm>
            <a:off x="605339" y="2935520"/>
            <a:ext cx="8059003" cy="607217"/>
          </a:xfrm>
          <a:prstGeom prst="rect">
            <a:avLst/>
          </a:prstGeom>
        </p:spPr>
      </p:pic>
      <p:pic>
        <p:nvPicPr>
          <p:cNvPr id="20" name="图片 19">
            <a:extLst>
              <a:ext uri="{FF2B5EF4-FFF2-40B4-BE49-F238E27FC236}">
                <a16:creationId xmlns:a16="http://schemas.microsoft.com/office/drawing/2014/main" id="{93FB02BB-1A34-028F-270A-EA1440A35F92}"/>
              </a:ext>
            </a:extLst>
          </p:cNvPr>
          <p:cNvPicPr>
            <a:picLocks noChangeAspect="1"/>
          </p:cNvPicPr>
          <p:nvPr/>
        </p:nvPicPr>
        <p:blipFill>
          <a:blip r:embed="rId7"/>
          <a:stretch>
            <a:fillRect/>
          </a:stretch>
        </p:blipFill>
        <p:spPr>
          <a:xfrm>
            <a:off x="-1230836" y="4193676"/>
            <a:ext cx="8156048" cy="614529"/>
          </a:xfrm>
          <a:prstGeom prst="rect">
            <a:avLst/>
          </a:prstGeom>
        </p:spPr>
      </p:pic>
      <p:sp>
        <p:nvSpPr>
          <p:cNvPr id="21" name="文本框 20">
            <a:extLst>
              <a:ext uri="{FF2B5EF4-FFF2-40B4-BE49-F238E27FC236}">
                <a16:creationId xmlns:a16="http://schemas.microsoft.com/office/drawing/2014/main" id="{EB382C8B-A9FC-A627-93E7-94D0965C16DB}"/>
              </a:ext>
            </a:extLst>
          </p:cNvPr>
          <p:cNvSpPr txBox="1"/>
          <p:nvPr/>
        </p:nvSpPr>
        <p:spPr>
          <a:xfrm>
            <a:off x="833562" y="3609390"/>
            <a:ext cx="4246450" cy="400110"/>
          </a:xfrm>
          <a:prstGeom prst="rect">
            <a:avLst/>
          </a:prstGeom>
          <a:noFill/>
        </p:spPr>
        <p:txBody>
          <a:bodyPr wrap="square">
            <a:spAutoFit/>
          </a:bodyPr>
          <a:lstStyle/>
          <a:p>
            <a:r>
              <a:rPr lang="zh-CN" altLang="en-US" sz="2000" b="1"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② </a:t>
            </a:r>
            <a:r>
              <a:rPr lang="zh-CN" altLang="zh-CN" sz="2000" b="1"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使用指标——月均使用量</a:t>
            </a:r>
            <a:r>
              <a:rPr lang="en-US" altLang="zh-CN" sz="2000" b="1" dirty="0">
                <a:solidFill>
                  <a:schemeClr val="accent6">
                    <a:lumMod val="50000"/>
                  </a:schemeClr>
                </a:solidFill>
                <a:effectLst/>
                <a:latin typeface="Times New Roman" panose="02020603050405020304" pitchFamily="18" charset="0"/>
                <a:ea typeface="宋体" panose="02010600030101010101" pitchFamily="2" charset="-122"/>
              </a:rPr>
              <a:t>U</a:t>
            </a:r>
            <a:r>
              <a:rPr lang="en-US" altLang="zh-CN" sz="2000" b="1" baseline="-25000" dirty="0">
                <a:solidFill>
                  <a:schemeClr val="accent6">
                    <a:lumMod val="50000"/>
                  </a:schemeClr>
                </a:solidFill>
                <a:effectLst/>
                <a:latin typeface="Times New Roman" panose="02020603050405020304" pitchFamily="18" charset="0"/>
                <a:ea typeface="宋体" panose="02010600030101010101" pitchFamily="2" charset="-122"/>
              </a:rPr>
              <a:t>t</a:t>
            </a:r>
            <a:endParaRPr lang="zh-CN" altLang="en-US" sz="2000" dirty="0">
              <a:solidFill>
                <a:schemeClr val="accent6">
                  <a:lumMod val="50000"/>
                </a:schemeClr>
              </a:solidFill>
            </a:endParaRPr>
          </a:p>
        </p:txBody>
      </p:sp>
      <p:sp>
        <p:nvSpPr>
          <p:cNvPr id="22" name="文本框 21">
            <a:extLst>
              <a:ext uri="{FF2B5EF4-FFF2-40B4-BE49-F238E27FC236}">
                <a16:creationId xmlns:a16="http://schemas.microsoft.com/office/drawing/2014/main" id="{CA3C1195-8B06-E6B9-E4E1-FAD1A0B00A2D}"/>
              </a:ext>
            </a:extLst>
          </p:cNvPr>
          <p:cNvSpPr txBox="1"/>
          <p:nvPr/>
        </p:nvSpPr>
        <p:spPr>
          <a:xfrm>
            <a:off x="831975" y="5017852"/>
            <a:ext cx="4030426" cy="400110"/>
          </a:xfrm>
          <a:prstGeom prst="rect">
            <a:avLst/>
          </a:prstGeom>
          <a:noFill/>
        </p:spPr>
        <p:txBody>
          <a:bodyPr wrap="square">
            <a:spAutoFit/>
          </a:bodyPr>
          <a:lstStyle/>
          <a:p>
            <a:r>
              <a:rPr lang="zh-CN" altLang="en-US" sz="2000" b="1"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③ </a:t>
            </a:r>
            <a:r>
              <a:rPr lang="zh-CN" altLang="zh-CN" sz="2000" b="1"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讨论指标——首月讨论量</a:t>
            </a:r>
            <a:r>
              <a:rPr lang="en-US" altLang="zh-CN" sz="2000" b="1" dirty="0">
                <a:solidFill>
                  <a:schemeClr val="accent6">
                    <a:lumMod val="50000"/>
                  </a:schemeClr>
                </a:solidFill>
                <a:effectLst/>
                <a:latin typeface="Times New Roman" panose="02020603050405020304" pitchFamily="18" charset="0"/>
                <a:ea typeface="宋体" panose="02010600030101010101" pitchFamily="2" charset="-122"/>
              </a:rPr>
              <a:t>T</a:t>
            </a:r>
            <a:r>
              <a:rPr lang="en-US" altLang="zh-CN" sz="2000" b="1" baseline="-25000" dirty="0">
                <a:solidFill>
                  <a:schemeClr val="accent6">
                    <a:lumMod val="50000"/>
                  </a:schemeClr>
                </a:solidFill>
                <a:effectLst/>
                <a:latin typeface="Times New Roman" panose="02020603050405020304" pitchFamily="18" charset="0"/>
                <a:ea typeface="宋体" panose="02010600030101010101" pitchFamily="2" charset="-122"/>
              </a:rPr>
              <a:t>1</a:t>
            </a:r>
            <a:endParaRPr lang="zh-CN" altLang="en-US" sz="2000" dirty="0">
              <a:solidFill>
                <a:schemeClr val="accent6">
                  <a:lumMod val="50000"/>
                </a:schemeClr>
              </a:solidFill>
            </a:endParaRPr>
          </a:p>
        </p:txBody>
      </p:sp>
      <p:pic>
        <p:nvPicPr>
          <p:cNvPr id="24" name="图片 23">
            <a:extLst>
              <a:ext uri="{FF2B5EF4-FFF2-40B4-BE49-F238E27FC236}">
                <a16:creationId xmlns:a16="http://schemas.microsoft.com/office/drawing/2014/main" id="{EEE1BC9C-C6B8-62CE-E220-9126840E8512}"/>
              </a:ext>
            </a:extLst>
          </p:cNvPr>
          <p:cNvPicPr>
            <a:picLocks noChangeAspect="1"/>
          </p:cNvPicPr>
          <p:nvPr/>
        </p:nvPicPr>
        <p:blipFill>
          <a:blip r:embed="rId8"/>
          <a:stretch>
            <a:fillRect/>
          </a:stretch>
        </p:blipFill>
        <p:spPr>
          <a:xfrm>
            <a:off x="-744760" y="5536848"/>
            <a:ext cx="8156034" cy="614528"/>
          </a:xfrm>
          <a:prstGeom prst="rect">
            <a:avLst/>
          </a:prstGeom>
        </p:spPr>
      </p:pic>
      <p:sp>
        <p:nvSpPr>
          <p:cNvPr id="28" name="文本框 27">
            <a:extLst>
              <a:ext uri="{FF2B5EF4-FFF2-40B4-BE49-F238E27FC236}">
                <a16:creationId xmlns:a16="http://schemas.microsoft.com/office/drawing/2014/main" id="{5EA29FE4-0160-1B35-D688-FBC092AE1EE8}"/>
              </a:ext>
            </a:extLst>
          </p:cNvPr>
          <p:cNvSpPr txBox="1"/>
          <p:nvPr/>
        </p:nvSpPr>
        <p:spPr>
          <a:xfrm>
            <a:off x="2495600" y="6555629"/>
            <a:ext cx="9696399"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杜德慧</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网络环境下论文影响力综合评价体系构建</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基于时间因素视角</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,2019,(06):16-22.</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20290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a:extLst>
              <a:ext uri="{FF2B5EF4-FFF2-40B4-BE49-F238E27FC236}">
                <a16:creationId xmlns:a16="http://schemas.microsoft.com/office/drawing/2014/main" id="{289AF7B5-89E8-5896-9AA3-B708804E405F}"/>
              </a:ext>
            </a:extLst>
          </p:cNvPr>
          <p:cNvSpPr txBox="1"/>
          <p:nvPr/>
        </p:nvSpPr>
        <p:spPr>
          <a:xfrm>
            <a:off x="839416" y="1162421"/>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3.2 </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时间</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因素</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视角下</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论文影响力评价</a:t>
            </a:r>
          </a:p>
        </p:txBody>
      </p:sp>
      <p:sp>
        <p:nvSpPr>
          <p:cNvPr id="21" name="文本框 20">
            <a:extLst>
              <a:ext uri="{FF2B5EF4-FFF2-40B4-BE49-F238E27FC236}">
                <a16:creationId xmlns:a16="http://schemas.microsoft.com/office/drawing/2014/main" id="{EB382C8B-A9FC-A627-93E7-94D0965C16DB}"/>
              </a:ext>
            </a:extLst>
          </p:cNvPr>
          <p:cNvSpPr txBox="1"/>
          <p:nvPr/>
        </p:nvSpPr>
        <p:spPr>
          <a:xfrm>
            <a:off x="1559496" y="1916832"/>
            <a:ext cx="4246450" cy="400110"/>
          </a:xfrm>
          <a:prstGeom prst="rect">
            <a:avLst/>
          </a:prstGeom>
          <a:noFill/>
        </p:spPr>
        <p:txBody>
          <a:bodyPr wrap="square">
            <a:spAutoFit/>
          </a:bodyPr>
          <a:lstStyle/>
          <a:p>
            <a:r>
              <a:rPr lang="zh-CN" altLang="en-US" sz="2000" b="1"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四个</a:t>
            </a:r>
            <a:r>
              <a:rPr lang="zh-CN" altLang="zh-CN" sz="2000" b="1"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指标</a:t>
            </a:r>
            <a:r>
              <a:rPr lang="zh-CN" altLang="en-US" sz="2000" b="1"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离差标准化处理：</a:t>
            </a:r>
            <a:endParaRPr lang="zh-CN" altLang="en-US" sz="2000" dirty="0">
              <a:solidFill>
                <a:schemeClr val="accent6">
                  <a:lumMod val="50000"/>
                </a:schemeClr>
              </a:solidFill>
            </a:endParaRPr>
          </a:p>
        </p:txBody>
      </p:sp>
      <p:pic>
        <p:nvPicPr>
          <p:cNvPr id="9" name="图片 8">
            <a:extLst>
              <a:ext uri="{FF2B5EF4-FFF2-40B4-BE49-F238E27FC236}">
                <a16:creationId xmlns:a16="http://schemas.microsoft.com/office/drawing/2014/main" id="{D7B54401-831E-9C10-696C-7AEED116469B}"/>
              </a:ext>
            </a:extLst>
          </p:cNvPr>
          <p:cNvPicPr>
            <a:picLocks noChangeAspect="1"/>
          </p:cNvPicPr>
          <p:nvPr/>
        </p:nvPicPr>
        <p:blipFill>
          <a:blip r:embed="rId4"/>
          <a:stretch>
            <a:fillRect/>
          </a:stretch>
        </p:blipFill>
        <p:spPr>
          <a:xfrm>
            <a:off x="-1320824" y="2582427"/>
            <a:ext cx="11257309" cy="1693146"/>
          </a:xfrm>
          <a:prstGeom prst="rect">
            <a:avLst/>
          </a:prstGeom>
        </p:spPr>
      </p:pic>
      <p:pic>
        <p:nvPicPr>
          <p:cNvPr id="12" name="图片 11">
            <a:extLst>
              <a:ext uri="{FF2B5EF4-FFF2-40B4-BE49-F238E27FC236}">
                <a16:creationId xmlns:a16="http://schemas.microsoft.com/office/drawing/2014/main" id="{2830B1D0-AE38-1E2B-E3BF-ECBC12B50146}"/>
              </a:ext>
            </a:extLst>
          </p:cNvPr>
          <p:cNvPicPr>
            <a:picLocks noChangeAspect="1"/>
          </p:cNvPicPr>
          <p:nvPr/>
        </p:nvPicPr>
        <p:blipFill>
          <a:blip r:embed="rId5"/>
          <a:stretch>
            <a:fillRect/>
          </a:stretch>
        </p:blipFill>
        <p:spPr>
          <a:xfrm>
            <a:off x="0" y="4690226"/>
            <a:ext cx="11997810" cy="903992"/>
          </a:xfrm>
          <a:prstGeom prst="rect">
            <a:avLst/>
          </a:prstGeom>
        </p:spPr>
      </p:pic>
      <p:sp>
        <p:nvSpPr>
          <p:cNvPr id="14" name="文本框 13">
            <a:extLst>
              <a:ext uri="{FF2B5EF4-FFF2-40B4-BE49-F238E27FC236}">
                <a16:creationId xmlns:a16="http://schemas.microsoft.com/office/drawing/2014/main" id="{88D6491F-E0E1-008E-2016-D79849C2DB5F}"/>
              </a:ext>
            </a:extLst>
          </p:cNvPr>
          <p:cNvSpPr txBox="1"/>
          <p:nvPr/>
        </p:nvSpPr>
        <p:spPr>
          <a:xfrm>
            <a:off x="1559496" y="4275573"/>
            <a:ext cx="4246450" cy="400110"/>
          </a:xfrm>
          <a:prstGeom prst="rect">
            <a:avLst/>
          </a:prstGeom>
          <a:noFill/>
        </p:spPr>
        <p:txBody>
          <a:bodyPr wrap="square">
            <a:spAutoFit/>
          </a:bodyPr>
          <a:lstStyle/>
          <a:p>
            <a:r>
              <a:rPr lang="zh-CN" altLang="en-US" sz="2000" b="1"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论文影响力综合指标：</a:t>
            </a:r>
            <a:endParaRPr lang="zh-CN" altLang="en-US" sz="2000" dirty="0">
              <a:solidFill>
                <a:schemeClr val="accent6">
                  <a:lumMod val="50000"/>
                </a:schemeClr>
              </a:solidFill>
            </a:endParaRPr>
          </a:p>
        </p:txBody>
      </p:sp>
      <p:sp>
        <p:nvSpPr>
          <p:cNvPr id="16" name="文本框 15">
            <a:extLst>
              <a:ext uri="{FF2B5EF4-FFF2-40B4-BE49-F238E27FC236}">
                <a16:creationId xmlns:a16="http://schemas.microsoft.com/office/drawing/2014/main" id="{15277D5F-C216-5227-38FF-DC0CC7C5BDD1}"/>
              </a:ext>
            </a:extLst>
          </p:cNvPr>
          <p:cNvSpPr txBox="1"/>
          <p:nvPr/>
        </p:nvSpPr>
        <p:spPr>
          <a:xfrm>
            <a:off x="2495600" y="6555629"/>
            <a:ext cx="9696399"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杜德慧</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网络环境下论文影响力综合评价体系构建</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基于时间因素视角</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,2019,(06):16-22.</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61335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a:extLst>
              <a:ext uri="{FF2B5EF4-FFF2-40B4-BE49-F238E27FC236}">
                <a16:creationId xmlns:a16="http://schemas.microsoft.com/office/drawing/2014/main" id="{289AF7B5-89E8-5896-9AA3-B708804E405F}"/>
              </a:ext>
            </a:extLst>
          </p:cNvPr>
          <p:cNvSpPr txBox="1"/>
          <p:nvPr/>
        </p:nvSpPr>
        <p:spPr>
          <a:xfrm>
            <a:off x="839416" y="1162421"/>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3.2 </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时间</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因素</a:t>
            </a:r>
            <a:r>
              <a:rPr lang="zh-CN" altLang="zh-CN" sz="2400" spc="100" dirty="0">
                <a:solidFill>
                  <a:schemeClr val="accent6">
                    <a:lumMod val="75000"/>
                  </a:schemeClr>
                </a:solidFill>
                <a:latin typeface="微软雅黑" panose="020B0503020204020204" pitchFamily="34" charset="-122"/>
                <a:ea typeface="微软雅黑" panose="020B0503020204020204" pitchFamily="34" charset="-122"/>
              </a:rPr>
              <a:t>视角下</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论文影响力评价</a:t>
            </a:r>
          </a:p>
        </p:txBody>
      </p:sp>
      <p:sp>
        <p:nvSpPr>
          <p:cNvPr id="21" name="文本框 20">
            <a:extLst>
              <a:ext uri="{FF2B5EF4-FFF2-40B4-BE49-F238E27FC236}">
                <a16:creationId xmlns:a16="http://schemas.microsoft.com/office/drawing/2014/main" id="{EB382C8B-A9FC-A627-93E7-94D0965C16DB}"/>
              </a:ext>
            </a:extLst>
          </p:cNvPr>
          <p:cNvSpPr txBox="1"/>
          <p:nvPr/>
        </p:nvSpPr>
        <p:spPr>
          <a:xfrm>
            <a:off x="1559496" y="1825303"/>
            <a:ext cx="4246450" cy="400110"/>
          </a:xfrm>
          <a:prstGeom prst="rect">
            <a:avLst/>
          </a:prstGeom>
          <a:noFill/>
        </p:spPr>
        <p:txBody>
          <a:bodyPr wrap="square">
            <a:spAutoFit/>
          </a:bodyPr>
          <a:lstStyle/>
          <a:p>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样本数据研究发现：</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88D6491F-E0E1-008E-2016-D79849C2DB5F}"/>
              </a:ext>
            </a:extLst>
          </p:cNvPr>
          <p:cNvSpPr txBox="1"/>
          <p:nvPr/>
        </p:nvSpPr>
        <p:spPr>
          <a:xfrm>
            <a:off x="1559496" y="2238632"/>
            <a:ext cx="9073008" cy="4154471"/>
          </a:xfrm>
          <a:prstGeom prst="rect">
            <a:avLst/>
          </a:prstGeom>
          <a:noFill/>
        </p:spPr>
        <p:txBody>
          <a:bodyPr wrap="square">
            <a:spAutoFit/>
          </a:bodyPr>
          <a:lstStyle/>
          <a:p>
            <a:pPr marL="457200" indent="-457200">
              <a:lnSpc>
                <a:spcPct val="140000"/>
              </a:lnSpc>
              <a:spcBef>
                <a:spcPts val="600"/>
              </a:spcBef>
              <a:buAutoNum type="circleNumDbPlain"/>
            </a:pP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首次他引速度</a:t>
            </a:r>
            <a:r>
              <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rPr>
              <a:t>C</a:t>
            </a:r>
            <a:r>
              <a:rPr lang="en-US" altLang="zh-CN" sz="2000" b="0" baseline="-25000" dirty="0">
                <a:solidFill>
                  <a:schemeClr val="accent6">
                    <a:lumMod val="50000"/>
                  </a:schemeClr>
                </a:solidFill>
                <a:effectLst/>
                <a:latin typeface="微软雅黑" panose="020B0503020204020204" pitchFamily="34" charset="-122"/>
                <a:ea typeface="微软雅黑" panose="020B0503020204020204" pitchFamily="34" charset="-122"/>
              </a:rPr>
              <a:t>s</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、月被引峰值</a:t>
            </a:r>
            <a:r>
              <a:rPr lang="en-US" altLang="zh-CN" sz="2000" b="0" dirty="0" err="1">
                <a:solidFill>
                  <a:schemeClr val="accent6">
                    <a:lumMod val="50000"/>
                  </a:schemeClr>
                </a:solidFill>
                <a:effectLst/>
                <a:latin typeface="微软雅黑" panose="020B0503020204020204" pitchFamily="34" charset="-122"/>
                <a:ea typeface="微软雅黑" panose="020B0503020204020204" pitchFamily="34" charset="-122"/>
              </a:rPr>
              <a:t>C</a:t>
            </a:r>
            <a:r>
              <a:rPr lang="en-US" altLang="zh-CN" sz="2000" b="0" baseline="-25000" dirty="0" err="1">
                <a:solidFill>
                  <a:schemeClr val="accent6">
                    <a:lumMod val="50000"/>
                  </a:schemeClr>
                </a:solidFill>
                <a:effectLst/>
                <a:latin typeface="微软雅黑" panose="020B0503020204020204" pitchFamily="34" charset="-122"/>
                <a:ea typeface="微软雅黑" panose="020B0503020204020204" pitchFamily="34" charset="-122"/>
              </a:rPr>
              <a:t>top</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、月均使用量</a:t>
            </a:r>
            <a:r>
              <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rPr>
              <a:t>U</a:t>
            </a:r>
            <a:r>
              <a:rPr lang="en-US" altLang="zh-CN" sz="2000" b="0" baseline="-25000" dirty="0">
                <a:solidFill>
                  <a:schemeClr val="accent6">
                    <a:lumMod val="50000"/>
                  </a:schemeClr>
                </a:solidFill>
                <a:effectLst/>
                <a:latin typeface="微软雅黑" panose="020B0503020204020204" pitchFamily="34" charset="-122"/>
                <a:ea typeface="微软雅黑" panose="020B0503020204020204" pitchFamily="34" charset="-122"/>
              </a:rPr>
              <a:t>t</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均能较好地缓解时间因素对指标数值累积的影响，相对较公平、客观</a:t>
            </a:r>
            <a:r>
              <a:rPr lang="zh-CN" altLang="zh-CN" sz="2000" b="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评价不同年龄的论文</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40000"/>
              </a:lnSpc>
              <a:spcBef>
                <a:spcPts val="600"/>
              </a:spcBef>
              <a:buAutoNum type="circleNumDbPlain"/>
            </a:pP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首次他引速度</a:t>
            </a:r>
            <a:r>
              <a:rPr lang="en-US" altLang="zh-CN" sz="2000" b="0" dirty="0">
                <a:solidFill>
                  <a:schemeClr val="accent6">
                    <a:lumMod val="50000"/>
                  </a:schemeClr>
                </a:solidFill>
                <a:latin typeface="微软雅黑" panose="020B0503020204020204" pitchFamily="34" charset="-122"/>
                <a:ea typeface="微软雅黑" panose="020B0503020204020204" pitchFamily="34" charset="-122"/>
              </a:rPr>
              <a:t>C</a:t>
            </a:r>
            <a:r>
              <a:rPr lang="en-US" altLang="zh-CN" sz="2000" b="0" baseline="-25000" dirty="0">
                <a:solidFill>
                  <a:schemeClr val="accent6">
                    <a:lumMod val="50000"/>
                  </a:schemeClr>
                </a:solidFill>
                <a:latin typeface="微软雅黑" panose="020B0503020204020204" pitchFamily="34" charset="-122"/>
                <a:ea typeface="微软雅黑" panose="020B0503020204020204" pitchFamily="34" charset="-122"/>
              </a:rPr>
              <a:t>s</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、月被引峰值</a:t>
            </a:r>
            <a:r>
              <a:rPr lang="en-US" altLang="zh-CN" sz="2000" b="0" dirty="0" err="1">
                <a:solidFill>
                  <a:schemeClr val="accent6">
                    <a:lumMod val="50000"/>
                  </a:schemeClr>
                </a:solidFill>
                <a:latin typeface="微软雅黑" panose="020B0503020204020204" pitchFamily="34" charset="-122"/>
                <a:ea typeface="微软雅黑" panose="020B0503020204020204" pitchFamily="34" charset="-122"/>
              </a:rPr>
              <a:t>C</a:t>
            </a:r>
            <a:r>
              <a:rPr lang="en-US" altLang="zh-CN" sz="2000" b="0" baseline="-25000" dirty="0" err="1">
                <a:solidFill>
                  <a:schemeClr val="accent6">
                    <a:lumMod val="50000"/>
                  </a:schemeClr>
                </a:solidFill>
                <a:latin typeface="微软雅黑" panose="020B0503020204020204" pitchFamily="34" charset="-122"/>
                <a:ea typeface="微软雅黑" panose="020B0503020204020204" pitchFamily="34" charset="-122"/>
              </a:rPr>
              <a:t>top</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与月均使用量</a:t>
            </a:r>
            <a:r>
              <a:rPr lang="en-US" altLang="zh-CN" sz="2000" b="0" dirty="0">
                <a:solidFill>
                  <a:schemeClr val="accent6">
                    <a:lumMod val="50000"/>
                  </a:schemeClr>
                </a:solidFill>
                <a:latin typeface="微软雅黑" panose="020B0503020204020204" pitchFamily="34" charset="-122"/>
                <a:ea typeface="微软雅黑" panose="020B0503020204020204" pitchFamily="34" charset="-122"/>
              </a:rPr>
              <a:t>U</a:t>
            </a:r>
            <a:r>
              <a:rPr lang="en-US" altLang="zh-CN" sz="2000" b="0" baseline="-25000" dirty="0">
                <a:solidFill>
                  <a:schemeClr val="accent6">
                    <a:lumMod val="50000"/>
                  </a:schemeClr>
                </a:solidFill>
                <a:latin typeface="微软雅黑" panose="020B0503020204020204" pitchFamily="34" charset="-122"/>
                <a:ea typeface="微软雅黑" panose="020B0503020204020204" pitchFamily="34" charset="-122"/>
              </a:rPr>
              <a:t>t</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能有效识别</a:t>
            </a:r>
            <a:r>
              <a:rPr lang="zh-CN" altLang="en-US" sz="2000" b="0" dirty="0">
                <a:solidFill>
                  <a:srgbClr val="C00000"/>
                </a:solidFill>
                <a:latin typeface="微软雅黑" panose="020B0503020204020204" pitchFamily="34" charset="-122"/>
                <a:ea typeface="微软雅黑" panose="020B0503020204020204" pitchFamily="34" charset="-122"/>
              </a:rPr>
              <a:t>发文时间较短的潜在高价值文献</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a:t>
            </a:r>
            <a:endParaRPr lang="en-US" altLang="zh-CN" sz="2000" b="0" dirty="0">
              <a:solidFill>
                <a:schemeClr val="accent6">
                  <a:lumMod val="50000"/>
                </a:schemeClr>
              </a:solidFill>
              <a:latin typeface="微软雅黑" panose="020B0503020204020204" pitchFamily="34" charset="-122"/>
              <a:ea typeface="微软雅黑" panose="020B0503020204020204" pitchFamily="34" charset="-122"/>
            </a:endParaRPr>
          </a:p>
          <a:p>
            <a:pPr marL="457200" indent="-457200">
              <a:lnSpc>
                <a:spcPct val="140000"/>
              </a:lnSpc>
              <a:spcBef>
                <a:spcPts val="600"/>
              </a:spcBef>
              <a:buAutoNum type="circleNumDbPlain"/>
            </a:pP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首次他引速度</a:t>
            </a:r>
            <a:r>
              <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rPr>
              <a:t>C</a:t>
            </a:r>
            <a:r>
              <a:rPr lang="en-US" altLang="zh-CN" sz="2000" b="0" baseline="-25000" dirty="0">
                <a:solidFill>
                  <a:schemeClr val="accent6">
                    <a:lumMod val="50000"/>
                  </a:schemeClr>
                </a:solidFill>
                <a:effectLst/>
                <a:latin typeface="微软雅黑" panose="020B0503020204020204" pitchFamily="34" charset="-122"/>
                <a:ea typeface="微软雅黑" panose="020B0503020204020204" pitchFamily="34" charset="-122"/>
              </a:rPr>
              <a:t>s</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、月被引峰值</a:t>
            </a:r>
            <a:r>
              <a:rPr lang="en-US" altLang="zh-CN" sz="2000" b="0" dirty="0" err="1">
                <a:solidFill>
                  <a:schemeClr val="accent6">
                    <a:lumMod val="50000"/>
                  </a:schemeClr>
                </a:solidFill>
                <a:effectLst/>
                <a:latin typeface="微软雅黑" panose="020B0503020204020204" pitchFamily="34" charset="-122"/>
                <a:ea typeface="微软雅黑" panose="020B0503020204020204" pitchFamily="34" charset="-122"/>
              </a:rPr>
              <a:t>C</a:t>
            </a:r>
            <a:r>
              <a:rPr lang="en-US" altLang="zh-CN" sz="2000" b="0" baseline="-25000" dirty="0" err="1">
                <a:solidFill>
                  <a:schemeClr val="accent6">
                    <a:lumMod val="50000"/>
                  </a:schemeClr>
                </a:solidFill>
                <a:effectLst/>
                <a:latin typeface="微软雅黑" panose="020B0503020204020204" pitchFamily="34" charset="-122"/>
                <a:ea typeface="微软雅黑" panose="020B0503020204020204" pitchFamily="34" charset="-122"/>
              </a:rPr>
              <a:t>top</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这两项引用类指标与月均使用量</a:t>
            </a:r>
            <a:r>
              <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rPr>
              <a:t>U</a:t>
            </a:r>
            <a:r>
              <a:rPr lang="en-US" altLang="zh-CN" sz="2000" b="0" baseline="-25000" dirty="0">
                <a:solidFill>
                  <a:schemeClr val="accent6">
                    <a:lumMod val="50000"/>
                  </a:schemeClr>
                </a:solidFill>
                <a:effectLst/>
                <a:latin typeface="微软雅黑" panose="020B0503020204020204" pitchFamily="34" charset="-122"/>
                <a:ea typeface="微软雅黑" panose="020B0503020204020204" pitchFamily="34" charset="-122"/>
              </a:rPr>
              <a:t>t</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、首月讨论量</a:t>
            </a:r>
            <a:r>
              <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rPr>
              <a:t>T</a:t>
            </a:r>
            <a:r>
              <a:rPr lang="en-US" altLang="zh-CN" sz="2000" b="0" baseline="-25000" dirty="0">
                <a:solidFill>
                  <a:schemeClr val="accent6">
                    <a:lumMod val="50000"/>
                  </a:schemeClr>
                </a:solidFill>
                <a:effectLst/>
                <a:latin typeface="微软雅黑" panose="020B0503020204020204" pitchFamily="34" charset="-122"/>
                <a:ea typeface="微软雅黑" panose="020B0503020204020204" pitchFamily="34" charset="-122"/>
              </a:rPr>
              <a:t>1</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rPr>
              <a:t>不相关，</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分别反映</a:t>
            </a:r>
            <a:r>
              <a:rPr lang="zh-CN" altLang="en-US" sz="2000" b="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学术与社会</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两种</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不同类型的影响力</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40000"/>
              </a:lnSpc>
              <a:spcBef>
                <a:spcPts val="600"/>
              </a:spcBef>
              <a:buAutoNum type="circleNumDbPlain"/>
            </a:pP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影响力综合指标（</a:t>
            </a:r>
            <a:r>
              <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rPr>
              <a:t>co-influence</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）将论文被引用、被使用、被讨论的</a:t>
            </a:r>
            <a:r>
              <a:rPr lang="zh-CN" altLang="zh-CN" sz="2000" b="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动态</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变化特征、最佳效力发挥</a:t>
            </a:r>
            <a:r>
              <a:rPr lang="zh-CN" altLang="zh-CN"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时间</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囊括其中，形成了</a:t>
            </a:r>
            <a:r>
              <a:rPr lang="zh-CN" altLang="zh-CN" sz="2000" b="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多维</a:t>
            </a:r>
            <a:r>
              <a:rPr lang="zh-CN"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度的动态学术评价体系，相对较及时、全面地识别出高影响力、高价值文献。</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3BCBAA3-468C-A9F5-9127-0AA2669DCBE4}"/>
              </a:ext>
            </a:extLst>
          </p:cNvPr>
          <p:cNvSpPr txBox="1"/>
          <p:nvPr/>
        </p:nvSpPr>
        <p:spPr>
          <a:xfrm>
            <a:off x="2495600" y="6555629"/>
            <a:ext cx="9696399"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杜德慧</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网络环境下论文影响力综合评价体系构建</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基于时间因素视角</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,2019,(06):16-22.</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2669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a:extLst>
              <a:ext uri="{FF2B5EF4-FFF2-40B4-BE49-F238E27FC236}">
                <a16:creationId xmlns:a16="http://schemas.microsoft.com/office/drawing/2014/main" id="{289AF7B5-89E8-5896-9AA3-B708804E405F}"/>
              </a:ext>
            </a:extLst>
          </p:cNvPr>
          <p:cNvSpPr txBox="1"/>
          <p:nvPr/>
        </p:nvSpPr>
        <p:spPr>
          <a:xfrm>
            <a:off x="839416" y="1162421"/>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3.3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学科差别的论文影响力评价</a:t>
            </a:r>
          </a:p>
        </p:txBody>
      </p:sp>
      <p:sp>
        <p:nvSpPr>
          <p:cNvPr id="21" name="文本框 20">
            <a:extLst>
              <a:ext uri="{FF2B5EF4-FFF2-40B4-BE49-F238E27FC236}">
                <a16:creationId xmlns:a16="http://schemas.microsoft.com/office/drawing/2014/main" id="{EB382C8B-A9FC-A627-93E7-94D0965C16DB}"/>
              </a:ext>
            </a:extLst>
          </p:cNvPr>
          <p:cNvSpPr txBox="1"/>
          <p:nvPr/>
        </p:nvSpPr>
        <p:spPr>
          <a:xfrm>
            <a:off x="1559050" y="1994857"/>
            <a:ext cx="5185022" cy="400110"/>
          </a:xfrm>
          <a:prstGeom prst="rect">
            <a:avLst/>
          </a:prstGeom>
          <a:noFill/>
        </p:spPr>
        <p:txBody>
          <a:bodyPr wrap="square">
            <a:spAutoFit/>
          </a:bodyPr>
          <a:lstStyle/>
          <a:p>
            <a:r>
              <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PLOS</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九种学科样本数据的统计分析发现：</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88D6491F-E0E1-008E-2016-D79849C2DB5F}"/>
              </a:ext>
            </a:extLst>
          </p:cNvPr>
          <p:cNvSpPr txBox="1"/>
          <p:nvPr/>
        </p:nvSpPr>
        <p:spPr>
          <a:xfrm>
            <a:off x="1559496" y="2564904"/>
            <a:ext cx="9073008" cy="2961836"/>
          </a:xfrm>
          <a:prstGeom prst="rect">
            <a:avLst/>
          </a:prstGeom>
          <a:noFill/>
        </p:spPr>
        <p:txBody>
          <a:bodyPr wrap="square">
            <a:spAutoFit/>
          </a:bodyPr>
          <a:lstStyle/>
          <a:p>
            <a:pPr marL="457200" indent="-457200">
              <a:lnSpc>
                <a:spcPct val="150000"/>
              </a:lnSpc>
              <a:spcBef>
                <a:spcPts val="600"/>
              </a:spcBef>
              <a:buAutoNum type="circleNumDbPlain"/>
            </a:pP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使用量的学科差异特征：生物学、物理学、化学、数学这类</a:t>
            </a:r>
            <a:r>
              <a:rPr lang="zh-CN" altLang="en-US" sz="2000" b="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基础型学科</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，使用量相对较低。</a:t>
            </a:r>
            <a:endPar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spcBef>
                <a:spcPts val="600"/>
              </a:spcBef>
              <a:buAutoNum type="circleNumDbPlain"/>
            </a:pP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引用量的学科差异特征：社会学、心理学、物理学、化学、数学等</a:t>
            </a:r>
            <a:r>
              <a:rPr lang="zh-CN" altLang="en-US" sz="2000" b="0" dirty="0">
                <a:solidFill>
                  <a:srgbClr val="C00000"/>
                </a:solidFill>
                <a:latin typeface="微软雅黑" panose="020B0503020204020204" pitchFamily="34" charset="-122"/>
                <a:ea typeface="微软雅黑" panose="020B0503020204020204" pitchFamily="34" charset="-122"/>
              </a:rPr>
              <a:t>社会科学与基础性学科</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的论文被引量相对较低。</a:t>
            </a:r>
            <a:endParaRPr lang="en-US" altLang="zh-CN" sz="2000" b="0" dirty="0">
              <a:solidFill>
                <a:schemeClr val="accent6">
                  <a:lumMod val="50000"/>
                </a:schemeClr>
              </a:solidFill>
              <a:latin typeface="微软雅黑" panose="020B0503020204020204" pitchFamily="34" charset="-122"/>
              <a:ea typeface="微软雅黑" panose="020B0503020204020204" pitchFamily="34" charset="-122"/>
            </a:endParaRPr>
          </a:p>
          <a:p>
            <a:pPr marL="457200" indent="-457200">
              <a:lnSpc>
                <a:spcPct val="150000"/>
              </a:lnSpc>
              <a:spcBef>
                <a:spcPts val="600"/>
              </a:spcBef>
              <a:buAutoNum type="circleNumDbPlain"/>
            </a:pP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讨论量的学科差异特征：生物学、物理学、化学、数学等</a:t>
            </a:r>
            <a:r>
              <a:rPr lang="zh-CN" altLang="en-US" sz="2000" b="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基础型学科</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，讨论量偏低。</a:t>
            </a:r>
            <a:endPar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A4AE68C4-5A08-D2B1-3253-2725E84D4CA0}"/>
              </a:ext>
            </a:extLst>
          </p:cNvPr>
          <p:cNvSpPr txBox="1"/>
          <p:nvPr/>
        </p:nvSpPr>
        <p:spPr>
          <a:xfrm>
            <a:off x="3071664" y="6532076"/>
            <a:ext cx="9140258"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牌艳欣</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基于学科差别的论文影响力评价指标特征分析及体系构建</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,2019,(06):23-29.</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5629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a:extLst>
              <a:ext uri="{FF2B5EF4-FFF2-40B4-BE49-F238E27FC236}">
                <a16:creationId xmlns:a16="http://schemas.microsoft.com/office/drawing/2014/main" id="{289AF7B5-89E8-5896-9AA3-B708804E405F}"/>
              </a:ext>
            </a:extLst>
          </p:cNvPr>
          <p:cNvSpPr txBox="1"/>
          <p:nvPr/>
        </p:nvSpPr>
        <p:spPr>
          <a:xfrm>
            <a:off x="839416" y="1162421"/>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3.3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学科差别的论文影响力评价</a:t>
            </a:r>
          </a:p>
        </p:txBody>
      </p:sp>
      <p:sp>
        <p:nvSpPr>
          <p:cNvPr id="21" name="文本框 20">
            <a:extLst>
              <a:ext uri="{FF2B5EF4-FFF2-40B4-BE49-F238E27FC236}">
                <a16:creationId xmlns:a16="http://schemas.microsoft.com/office/drawing/2014/main" id="{EB382C8B-A9FC-A627-93E7-94D0965C16DB}"/>
              </a:ext>
            </a:extLst>
          </p:cNvPr>
          <p:cNvSpPr txBox="1"/>
          <p:nvPr/>
        </p:nvSpPr>
        <p:spPr>
          <a:xfrm>
            <a:off x="1559050" y="1994857"/>
            <a:ext cx="4246450" cy="400110"/>
          </a:xfrm>
          <a:prstGeom prst="rect">
            <a:avLst/>
          </a:prstGeom>
          <a:noFill/>
        </p:spPr>
        <p:txBody>
          <a:bodyPr wrap="square">
            <a:spAutoFit/>
          </a:bodyPr>
          <a:lstStyle/>
          <a:p>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九种学科指标数值特征分类：</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graphicFrame>
        <p:nvGraphicFramePr>
          <p:cNvPr id="7" name="表格 6">
            <a:extLst>
              <a:ext uri="{FF2B5EF4-FFF2-40B4-BE49-F238E27FC236}">
                <a16:creationId xmlns:a16="http://schemas.microsoft.com/office/drawing/2014/main" id="{BA09AFF3-709B-AB95-97D8-550B6F48A63D}"/>
              </a:ext>
            </a:extLst>
          </p:cNvPr>
          <p:cNvGraphicFramePr>
            <a:graphicFrameLocks noGrp="1"/>
          </p:cNvGraphicFramePr>
          <p:nvPr>
            <p:extLst>
              <p:ext uri="{D42A27DB-BD31-4B8C-83A1-F6EECF244321}">
                <p14:modId xmlns:p14="http://schemas.microsoft.com/office/powerpoint/2010/main" val="1345654969"/>
              </p:ext>
            </p:extLst>
          </p:nvPr>
        </p:nvGraphicFramePr>
        <p:xfrm>
          <a:off x="1559050" y="2654425"/>
          <a:ext cx="8861948" cy="2717203"/>
        </p:xfrm>
        <a:graphic>
          <a:graphicData uri="http://schemas.openxmlformats.org/drawingml/2006/table">
            <a:tbl>
              <a:tblPr firstRow="1" firstCol="1" bandRow="1">
                <a:tableStyleId>{5C22544A-7EE6-4342-B048-85BDC9FD1C3A}</a:tableStyleId>
              </a:tblPr>
              <a:tblGrid>
                <a:gridCol w="1112325">
                  <a:extLst>
                    <a:ext uri="{9D8B030D-6E8A-4147-A177-3AD203B41FA5}">
                      <a16:colId xmlns:a16="http://schemas.microsoft.com/office/drawing/2014/main" val="200769582"/>
                    </a:ext>
                  </a:extLst>
                </a:gridCol>
                <a:gridCol w="1191460">
                  <a:extLst>
                    <a:ext uri="{9D8B030D-6E8A-4147-A177-3AD203B41FA5}">
                      <a16:colId xmlns:a16="http://schemas.microsoft.com/office/drawing/2014/main" val="4288295729"/>
                    </a:ext>
                  </a:extLst>
                </a:gridCol>
                <a:gridCol w="2904184">
                  <a:extLst>
                    <a:ext uri="{9D8B030D-6E8A-4147-A177-3AD203B41FA5}">
                      <a16:colId xmlns:a16="http://schemas.microsoft.com/office/drawing/2014/main" val="3625815385"/>
                    </a:ext>
                  </a:extLst>
                </a:gridCol>
                <a:gridCol w="3653979">
                  <a:extLst>
                    <a:ext uri="{9D8B030D-6E8A-4147-A177-3AD203B41FA5}">
                      <a16:colId xmlns:a16="http://schemas.microsoft.com/office/drawing/2014/main" val="2828643819"/>
                    </a:ext>
                  </a:extLst>
                </a:gridCol>
              </a:tblGrid>
              <a:tr h="374215">
                <a:tc gridSpan="2">
                  <a:txBody>
                    <a:bodyPr/>
                    <a:lstStyle/>
                    <a:p>
                      <a:pPr algn="ctr"/>
                      <a:r>
                        <a:rPr lang="zh-CN" sz="1600" kern="0">
                          <a:effectLst/>
                          <a:latin typeface="微软雅黑" panose="020B0503020204020204" pitchFamily="34" charset="-122"/>
                          <a:ea typeface="微软雅黑" panose="020B0503020204020204" pitchFamily="34" charset="-122"/>
                        </a:rPr>
                        <a:t>学科分类</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r>
                        <a:rPr lang="zh-CN" sz="1600" kern="0">
                          <a:effectLst/>
                          <a:latin typeface="微软雅黑" panose="020B0503020204020204" pitchFamily="34" charset="-122"/>
                          <a:ea typeface="微软雅黑" panose="020B0503020204020204" pitchFamily="34" charset="-122"/>
                        </a:rPr>
                        <a:t>学科名称</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zh-CN" sz="1600" kern="0" dirty="0">
                          <a:effectLst/>
                          <a:latin typeface="微软雅黑" panose="020B0503020204020204" pitchFamily="34" charset="-122"/>
                          <a:ea typeface="微软雅黑" panose="020B0503020204020204" pitchFamily="34" charset="-122"/>
                        </a:rPr>
                        <a:t>指标数值特征</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7907021"/>
                  </a:ext>
                </a:extLst>
              </a:tr>
              <a:tr h="480613">
                <a:tc gridSpan="2">
                  <a:txBody>
                    <a:bodyPr/>
                    <a:lstStyle/>
                    <a:p>
                      <a:pPr algn="ctr"/>
                      <a:r>
                        <a:rPr lang="zh-CN" sz="1600" kern="0">
                          <a:effectLst/>
                          <a:latin typeface="微软雅黑" panose="020B0503020204020204" pitchFamily="34" charset="-122"/>
                          <a:ea typeface="微软雅黑" panose="020B0503020204020204" pitchFamily="34" charset="-122"/>
                        </a:rPr>
                        <a:t>社会科学</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r>
                        <a:rPr lang="zh-CN" sz="1600" kern="0">
                          <a:effectLst/>
                          <a:latin typeface="微软雅黑" panose="020B0503020204020204" pitchFamily="34" charset="-122"/>
                          <a:ea typeface="微软雅黑" panose="020B0503020204020204" pitchFamily="34" charset="-122"/>
                        </a:rPr>
                        <a:t>社会学、心理学</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zh-CN" sz="1600" kern="0" dirty="0">
                          <a:effectLst/>
                          <a:latin typeface="微软雅黑" panose="020B0503020204020204" pitchFamily="34" charset="-122"/>
                          <a:ea typeface="微软雅黑" panose="020B0503020204020204" pitchFamily="34" charset="-122"/>
                        </a:rPr>
                        <a:t>高使用量、低被引量、高讨论量</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3042311"/>
                  </a:ext>
                </a:extLst>
              </a:tr>
              <a:tr h="480613">
                <a:tc rowSpan="3">
                  <a:txBody>
                    <a:bodyPr/>
                    <a:lstStyle/>
                    <a:p>
                      <a:pPr algn="ctr"/>
                      <a:r>
                        <a:rPr lang="zh-CN" sz="1600" kern="0">
                          <a:effectLst/>
                          <a:latin typeface="微软雅黑" panose="020B0503020204020204" pitchFamily="34" charset="-122"/>
                          <a:ea typeface="微软雅黑" panose="020B0503020204020204" pitchFamily="34" charset="-122"/>
                        </a:rPr>
                        <a:t>自然科学</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rowSpan="2">
                  <a:txBody>
                    <a:bodyPr/>
                    <a:lstStyle/>
                    <a:p>
                      <a:pPr algn="ctr"/>
                      <a:r>
                        <a:rPr lang="zh-CN" sz="1600" kern="0">
                          <a:effectLst/>
                          <a:latin typeface="微软雅黑" panose="020B0503020204020204" pitchFamily="34" charset="-122"/>
                          <a:ea typeface="微软雅黑" panose="020B0503020204020204" pitchFamily="34" charset="-122"/>
                        </a:rPr>
                        <a:t>基础型学科</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zh-CN" sz="1600" kern="0">
                          <a:effectLst/>
                          <a:latin typeface="微软雅黑" panose="020B0503020204020204" pitchFamily="34" charset="-122"/>
                          <a:ea typeface="微软雅黑" panose="020B0503020204020204" pitchFamily="34" charset="-122"/>
                        </a:rPr>
                        <a:t>生物学</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zh-CN" sz="1600" kern="0" dirty="0">
                          <a:effectLst/>
                          <a:latin typeface="微软雅黑" panose="020B0503020204020204" pitchFamily="34" charset="-122"/>
                          <a:ea typeface="微软雅黑" panose="020B0503020204020204" pitchFamily="34" charset="-122"/>
                        </a:rPr>
                        <a:t>低使用量、高被引量、低讨论量</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7816829"/>
                  </a:ext>
                </a:extLst>
              </a:tr>
              <a:tr h="480613">
                <a:tc vMerge="1">
                  <a:txBody>
                    <a:bodyPr/>
                    <a:lstStyle/>
                    <a:p>
                      <a:endParaRPr lang="zh-CN" altLang="en-US"/>
                    </a:p>
                  </a:txBody>
                  <a:tcPr/>
                </a:tc>
                <a:tc vMerge="1">
                  <a:txBody>
                    <a:bodyPr/>
                    <a:lstStyle/>
                    <a:p>
                      <a:endParaRPr lang="zh-CN" altLang="en-US"/>
                    </a:p>
                  </a:txBody>
                  <a:tcPr/>
                </a:tc>
                <a:tc>
                  <a:txBody>
                    <a:bodyPr/>
                    <a:lstStyle/>
                    <a:p>
                      <a:pPr algn="ctr"/>
                      <a:r>
                        <a:rPr lang="zh-CN" sz="1600" kern="0">
                          <a:effectLst/>
                          <a:latin typeface="微软雅黑" panose="020B0503020204020204" pitchFamily="34" charset="-122"/>
                          <a:ea typeface="微软雅黑" panose="020B0503020204020204" pitchFamily="34" charset="-122"/>
                        </a:rPr>
                        <a:t>物理学、化学、数学</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zh-CN" sz="1600" kern="0" dirty="0">
                          <a:effectLst/>
                          <a:latin typeface="微软雅黑" panose="020B0503020204020204" pitchFamily="34" charset="-122"/>
                          <a:ea typeface="微软雅黑" panose="020B0503020204020204" pitchFamily="34" charset="-122"/>
                        </a:rPr>
                        <a:t>低使用量、低被引量、低讨论量</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02923834"/>
                  </a:ext>
                </a:extLst>
              </a:tr>
              <a:tr h="901149">
                <a:tc vMerge="1">
                  <a:txBody>
                    <a:bodyPr/>
                    <a:lstStyle/>
                    <a:p>
                      <a:endParaRPr lang="zh-CN" altLang="en-US"/>
                    </a:p>
                  </a:txBody>
                  <a:tcPr/>
                </a:tc>
                <a:tc>
                  <a:txBody>
                    <a:bodyPr/>
                    <a:lstStyle/>
                    <a:p>
                      <a:pPr algn="ctr"/>
                      <a:r>
                        <a:rPr lang="zh-CN" sz="1600" kern="0">
                          <a:effectLst/>
                          <a:latin typeface="微软雅黑" panose="020B0503020204020204" pitchFamily="34" charset="-122"/>
                          <a:ea typeface="微软雅黑" panose="020B0503020204020204" pitchFamily="34" charset="-122"/>
                        </a:rPr>
                        <a:t>应用型学科</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zh-CN" sz="1600" kern="0" dirty="0">
                          <a:effectLst/>
                          <a:latin typeface="微软雅黑" panose="020B0503020204020204" pitchFamily="34" charset="-122"/>
                          <a:ea typeface="微软雅黑" panose="020B0503020204020204" pitchFamily="34" charset="-122"/>
                        </a:rPr>
                        <a:t>医学与健康科学、地球与环境科学、计算机与信息科学</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zh-CN" sz="1600" kern="0" dirty="0">
                          <a:effectLst/>
                          <a:latin typeface="微软雅黑" panose="020B0503020204020204" pitchFamily="34" charset="-122"/>
                          <a:ea typeface="微软雅黑" panose="020B0503020204020204" pitchFamily="34" charset="-122"/>
                        </a:rPr>
                        <a:t>高使用量、高被引量、高讨论量</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93229166"/>
                  </a:ext>
                </a:extLst>
              </a:tr>
            </a:tbl>
          </a:graphicData>
        </a:graphic>
      </p:graphicFrame>
      <p:sp>
        <p:nvSpPr>
          <p:cNvPr id="8" name="文本框 7">
            <a:extLst>
              <a:ext uri="{FF2B5EF4-FFF2-40B4-BE49-F238E27FC236}">
                <a16:creationId xmlns:a16="http://schemas.microsoft.com/office/drawing/2014/main" id="{F1294E62-6901-8D0E-28F9-58AF71BE391C}"/>
              </a:ext>
            </a:extLst>
          </p:cNvPr>
          <p:cNvSpPr txBox="1"/>
          <p:nvPr/>
        </p:nvSpPr>
        <p:spPr>
          <a:xfrm>
            <a:off x="3071664" y="6532076"/>
            <a:ext cx="9140258"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牌艳欣</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基于学科差别的论文影响力评价指标特征分析及体系构建</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,2019,(06):23-29.</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8075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18435" name="Rectangle 10"/>
          <p:cNvSpPr>
            <a:spLocks noChangeArrowheads="1"/>
          </p:cNvSpPr>
          <p:nvPr/>
        </p:nvSpPr>
        <p:spPr bwMode="auto">
          <a:xfrm>
            <a:off x="210963" y="187424"/>
            <a:ext cx="92694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FontTx/>
              <a:buNone/>
            </a:pP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汇报提纲</a:t>
            </a:r>
            <a:endPar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0632504" y="0"/>
            <a:ext cx="1008112" cy="1006649"/>
            <a:chOff x="4998781" y="3381687"/>
            <a:chExt cx="2051173" cy="2051173"/>
          </a:xfrm>
        </p:grpSpPr>
        <p:sp>
          <p:nvSpPr>
            <p:cNvPr id="29" name="椭圆 28"/>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grpSp>
        <p:nvGrpSpPr>
          <p:cNvPr id="2" name="组合 1"/>
          <p:cNvGrpSpPr/>
          <p:nvPr/>
        </p:nvGrpSpPr>
        <p:grpSpPr>
          <a:xfrm>
            <a:off x="2853117" y="1369507"/>
            <a:ext cx="6188710" cy="622300"/>
            <a:chOff x="3072765" y="2286635"/>
            <a:chExt cx="6188710" cy="622300"/>
          </a:xfrm>
        </p:grpSpPr>
        <p:sp>
          <p:nvSpPr>
            <p:cNvPr id="36" name="Rectangle 27"/>
            <p:cNvSpPr>
              <a:spLocks noChangeArrowheads="1"/>
            </p:cNvSpPr>
            <p:nvPr/>
          </p:nvSpPr>
          <p:spPr bwMode="gray">
            <a:xfrm>
              <a:off x="3863975" y="2286635"/>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a:defRPr/>
              </a:pPr>
              <a:r>
                <a:rPr kumimoji="1" lang="zh-CN" altLang="en-US" sz="2400" dirty="0">
                  <a:solidFill>
                    <a:schemeClr val="accent6">
                      <a:lumMod val="50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论文评价的重要性</a:t>
              </a:r>
            </a:p>
          </p:txBody>
        </p:sp>
        <p:grpSp>
          <p:nvGrpSpPr>
            <p:cNvPr id="34824" name="组合 36"/>
            <p:cNvGrpSpPr/>
            <p:nvPr/>
          </p:nvGrpSpPr>
          <p:grpSpPr bwMode="auto">
            <a:xfrm>
              <a:off x="3072765" y="2286635"/>
              <a:ext cx="899160" cy="614045"/>
              <a:chOff x="1640185" y="5818534"/>
              <a:chExt cx="755650" cy="554032"/>
            </a:xfrm>
          </p:grpSpPr>
          <p:grpSp>
            <p:nvGrpSpPr>
              <p:cNvPr id="34839" name="Group 11"/>
              <p:cNvGrpSpPr/>
              <p:nvPr/>
            </p:nvGrpSpPr>
            <p:grpSpPr bwMode="auto">
              <a:xfrm>
                <a:off x="1784651" y="5843928"/>
                <a:ext cx="503237" cy="528638"/>
                <a:chOff x="704" y="1949"/>
                <a:chExt cx="4243" cy="333"/>
              </a:xfrm>
            </p:grpSpPr>
            <p:sp>
              <p:nvSpPr>
                <p:cNvPr id="34842" name="AutoShape 12"/>
                <p:cNvSpPr>
                  <a:spLocks noChangeArrowheads="1"/>
                </p:cNvSpPr>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34843" name="AutoShape 13"/>
                <p:cNvSpPr>
                  <a:spLocks noChangeArrowheads="1"/>
                </p:cNvSpPr>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34840" name="Text Box 14"/>
              <p:cNvSpPr txBox="1">
                <a:spLocks noChangeArrowheads="1"/>
              </p:cNvSpPr>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34841" name="Rectangle 32"/>
              <p:cNvSpPr>
                <a:spLocks noChangeArrowheads="1"/>
              </p:cNvSpPr>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1</a:t>
                </a:r>
              </a:p>
            </p:txBody>
          </p:sp>
        </p:grpSp>
      </p:grpSp>
      <p:grpSp>
        <p:nvGrpSpPr>
          <p:cNvPr id="9" name="组合 8"/>
          <p:cNvGrpSpPr/>
          <p:nvPr/>
        </p:nvGrpSpPr>
        <p:grpSpPr>
          <a:xfrm>
            <a:off x="2853117" y="2313514"/>
            <a:ext cx="6188710" cy="622300"/>
            <a:chOff x="3075305" y="3418205"/>
            <a:chExt cx="6188710" cy="622300"/>
          </a:xfrm>
        </p:grpSpPr>
        <p:sp>
          <p:nvSpPr>
            <p:cNvPr id="3" name="Rectangle 27"/>
            <p:cNvSpPr>
              <a:spLocks noChangeArrowheads="1"/>
            </p:cNvSpPr>
            <p:nvPr/>
          </p:nvSpPr>
          <p:spPr bwMode="gray">
            <a:xfrm>
              <a:off x="3866515" y="3418205"/>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a:defRPr/>
              </a:pPr>
              <a:r>
                <a:rPr kumimoji="1" lang="zh-CN" altLang="en-US" sz="2400" dirty="0">
                  <a:solidFill>
                    <a:schemeClr val="accent6">
                      <a:lumMod val="50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创新传统引文分析方法</a:t>
              </a:r>
            </a:p>
          </p:txBody>
        </p:sp>
        <p:grpSp>
          <p:nvGrpSpPr>
            <p:cNvPr id="4" name="组合 36"/>
            <p:cNvGrpSpPr/>
            <p:nvPr/>
          </p:nvGrpSpPr>
          <p:grpSpPr bwMode="auto">
            <a:xfrm>
              <a:off x="3075305" y="3418205"/>
              <a:ext cx="899160" cy="614045"/>
              <a:chOff x="1640185" y="5818534"/>
              <a:chExt cx="755650" cy="554032"/>
            </a:xfrm>
          </p:grpSpPr>
          <p:grpSp>
            <p:nvGrpSpPr>
              <p:cNvPr id="5" name="Group 11"/>
              <p:cNvGrpSpPr/>
              <p:nvPr/>
            </p:nvGrpSpPr>
            <p:grpSpPr bwMode="auto">
              <a:xfrm>
                <a:off x="1784651" y="5843928"/>
                <a:ext cx="503237" cy="528638"/>
                <a:chOff x="704" y="1949"/>
                <a:chExt cx="4243" cy="333"/>
              </a:xfrm>
            </p:grpSpPr>
            <p:sp>
              <p:nvSpPr>
                <p:cNvPr id="6" name="AutoShape 12"/>
                <p:cNvSpPr>
                  <a:spLocks noChangeArrowheads="1"/>
                </p:cNvSpPr>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7" name="AutoShape 13"/>
                <p:cNvSpPr>
                  <a:spLocks noChangeArrowheads="1"/>
                </p:cNvSpPr>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8" name="Text Box 14"/>
              <p:cNvSpPr txBox="1">
                <a:spLocks noChangeArrowheads="1"/>
              </p:cNvSpPr>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10" name="Rectangle 32"/>
              <p:cNvSpPr>
                <a:spLocks noChangeArrowheads="1"/>
              </p:cNvSpPr>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2</a:t>
                </a:r>
              </a:p>
            </p:txBody>
          </p:sp>
        </p:grpSp>
      </p:grpSp>
      <p:grpSp>
        <p:nvGrpSpPr>
          <p:cNvPr id="11" name="组合 10"/>
          <p:cNvGrpSpPr/>
          <p:nvPr/>
        </p:nvGrpSpPr>
        <p:grpSpPr>
          <a:xfrm>
            <a:off x="2854008" y="3265442"/>
            <a:ext cx="6188710" cy="622300"/>
            <a:chOff x="3078480" y="4608195"/>
            <a:chExt cx="6188710" cy="622300"/>
          </a:xfrm>
        </p:grpSpPr>
        <p:sp>
          <p:nvSpPr>
            <p:cNvPr id="14" name="Rectangle 27"/>
            <p:cNvSpPr>
              <a:spLocks noChangeArrowheads="1"/>
            </p:cNvSpPr>
            <p:nvPr/>
          </p:nvSpPr>
          <p:spPr bwMode="gray">
            <a:xfrm>
              <a:off x="3869690" y="4608195"/>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a:defRPr/>
              </a:pPr>
              <a:r>
                <a:rPr kumimoji="1" lang="en-US" altLang="zh-CN" sz="2400" dirty="0">
                  <a:solidFill>
                    <a:schemeClr val="accent6">
                      <a:lumMod val="50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Altmetrics</a:t>
              </a:r>
              <a:r>
                <a:rPr kumimoji="1" lang="zh-CN" altLang="en-US" sz="2400" dirty="0">
                  <a:solidFill>
                    <a:schemeClr val="accent6">
                      <a:lumMod val="50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分析方法</a:t>
              </a:r>
            </a:p>
          </p:txBody>
        </p:sp>
        <p:grpSp>
          <p:nvGrpSpPr>
            <p:cNvPr id="15" name="组合 36"/>
            <p:cNvGrpSpPr/>
            <p:nvPr/>
          </p:nvGrpSpPr>
          <p:grpSpPr bwMode="auto">
            <a:xfrm>
              <a:off x="3078480" y="4608195"/>
              <a:ext cx="899160" cy="614045"/>
              <a:chOff x="1640185" y="5818534"/>
              <a:chExt cx="755650" cy="554032"/>
            </a:xfrm>
          </p:grpSpPr>
          <p:grpSp>
            <p:nvGrpSpPr>
              <p:cNvPr id="16" name="Group 11"/>
              <p:cNvGrpSpPr/>
              <p:nvPr/>
            </p:nvGrpSpPr>
            <p:grpSpPr bwMode="auto">
              <a:xfrm>
                <a:off x="1784651" y="5843928"/>
                <a:ext cx="503237" cy="528638"/>
                <a:chOff x="704" y="1949"/>
                <a:chExt cx="4243" cy="333"/>
              </a:xfrm>
            </p:grpSpPr>
            <p:sp>
              <p:nvSpPr>
                <p:cNvPr id="17" name="AutoShape 12"/>
                <p:cNvSpPr>
                  <a:spLocks noChangeArrowheads="1"/>
                </p:cNvSpPr>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18" name="AutoShape 13"/>
                <p:cNvSpPr>
                  <a:spLocks noChangeArrowheads="1"/>
                </p:cNvSpPr>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19" name="Text Box 14"/>
              <p:cNvSpPr txBox="1">
                <a:spLocks noChangeArrowheads="1"/>
              </p:cNvSpPr>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20" name="Rectangle 32"/>
              <p:cNvSpPr>
                <a:spLocks noChangeArrowheads="1"/>
              </p:cNvSpPr>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3</a:t>
                </a:r>
              </a:p>
            </p:txBody>
          </p:sp>
        </p:grpSp>
      </p:grpSp>
      <p:grpSp>
        <p:nvGrpSpPr>
          <p:cNvPr id="21" name="组合 20"/>
          <p:cNvGrpSpPr/>
          <p:nvPr/>
        </p:nvGrpSpPr>
        <p:grpSpPr>
          <a:xfrm>
            <a:off x="2853117" y="4180778"/>
            <a:ext cx="6190457" cy="628267"/>
            <a:chOff x="2998787" y="5270637"/>
            <a:chExt cx="6190457" cy="628267"/>
          </a:xfrm>
        </p:grpSpPr>
        <p:sp>
          <p:nvSpPr>
            <p:cNvPr id="22" name="Rectangle 27"/>
            <p:cNvSpPr>
              <a:spLocks noChangeArrowheads="1"/>
            </p:cNvSpPr>
            <p:nvPr/>
          </p:nvSpPr>
          <p:spPr bwMode="gray">
            <a:xfrm>
              <a:off x="3791744" y="5276604"/>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a:defRPr/>
              </a:pPr>
              <a:r>
                <a:rPr kumimoji="1" lang="zh-CN" altLang="en-US" sz="2400" dirty="0">
                  <a:solidFill>
                    <a:schemeClr val="accent6">
                      <a:lumMod val="50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论文评价的思考</a:t>
              </a:r>
            </a:p>
          </p:txBody>
        </p:sp>
        <p:grpSp>
          <p:nvGrpSpPr>
            <p:cNvPr id="23" name="组合 36"/>
            <p:cNvGrpSpPr/>
            <p:nvPr/>
          </p:nvGrpSpPr>
          <p:grpSpPr bwMode="auto">
            <a:xfrm>
              <a:off x="2998787" y="5270637"/>
              <a:ext cx="899160" cy="614045"/>
              <a:chOff x="1640185" y="5818534"/>
              <a:chExt cx="755650" cy="554032"/>
            </a:xfrm>
          </p:grpSpPr>
          <p:grpSp>
            <p:nvGrpSpPr>
              <p:cNvPr id="24" name="Group 11"/>
              <p:cNvGrpSpPr/>
              <p:nvPr/>
            </p:nvGrpSpPr>
            <p:grpSpPr bwMode="auto">
              <a:xfrm>
                <a:off x="1784651" y="5843928"/>
                <a:ext cx="503237" cy="528638"/>
                <a:chOff x="704" y="1949"/>
                <a:chExt cx="4243" cy="333"/>
              </a:xfrm>
            </p:grpSpPr>
            <p:sp>
              <p:nvSpPr>
                <p:cNvPr id="27" name="AutoShape 12"/>
                <p:cNvSpPr>
                  <a:spLocks noChangeArrowheads="1"/>
                </p:cNvSpPr>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31" name="AutoShape 13"/>
                <p:cNvSpPr>
                  <a:spLocks noChangeArrowheads="1"/>
                </p:cNvSpPr>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25" name="Text Box 14"/>
              <p:cNvSpPr txBox="1">
                <a:spLocks noChangeArrowheads="1"/>
              </p:cNvSpPr>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26" name="Rectangle 32"/>
              <p:cNvSpPr>
                <a:spLocks noChangeArrowheads="1"/>
              </p:cNvSpPr>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4</a:t>
                </a:r>
              </a:p>
            </p:txBody>
          </p:sp>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a:extLst>
              <a:ext uri="{FF2B5EF4-FFF2-40B4-BE49-F238E27FC236}">
                <a16:creationId xmlns:a16="http://schemas.microsoft.com/office/drawing/2014/main" id="{289AF7B5-89E8-5896-9AA3-B708804E405F}"/>
              </a:ext>
            </a:extLst>
          </p:cNvPr>
          <p:cNvSpPr txBox="1"/>
          <p:nvPr/>
        </p:nvSpPr>
        <p:spPr>
          <a:xfrm>
            <a:off x="839416" y="1162421"/>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3.3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学科差别的论文影响力评价</a:t>
            </a:r>
          </a:p>
        </p:txBody>
      </p:sp>
      <p:sp>
        <p:nvSpPr>
          <p:cNvPr id="21" name="文本框 20">
            <a:extLst>
              <a:ext uri="{FF2B5EF4-FFF2-40B4-BE49-F238E27FC236}">
                <a16:creationId xmlns:a16="http://schemas.microsoft.com/office/drawing/2014/main" id="{EB382C8B-A9FC-A627-93E7-94D0965C16DB}"/>
              </a:ext>
            </a:extLst>
          </p:cNvPr>
          <p:cNvSpPr txBox="1"/>
          <p:nvPr/>
        </p:nvSpPr>
        <p:spPr>
          <a:xfrm>
            <a:off x="1199456" y="1861590"/>
            <a:ext cx="7488832" cy="400110"/>
          </a:xfrm>
          <a:prstGeom prst="rect">
            <a:avLst/>
          </a:prstGeom>
          <a:noFill/>
        </p:spPr>
        <p:txBody>
          <a:bodyPr wrap="square">
            <a:spAutoFit/>
          </a:bodyPr>
          <a:lstStyle/>
          <a:p>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九种学科使用、引用、讨论指标的</a:t>
            </a:r>
            <a:r>
              <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T</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V</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P</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计算结果分析发现：</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88D6491F-E0E1-008E-2016-D79849C2DB5F}"/>
              </a:ext>
            </a:extLst>
          </p:cNvPr>
          <p:cNvSpPr txBox="1"/>
          <p:nvPr/>
        </p:nvSpPr>
        <p:spPr>
          <a:xfrm>
            <a:off x="1199456" y="2335904"/>
            <a:ext cx="9793088" cy="3885166"/>
          </a:xfrm>
          <a:prstGeom prst="rect">
            <a:avLst/>
          </a:prstGeom>
          <a:noFill/>
        </p:spPr>
        <p:txBody>
          <a:bodyPr wrap="square">
            <a:spAutoFit/>
          </a:bodyPr>
          <a:lstStyle/>
          <a:p>
            <a:pPr marL="457200" indent="-457200">
              <a:lnSpc>
                <a:spcPct val="150000"/>
              </a:lnSpc>
              <a:spcBef>
                <a:spcPts val="600"/>
              </a:spcBef>
              <a:buAutoNum type="circleNumDbPlain"/>
            </a:pPr>
            <a:r>
              <a:rPr lang="en-US" altLang="zh-CN" sz="20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PLOS</a:t>
            </a:r>
            <a:r>
              <a:rPr lang="zh-CN" altLang="en-US" sz="20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使用指标：</a:t>
            </a:r>
            <a:r>
              <a:rPr lang="zh-CN" altLang="en-US" sz="2000" b="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及时性</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具有</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较大</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的学科差异，物理学、数学、生物学、计算机与信息科学偏低；</a:t>
            </a:r>
            <a:r>
              <a:rPr lang="zh-CN" altLang="en-US" sz="2000" b="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波动性、持续性</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无明显</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学科差别，各学科使用指标时序变化稳定，后期持续性较强。</a:t>
            </a:r>
            <a:endPar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spcBef>
                <a:spcPts val="600"/>
              </a:spcBef>
              <a:buAutoNum type="circleNumDbPlain"/>
            </a:pPr>
            <a:r>
              <a:rPr lang="en-US" altLang="zh-CN" sz="2000" dirty="0">
                <a:solidFill>
                  <a:schemeClr val="accent6">
                    <a:lumMod val="50000"/>
                  </a:schemeClr>
                </a:solidFill>
                <a:latin typeface="微软雅黑" panose="020B0503020204020204" pitchFamily="34" charset="-122"/>
                <a:ea typeface="微软雅黑" panose="020B0503020204020204" pitchFamily="34" charset="-122"/>
              </a:rPr>
              <a:t>Scopus</a:t>
            </a:r>
            <a:r>
              <a:rPr lang="zh-CN" altLang="en-US" sz="2000" dirty="0">
                <a:solidFill>
                  <a:schemeClr val="accent6">
                    <a:lumMod val="50000"/>
                  </a:schemeClr>
                </a:solidFill>
                <a:latin typeface="微软雅黑" panose="020B0503020204020204" pitchFamily="34" charset="-122"/>
                <a:ea typeface="微软雅黑" panose="020B0503020204020204" pitchFamily="34" charset="-122"/>
              </a:rPr>
              <a:t>引用指标：</a:t>
            </a:r>
            <a:r>
              <a:rPr lang="zh-CN" altLang="en-US" sz="2000" b="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及时性</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除生物、医学领域较好外，其他学科的引用及时性普遍较差；对于</a:t>
            </a:r>
            <a:r>
              <a:rPr lang="zh-CN" altLang="en-US" sz="2000" b="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波动性与持续性</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rPr>
              <a:t>，物理学、化学、数学等基础型理学学科不同于其他六种学科，表现为高波动、低持续。</a:t>
            </a:r>
            <a:endParaRPr lang="en-US" altLang="zh-CN" sz="2000" b="0" dirty="0">
              <a:solidFill>
                <a:schemeClr val="accent6">
                  <a:lumMod val="50000"/>
                </a:schemeClr>
              </a:solidFill>
              <a:latin typeface="微软雅黑" panose="020B0503020204020204" pitchFamily="34" charset="-122"/>
              <a:ea typeface="微软雅黑" panose="020B0503020204020204" pitchFamily="34" charset="-122"/>
            </a:endParaRPr>
          </a:p>
          <a:p>
            <a:pPr marL="457200" indent="-457200">
              <a:lnSpc>
                <a:spcPct val="150000"/>
              </a:lnSpc>
              <a:spcBef>
                <a:spcPts val="600"/>
              </a:spcBef>
              <a:buAutoNum type="circleNumDbPlain"/>
            </a:pPr>
            <a:r>
              <a:rPr lang="en-US" altLang="zh-CN" sz="20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Twitter</a:t>
            </a:r>
            <a:r>
              <a:rPr lang="zh-CN" altLang="en-US" sz="20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讨论指标：</a:t>
            </a:r>
            <a:r>
              <a:rPr lang="zh-CN" altLang="en-US" sz="2000" b="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及时性、波动性、持续性</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均具有明显的学科差异，以物理学、化学、数学、生物学为代表的基础型学科基本都偏低于社会科学、应用型学科。</a:t>
            </a:r>
            <a:endParaRPr lang="en-US" altLang="zh-CN"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C2A446D1-AB6B-E23A-8FF4-83FEF5189FD9}"/>
              </a:ext>
            </a:extLst>
          </p:cNvPr>
          <p:cNvSpPr txBox="1"/>
          <p:nvPr/>
        </p:nvSpPr>
        <p:spPr>
          <a:xfrm>
            <a:off x="3071664" y="6532076"/>
            <a:ext cx="9140258"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牌艳欣</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基于学科差别的论文影响力评价指标特征分析及体系构建</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,2019,(06):23-29.</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3770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a:extLst>
              <a:ext uri="{FF2B5EF4-FFF2-40B4-BE49-F238E27FC236}">
                <a16:creationId xmlns:a16="http://schemas.microsoft.com/office/drawing/2014/main" id="{289AF7B5-89E8-5896-9AA3-B708804E405F}"/>
              </a:ext>
            </a:extLst>
          </p:cNvPr>
          <p:cNvSpPr txBox="1"/>
          <p:nvPr/>
        </p:nvSpPr>
        <p:spPr>
          <a:xfrm>
            <a:off x="839416" y="1162421"/>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3.3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学科差别的论文影响力评价</a:t>
            </a:r>
          </a:p>
        </p:txBody>
      </p:sp>
      <p:sp>
        <p:nvSpPr>
          <p:cNvPr id="21" name="文本框 20">
            <a:extLst>
              <a:ext uri="{FF2B5EF4-FFF2-40B4-BE49-F238E27FC236}">
                <a16:creationId xmlns:a16="http://schemas.microsoft.com/office/drawing/2014/main" id="{EB382C8B-A9FC-A627-93E7-94D0965C16DB}"/>
              </a:ext>
            </a:extLst>
          </p:cNvPr>
          <p:cNvSpPr txBox="1"/>
          <p:nvPr/>
        </p:nvSpPr>
        <p:spPr>
          <a:xfrm>
            <a:off x="1656656" y="2023693"/>
            <a:ext cx="3384376" cy="400110"/>
          </a:xfrm>
          <a:prstGeom prst="rect">
            <a:avLst/>
          </a:prstGeom>
          <a:noFill/>
        </p:spPr>
        <p:txBody>
          <a:bodyPr wrap="square">
            <a:spAutoFit/>
          </a:bodyPr>
          <a:lstStyle/>
          <a:p>
            <a:r>
              <a:rPr lang="zh-CN" altLang="en-US" sz="20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指标的学科标准化：</a:t>
            </a:r>
            <a:endParaRPr lang="zh-CN" altLang="en-US" sz="2000" dirty="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F14C431B-9B39-FF61-5C72-4D9F34B56930}"/>
              </a:ext>
            </a:extLst>
          </p:cNvPr>
          <p:cNvPicPr>
            <a:picLocks noChangeAspect="1"/>
          </p:cNvPicPr>
          <p:nvPr/>
        </p:nvPicPr>
        <p:blipFill>
          <a:blip r:embed="rId4"/>
          <a:stretch>
            <a:fillRect/>
          </a:stretch>
        </p:blipFill>
        <p:spPr>
          <a:xfrm>
            <a:off x="967537" y="2680506"/>
            <a:ext cx="10256926" cy="773269"/>
          </a:xfrm>
          <a:prstGeom prst="rect">
            <a:avLst/>
          </a:prstGeom>
        </p:spPr>
      </p:pic>
      <p:sp>
        <p:nvSpPr>
          <p:cNvPr id="9" name="文本框 8">
            <a:extLst>
              <a:ext uri="{FF2B5EF4-FFF2-40B4-BE49-F238E27FC236}">
                <a16:creationId xmlns:a16="http://schemas.microsoft.com/office/drawing/2014/main" id="{1A75472A-16DE-E69D-6EE2-5C40C7E242AE}"/>
              </a:ext>
            </a:extLst>
          </p:cNvPr>
          <p:cNvSpPr txBox="1"/>
          <p:nvPr/>
        </p:nvSpPr>
        <p:spPr>
          <a:xfrm>
            <a:off x="1656656" y="2831964"/>
            <a:ext cx="3384376" cy="400110"/>
          </a:xfrm>
          <a:prstGeom prst="rect">
            <a:avLst/>
          </a:prstGeom>
          <a:noFill/>
        </p:spPr>
        <p:txBody>
          <a:bodyPr wrap="square">
            <a:spAutoFit/>
          </a:bodyPr>
          <a:lstStyle/>
          <a:p>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① 使用指标的学科标准化：</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AF30A07C-4D7E-9692-2FEB-AC4A739FB24B}"/>
              </a:ext>
            </a:extLst>
          </p:cNvPr>
          <p:cNvSpPr txBox="1"/>
          <p:nvPr/>
        </p:nvSpPr>
        <p:spPr>
          <a:xfrm>
            <a:off x="1656656" y="3955589"/>
            <a:ext cx="3384376" cy="400110"/>
          </a:xfrm>
          <a:prstGeom prst="rect">
            <a:avLst/>
          </a:prstGeom>
          <a:noFill/>
        </p:spPr>
        <p:txBody>
          <a:bodyPr wrap="square">
            <a:spAutoFit/>
          </a:bodyPr>
          <a:lstStyle/>
          <a:p>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② 引用指标的学科标准化：</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137BF419-6186-329E-1313-0C7F6CEB9120}"/>
              </a:ext>
            </a:extLst>
          </p:cNvPr>
          <p:cNvSpPr txBox="1"/>
          <p:nvPr/>
        </p:nvSpPr>
        <p:spPr>
          <a:xfrm>
            <a:off x="1703512" y="5201197"/>
            <a:ext cx="3384376" cy="400110"/>
          </a:xfrm>
          <a:prstGeom prst="rect">
            <a:avLst/>
          </a:prstGeom>
          <a:noFill/>
        </p:spPr>
        <p:txBody>
          <a:bodyPr wrap="square">
            <a:spAutoFit/>
          </a:bodyPr>
          <a:lstStyle/>
          <a:p>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③ 讨论指标的学科标准化：</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15" name="图片 14">
            <a:extLst>
              <a:ext uri="{FF2B5EF4-FFF2-40B4-BE49-F238E27FC236}">
                <a16:creationId xmlns:a16="http://schemas.microsoft.com/office/drawing/2014/main" id="{933FC84E-6E6B-ADB5-E0D5-F88C85C95495}"/>
              </a:ext>
            </a:extLst>
          </p:cNvPr>
          <p:cNvPicPr>
            <a:picLocks noChangeAspect="1"/>
          </p:cNvPicPr>
          <p:nvPr/>
        </p:nvPicPr>
        <p:blipFill>
          <a:blip r:embed="rId5"/>
          <a:stretch>
            <a:fillRect/>
          </a:stretch>
        </p:blipFill>
        <p:spPr>
          <a:xfrm>
            <a:off x="839416" y="3762382"/>
            <a:ext cx="10581584" cy="786523"/>
          </a:xfrm>
          <a:prstGeom prst="rect">
            <a:avLst/>
          </a:prstGeom>
        </p:spPr>
      </p:pic>
      <p:pic>
        <p:nvPicPr>
          <p:cNvPr id="17" name="图片 16">
            <a:extLst>
              <a:ext uri="{FF2B5EF4-FFF2-40B4-BE49-F238E27FC236}">
                <a16:creationId xmlns:a16="http://schemas.microsoft.com/office/drawing/2014/main" id="{3E4ED3B3-D6AC-02BE-D340-FC1608CBA0F3}"/>
              </a:ext>
            </a:extLst>
          </p:cNvPr>
          <p:cNvPicPr>
            <a:picLocks noChangeAspect="1"/>
          </p:cNvPicPr>
          <p:nvPr/>
        </p:nvPicPr>
        <p:blipFill>
          <a:blip r:embed="rId6"/>
          <a:stretch>
            <a:fillRect/>
          </a:stretch>
        </p:blipFill>
        <p:spPr>
          <a:xfrm>
            <a:off x="623392" y="4983650"/>
            <a:ext cx="11078453" cy="835204"/>
          </a:xfrm>
          <a:prstGeom prst="rect">
            <a:avLst/>
          </a:prstGeom>
        </p:spPr>
      </p:pic>
      <p:sp>
        <p:nvSpPr>
          <p:cNvPr id="18" name="文本框 17">
            <a:extLst>
              <a:ext uri="{FF2B5EF4-FFF2-40B4-BE49-F238E27FC236}">
                <a16:creationId xmlns:a16="http://schemas.microsoft.com/office/drawing/2014/main" id="{716CD615-C098-1DAC-CF03-D8F39C468EB0}"/>
              </a:ext>
            </a:extLst>
          </p:cNvPr>
          <p:cNvSpPr txBox="1"/>
          <p:nvPr/>
        </p:nvSpPr>
        <p:spPr>
          <a:xfrm>
            <a:off x="3071664" y="6532076"/>
            <a:ext cx="9140258"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牌艳欣</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基于学科差别的论文影响力评价指标特征分析及体系构建</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,2019,(06):23-29.</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3855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a:extLst>
              <a:ext uri="{FF2B5EF4-FFF2-40B4-BE49-F238E27FC236}">
                <a16:creationId xmlns:a16="http://schemas.microsoft.com/office/drawing/2014/main" id="{289AF7B5-89E8-5896-9AA3-B708804E405F}"/>
              </a:ext>
            </a:extLst>
          </p:cNvPr>
          <p:cNvSpPr txBox="1"/>
          <p:nvPr/>
        </p:nvSpPr>
        <p:spPr>
          <a:xfrm>
            <a:off x="839416" y="1162421"/>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3.3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学科差别的论文影响力评价</a:t>
            </a:r>
          </a:p>
        </p:txBody>
      </p:sp>
      <p:sp>
        <p:nvSpPr>
          <p:cNvPr id="21" name="文本框 20">
            <a:extLst>
              <a:ext uri="{FF2B5EF4-FFF2-40B4-BE49-F238E27FC236}">
                <a16:creationId xmlns:a16="http://schemas.microsoft.com/office/drawing/2014/main" id="{EB382C8B-A9FC-A627-93E7-94D0965C16DB}"/>
              </a:ext>
            </a:extLst>
          </p:cNvPr>
          <p:cNvSpPr txBox="1"/>
          <p:nvPr/>
        </p:nvSpPr>
        <p:spPr>
          <a:xfrm>
            <a:off x="1656656" y="2023693"/>
            <a:ext cx="5231432" cy="400110"/>
          </a:xfrm>
          <a:prstGeom prst="rect">
            <a:avLst/>
          </a:prstGeom>
          <a:noFill/>
        </p:spPr>
        <p:txBody>
          <a:bodyPr wrap="square">
            <a:spAutoFit/>
          </a:bodyPr>
          <a:lstStyle/>
          <a:p>
            <a:r>
              <a:rPr lang="zh-CN" altLang="en-US" sz="20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不同学科的论文影响力综合评价体系构建：</a:t>
            </a:r>
            <a:endParaRPr lang="zh-CN" altLang="en-US" sz="20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A75472A-16DE-E69D-6EE2-5C40C7E242AE}"/>
              </a:ext>
            </a:extLst>
          </p:cNvPr>
          <p:cNvSpPr txBox="1"/>
          <p:nvPr/>
        </p:nvSpPr>
        <p:spPr>
          <a:xfrm>
            <a:off x="1656656" y="2831964"/>
            <a:ext cx="9121260" cy="400110"/>
          </a:xfrm>
          <a:prstGeom prst="rect">
            <a:avLst/>
          </a:prstGeom>
          <a:noFill/>
        </p:spPr>
        <p:txBody>
          <a:bodyPr wrap="square">
            <a:spAutoFit/>
          </a:bodyPr>
          <a:lstStyle/>
          <a:p>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①  社会科学、应用型学科的论文，使用、引用、讨论指标均没有特别差异：</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AF30A07C-4D7E-9692-2FEB-AC4A739FB24B}"/>
              </a:ext>
            </a:extLst>
          </p:cNvPr>
          <p:cNvSpPr txBox="1"/>
          <p:nvPr/>
        </p:nvSpPr>
        <p:spPr>
          <a:xfrm>
            <a:off x="1656656" y="4096100"/>
            <a:ext cx="8975848" cy="961289"/>
          </a:xfrm>
          <a:prstGeom prst="rect">
            <a:avLst/>
          </a:prstGeom>
          <a:noFill/>
        </p:spPr>
        <p:txBody>
          <a:bodyPr wrap="square">
            <a:spAutoFit/>
          </a:bodyPr>
          <a:lstStyle/>
          <a:p>
            <a:pPr marL="457200" indent="-457200">
              <a:lnSpc>
                <a:spcPct val="150000"/>
              </a:lnSpc>
              <a:buAutoNum type="circleNumDbPlain" startAt="2"/>
            </a:pP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物理学、数学、化学、生物学等基础型学科的论文，讨论数量很少，甚至为零，考虑降低其权重：</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id="{7DC7656C-BECF-AEC9-76F7-1C1ED778FA17}"/>
              </a:ext>
            </a:extLst>
          </p:cNvPr>
          <p:cNvPicPr>
            <a:picLocks noChangeAspect="1"/>
          </p:cNvPicPr>
          <p:nvPr/>
        </p:nvPicPr>
        <p:blipFill>
          <a:blip r:embed="rId4"/>
          <a:stretch>
            <a:fillRect/>
          </a:stretch>
        </p:blipFill>
        <p:spPr>
          <a:xfrm>
            <a:off x="-600744" y="3447841"/>
            <a:ext cx="11659551" cy="441190"/>
          </a:xfrm>
          <a:prstGeom prst="rect">
            <a:avLst/>
          </a:prstGeom>
        </p:spPr>
      </p:pic>
      <p:pic>
        <p:nvPicPr>
          <p:cNvPr id="16" name="图片 15">
            <a:extLst>
              <a:ext uri="{FF2B5EF4-FFF2-40B4-BE49-F238E27FC236}">
                <a16:creationId xmlns:a16="http://schemas.microsoft.com/office/drawing/2014/main" id="{9A910C9C-7CC2-44D1-9FF6-7FEB679AEBB2}"/>
              </a:ext>
            </a:extLst>
          </p:cNvPr>
          <p:cNvPicPr>
            <a:picLocks noChangeAspect="1"/>
          </p:cNvPicPr>
          <p:nvPr/>
        </p:nvPicPr>
        <p:blipFill>
          <a:blip r:embed="rId5"/>
          <a:stretch>
            <a:fillRect/>
          </a:stretch>
        </p:blipFill>
        <p:spPr>
          <a:xfrm>
            <a:off x="-683361" y="5248136"/>
            <a:ext cx="11824783" cy="447443"/>
          </a:xfrm>
          <a:prstGeom prst="rect">
            <a:avLst/>
          </a:prstGeom>
        </p:spPr>
      </p:pic>
      <p:sp>
        <p:nvSpPr>
          <p:cNvPr id="18" name="文本框 17">
            <a:extLst>
              <a:ext uri="{FF2B5EF4-FFF2-40B4-BE49-F238E27FC236}">
                <a16:creationId xmlns:a16="http://schemas.microsoft.com/office/drawing/2014/main" id="{DC339CEF-24FA-FE0E-9DA5-75336EF0C1DC}"/>
              </a:ext>
            </a:extLst>
          </p:cNvPr>
          <p:cNvSpPr txBox="1"/>
          <p:nvPr/>
        </p:nvSpPr>
        <p:spPr>
          <a:xfrm>
            <a:off x="3071664" y="6532076"/>
            <a:ext cx="9140258"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牌艳欣</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基于学科差别的论文影响力评价指标特征分析及体系构建</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,2019,(06):23-29.</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5047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3" name="Rectangle 10"/>
          <p:cNvSpPr>
            <a:spLocks noChangeArrowheads="1"/>
          </p:cNvSpPr>
          <p:nvPr/>
        </p:nvSpPr>
        <p:spPr bwMode="auto">
          <a:xfrm>
            <a:off x="210963" y="187424"/>
            <a:ext cx="7253189"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3  Altmetrics</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分析方法</a:t>
            </a:r>
            <a:endParaRPr kumimoji="0" lang="zh-CN" altLang="en-US" sz="3000" dirty="0">
              <a:solidFill>
                <a:srgbClr val="FF66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632504" y="0"/>
            <a:ext cx="1008112" cy="1006649"/>
            <a:chOff x="4998781" y="3381687"/>
            <a:chExt cx="2051173" cy="2051173"/>
          </a:xfrm>
        </p:grpSpPr>
        <p:sp>
          <p:nvSpPr>
            <p:cNvPr id="5" name="椭圆 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a:extLst>
              <a:ext uri="{FF2B5EF4-FFF2-40B4-BE49-F238E27FC236}">
                <a16:creationId xmlns:a16="http://schemas.microsoft.com/office/drawing/2014/main" id="{289AF7B5-89E8-5896-9AA3-B708804E405F}"/>
              </a:ext>
            </a:extLst>
          </p:cNvPr>
          <p:cNvSpPr txBox="1"/>
          <p:nvPr/>
        </p:nvSpPr>
        <p:spPr>
          <a:xfrm>
            <a:off x="839416" y="1162421"/>
            <a:ext cx="6768752" cy="553357"/>
          </a:xfrm>
          <a:prstGeom prst="rect">
            <a:avLst/>
          </a:prstGeom>
          <a:noFill/>
        </p:spPr>
        <p:txBody>
          <a:bodyPr wrap="square">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3.3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学科差别的论文影响力评价</a:t>
            </a:r>
          </a:p>
        </p:txBody>
      </p:sp>
      <p:sp>
        <p:nvSpPr>
          <p:cNvPr id="21" name="文本框 20">
            <a:extLst>
              <a:ext uri="{FF2B5EF4-FFF2-40B4-BE49-F238E27FC236}">
                <a16:creationId xmlns:a16="http://schemas.microsoft.com/office/drawing/2014/main" id="{EB382C8B-A9FC-A627-93E7-94D0965C16DB}"/>
              </a:ext>
            </a:extLst>
          </p:cNvPr>
          <p:cNvSpPr txBox="1"/>
          <p:nvPr/>
        </p:nvSpPr>
        <p:spPr>
          <a:xfrm>
            <a:off x="1656656" y="2023693"/>
            <a:ext cx="5231432" cy="400110"/>
          </a:xfrm>
          <a:prstGeom prst="rect">
            <a:avLst/>
          </a:prstGeom>
          <a:noFill/>
        </p:spPr>
        <p:txBody>
          <a:bodyPr wrap="square">
            <a:spAutoFit/>
          </a:bodyPr>
          <a:lstStyle/>
          <a:p>
            <a:r>
              <a:rPr lang="zh-CN" altLang="en-US" sz="20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通过</a:t>
            </a:r>
            <a:r>
              <a:rPr lang="en-US" altLang="zh-CN" sz="20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PLOS ONE</a:t>
            </a:r>
            <a:r>
              <a:rPr lang="zh-CN" altLang="en-US" sz="20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样本数据研究发现：</a:t>
            </a:r>
            <a:endParaRPr lang="zh-CN" altLang="en-US" sz="20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A75472A-16DE-E69D-6EE2-5C40C7E242AE}"/>
              </a:ext>
            </a:extLst>
          </p:cNvPr>
          <p:cNvSpPr txBox="1"/>
          <p:nvPr/>
        </p:nvSpPr>
        <p:spPr>
          <a:xfrm>
            <a:off x="1656656" y="2831964"/>
            <a:ext cx="9121260" cy="400110"/>
          </a:xfrm>
          <a:prstGeom prst="rect">
            <a:avLst/>
          </a:prstGeom>
          <a:noFill/>
        </p:spPr>
        <p:txBody>
          <a:bodyPr wrap="square">
            <a:spAutoFit/>
          </a:bodyPr>
          <a:lstStyle/>
          <a:p>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①  各指标</a:t>
            </a:r>
            <a:r>
              <a:rPr lang="zh-CN" altLang="en-US" sz="2000" b="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学科标准化方法</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能在一定程度上有效消除不同学科的指标数值差距。</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AF30A07C-4D7E-9692-2FEB-AC4A739FB24B}"/>
              </a:ext>
            </a:extLst>
          </p:cNvPr>
          <p:cNvSpPr txBox="1"/>
          <p:nvPr/>
        </p:nvSpPr>
        <p:spPr>
          <a:xfrm>
            <a:off x="1656656" y="3362327"/>
            <a:ext cx="8975848" cy="1422954"/>
          </a:xfrm>
          <a:prstGeom prst="rect">
            <a:avLst/>
          </a:prstGeom>
          <a:noFill/>
        </p:spPr>
        <p:txBody>
          <a:bodyPr wrap="square">
            <a:spAutoFit/>
          </a:bodyPr>
          <a:lstStyle/>
          <a:p>
            <a:pPr marL="457200" indent="-457200">
              <a:lnSpc>
                <a:spcPct val="150000"/>
              </a:lnSpc>
              <a:buAutoNum type="circleNumDbPlain" startAt="2"/>
            </a:pP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不同学科的论文影响力</a:t>
            </a:r>
            <a:r>
              <a:rPr lang="zh-CN" altLang="en-US" sz="2000" b="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综合评价指标</a:t>
            </a:r>
            <a:r>
              <a:rPr lang="zh-CN" altLang="en-US" sz="2000" b="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，能够针对不同学科，给评价指标分配合理权重，有效发挥学科优势特点，避免学科评价指标的局限性，为不同学科的评价带来针对性、公平性。</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DC339CEF-24FA-FE0E-9DA5-75336EF0C1DC}"/>
              </a:ext>
            </a:extLst>
          </p:cNvPr>
          <p:cNvSpPr txBox="1"/>
          <p:nvPr/>
        </p:nvSpPr>
        <p:spPr>
          <a:xfrm>
            <a:off x="3071664" y="6532076"/>
            <a:ext cx="9140258"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牌艳欣</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基于学科差别的论文影响力评价指标特征分析及体系构建</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情报资料工作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,2019,(06):23-29.</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6566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43" name="Rectangle 10"/>
          <p:cNvSpPr>
            <a:spLocks noChangeArrowheads="1"/>
          </p:cNvSpPr>
          <p:nvPr/>
        </p:nvSpPr>
        <p:spPr bwMode="auto">
          <a:xfrm>
            <a:off x="210963" y="187424"/>
            <a:ext cx="3854541"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4  </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sym typeface="+mn-ea"/>
              </a:rPr>
              <a:t>论文评价的思考</a:t>
            </a:r>
            <a:endPar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0632504" y="0"/>
            <a:ext cx="1008112" cy="1006649"/>
            <a:chOff x="4998781" y="3381687"/>
            <a:chExt cx="2051173" cy="2051173"/>
          </a:xfrm>
        </p:grpSpPr>
        <p:sp>
          <p:nvSpPr>
            <p:cNvPr id="45" name="椭圆 4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2" name="文本框 1">
            <a:extLst>
              <a:ext uri="{FF2B5EF4-FFF2-40B4-BE49-F238E27FC236}">
                <a16:creationId xmlns:a16="http://schemas.microsoft.com/office/drawing/2014/main" id="{66BA6B5F-D76C-2AC7-9A91-B9AC1A69F4E6}"/>
              </a:ext>
            </a:extLst>
          </p:cNvPr>
          <p:cNvSpPr txBox="1"/>
          <p:nvPr/>
        </p:nvSpPr>
        <p:spPr>
          <a:xfrm>
            <a:off x="767408" y="1196752"/>
            <a:ext cx="6264696" cy="5116272"/>
          </a:xfrm>
          <a:prstGeom prst="rect">
            <a:avLst/>
          </a:prstGeom>
          <a:noFill/>
        </p:spPr>
        <p:txBody>
          <a:bodyPr wrap="square">
            <a:spAutoFit/>
          </a:bodyPr>
          <a:lstStyle/>
          <a:p>
            <a:pPr marL="457200" indent="-457200" algn="just">
              <a:lnSpc>
                <a:spcPct val="150000"/>
              </a:lnSpc>
              <a:spcBef>
                <a:spcPts val="1200"/>
              </a:spcBef>
              <a:buFontTx/>
              <a:buAutoNum type="circleNumDbPlain"/>
            </a:pPr>
            <a:r>
              <a:rPr lang="zh-CN" altLang="en-US"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尽量考虑</a:t>
            </a:r>
            <a:r>
              <a:rPr lang="zh-CN" altLang="en-US" sz="2000" b="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时间因素</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，以消除累积量、时滞等因素的影响，提高新文献、年轻作者、前沿热点等的识别效果。首次他引速度，被引峰值时间、大小，首月讨论量，月均使用量，时间因子等。</a:t>
            </a:r>
            <a:endParaRPr lang="en-US" altLang="zh-CN"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just">
              <a:lnSpc>
                <a:spcPct val="150000"/>
              </a:lnSpc>
              <a:spcBef>
                <a:spcPts val="1200"/>
              </a:spcBef>
              <a:buFontTx/>
              <a:buAutoNum type="circleNumDbPlain"/>
            </a:pPr>
            <a:r>
              <a:rPr lang="zh-CN" altLang="en-US"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尽量</a:t>
            </a:r>
            <a:r>
              <a:rPr lang="zh-CN" altLang="en-US" sz="2000" b="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综合</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各指标建立统一的评价体系、模型，以免离散、片面地从不同角度评价论文。</a:t>
            </a:r>
            <a:endParaRPr lang="en-US" altLang="zh-CN"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just">
              <a:lnSpc>
                <a:spcPct val="150000"/>
              </a:lnSpc>
              <a:spcBef>
                <a:spcPts val="1200"/>
              </a:spcBef>
              <a:buFontTx/>
              <a:buAutoNum type="circleNumDbPlain"/>
            </a:pPr>
            <a:r>
              <a:rPr lang="zh-CN" altLang="en-US"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尽量</a:t>
            </a:r>
            <a:r>
              <a:rPr lang="zh-CN" altLang="en-US" sz="2000" b="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平衡学科</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间的论文差异，公平公正地评价不同学科人才的代表作。</a:t>
            </a:r>
            <a:endParaRPr lang="en-US" altLang="zh-CN"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just">
              <a:lnSpc>
                <a:spcPct val="150000"/>
              </a:lnSpc>
              <a:spcBef>
                <a:spcPts val="1200"/>
              </a:spcBef>
              <a:buFontTx/>
              <a:buAutoNum type="circleNumDbPlain"/>
            </a:pPr>
            <a:r>
              <a:rPr lang="zh-CN" altLang="en-US"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尽量结合</a:t>
            </a:r>
            <a:r>
              <a:rPr lang="zh-CN" altLang="en-US" sz="2000" b="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引用与被引</a:t>
            </a:r>
            <a:r>
              <a:rPr lang="zh-CN" altLang="en-US" sz="2000" b="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，全面评价论文的知识输入和输出质量。</a:t>
            </a:r>
            <a:endParaRPr lang="zh-CN" altLang="zh-CN" sz="2400" dirty="0">
              <a:solidFill>
                <a:schemeClr val="accent2">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graphicFrame>
        <p:nvGraphicFramePr>
          <p:cNvPr id="3" name="图示 2">
            <a:extLst>
              <a:ext uri="{FF2B5EF4-FFF2-40B4-BE49-F238E27FC236}">
                <a16:creationId xmlns:a16="http://schemas.microsoft.com/office/drawing/2014/main" id="{5FAB5B0A-12D8-8350-CF74-093E85778134}"/>
              </a:ext>
            </a:extLst>
          </p:cNvPr>
          <p:cNvGraphicFramePr/>
          <p:nvPr>
            <p:extLst>
              <p:ext uri="{D42A27DB-BD31-4B8C-83A1-F6EECF244321}">
                <p14:modId xmlns:p14="http://schemas.microsoft.com/office/powerpoint/2010/main" val="424182262"/>
              </p:ext>
            </p:extLst>
          </p:nvPr>
        </p:nvGraphicFramePr>
        <p:xfrm>
          <a:off x="6384032" y="1556792"/>
          <a:ext cx="6399808" cy="4179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795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1"/>
            <a:ext cx="12190476" cy="4866667"/>
          </a:xfrm>
          <a:prstGeom prst="rect">
            <a:avLst/>
          </a:prstGeom>
        </p:spPr>
      </p:pic>
      <p:sp>
        <p:nvSpPr>
          <p:cNvPr id="86018" name="文本框 5"/>
          <p:cNvSpPr txBox="1">
            <a:spLocks noChangeArrowheads="1"/>
          </p:cNvSpPr>
          <p:nvPr/>
        </p:nvSpPr>
        <p:spPr bwMode="auto">
          <a:xfrm>
            <a:off x="4727848" y="4266501"/>
            <a:ext cx="34563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FontTx/>
              <a:buNone/>
            </a:pPr>
            <a:r>
              <a:rPr kumimoji="0" lang="zh-CN" altLang="en-US" sz="7200" dirty="0">
                <a:solidFill>
                  <a:schemeClr val="accent6">
                    <a:lumMod val="50000"/>
                  </a:schemeClr>
                </a:solidFill>
                <a:latin typeface="微软雅黑" panose="020B0503020204020204" pitchFamily="34" charset="-122"/>
                <a:ea typeface="微软雅黑" panose="020B0503020204020204" pitchFamily="34" charset="-122"/>
              </a:rPr>
              <a:t> 谢 谢</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p:cNvSpPr txBox="1"/>
          <p:nvPr/>
        </p:nvSpPr>
        <p:spPr>
          <a:xfrm>
            <a:off x="2423592" y="2812411"/>
            <a:ext cx="5431025" cy="553357"/>
          </a:xfrm>
          <a:prstGeom prst="rect">
            <a:avLst/>
          </a:prstGeom>
          <a:noFill/>
        </p:spPr>
        <p:txBody>
          <a:bodyPr wrap="square" lIns="0" rtlCol="0">
            <a:spAutoFit/>
          </a:bodyPr>
          <a:lstStyle/>
          <a:p>
            <a:pPr algn="just">
              <a:lnSpc>
                <a:spcPct val="140000"/>
              </a:lnSpc>
            </a:pP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单篇论文：评价的最基本元素。</a:t>
            </a:r>
          </a:p>
        </p:txBody>
      </p:sp>
      <p:sp>
        <p:nvSpPr>
          <p:cNvPr id="45"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47" name="Rectangle 10"/>
          <p:cNvSpPr>
            <a:spLocks noChangeArrowheads="1"/>
          </p:cNvSpPr>
          <p:nvPr/>
        </p:nvSpPr>
        <p:spPr bwMode="auto">
          <a:xfrm>
            <a:off x="210963" y="187424"/>
            <a:ext cx="92694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FontTx/>
              <a:buNone/>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rPr>
              <a:t>1  </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rPr>
              <a:t>单篇论文评价的重要性</a:t>
            </a:r>
            <a:endPar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3" name="组合 47"/>
          <p:cNvGrpSpPr/>
          <p:nvPr/>
        </p:nvGrpSpPr>
        <p:grpSpPr>
          <a:xfrm>
            <a:off x="10632504" y="0"/>
            <a:ext cx="1008112" cy="1006649"/>
            <a:chOff x="4998781" y="3381687"/>
            <a:chExt cx="2051173" cy="2051173"/>
          </a:xfrm>
        </p:grpSpPr>
        <p:sp>
          <p:nvSpPr>
            <p:cNvPr id="49" name="椭圆 48"/>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58" name="Line 11"/>
          <p:cNvSpPr>
            <a:spLocks noChangeShapeType="1"/>
          </p:cNvSpPr>
          <p:nvPr/>
        </p:nvSpPr>
        <p:spPr bwMode="auto">
          <a:xfrm>
            <a:off x="2423592" y="2304846"/>
            <a:ext cx="1224136" cy="0"/>
          </a:xfrm>
          <a:prstGeom prst="line">
            <a:avLst/>
          </a:prstGeom>
          <a:noFill/>
          <a:ln w="34925">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59" name="Line 11"/>
          <p:cNvSpPr>
            <a:spLocks noChangeShapeType="1"/>
          </p:cNvSpPr>
          <p:nvPr/>
        </p:nvSpPr>
        <p:spPr bwMode="auto">
          <a:xfrm>
            <a:off x="2423592" y="3421809"/>
            <a:ext cx="1224136" cy="0"/>
          </a:xfrm>
          <a:prstGeom prst="line">
            <a:avLst/>
          </a:prstGeom>
          <a:noFill/>
          <a:ln w="34925">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62" name="文本框 61"/>
          <p:cNvSpPr txBox="1"/>
          <p:nvPr/>
        </p:nvSpPr>
        <p:spPr>
          <a:xfrm>
            <a:off x="2423592" y="1708216"/>
            <a:ext cx="4260141" cy="609398"/>
          </a:xfrm>
          <a:prstGeom prst="rect">
            <a:avLst/>
          </a:prstGeom>
          <a:noFill/>
        </p:spPr>
        <p:txBody>
          <a:bodyPr wrap="none" lIns="0" rtlCol="0">
            <a:spAutoFit/>
          </a:bodyPr>
          <a:lstStyle/>
          <a:p>
            <a:pPr>
              <a:lnSpc>
                <a:spcPct val="140000"/>
              </a:lnSpc>
            </a:pP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政策导向：破五唯；代表作。</a:t>
            </a:r>
          </a:p>
        </p:txBody>
      </p:sp>
    </p:spTree>
    <p:extLst>
      <p:ext uri="{BB962C8B-B14F-4D97-AF65-F5344CB8AC3E}">
        <p14:creationId xmlns:p14="http://schemas.microsoft.com/office/powerpoint/2010/main" val="2831363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43" name="Rectangle 10"/>
          <p:cNvSpPr>
            <a:spLocks noChangeArrowheads="1"/>
          </p:cNvSpPr>
          <p:nvPr/>
        </p:nvSpPr>
        <p:spPr bwMode="auto">
          <a:xfrm>
            <a:off x="210963" y="187424"/>
            <a:ext cx="92694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2  </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sym typeface="+mn-ea"/>
              </a:rPr>
              <a:t>创新传统的引文分析方法</a:t>
            </a: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 </a:t>
            </a:r>
            <a:endPar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0632504" y="0"/>
            <a:ext cx="1008112" cy="1006649"/>
            <a:chOff x="4998781" y="3381687"/>
            <a:chExt cx="2051173" cy="2051173"/>
          </a:xfrm>
        </p:grpSpPr>
        <p:sp>
          <p:nvSpPr>
            <p:cNvPr id="45" name="椭圆 4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p:cNvSpPr txBox="1"/>
          <p:nvPr/>
        </p:nvSpPr>
        <p:spPr>
          <a:xfrm>
            <a:off x="1055440" y="1036375"/>
            <a:ext cx="5431025" cy="553357"/>
          </a:xfrm>
          <a:prstGeom prst="rect">
            <a:avLst/>
          </a:prstGeom>
          <a:noFill/>
        </p:spPr>
        <p:txBody>
          <a:bodyPr wrap="square" lIns="0" rtlCol="0">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2.1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传统引文评价方法</a:t>
            </a:r>
          </a:p>
        </p:txBody>
      </p:sp>
      <p:graphicFrame>
        <p:nvGraphicFramePr>
          <p:cNvPr id="2" name="图示 1"/>
          <p:cNvGraphicFramePr/>
          <p:nvPr>
            <p:extLst>
              <p:ext uri="{D42A27DB-BD31-4B8C-83A1-F6EECF244321}">
                <p14:modId xmlns:p14="http://schemas.microsoft.com/office/powerpoint/2010/main" val="3326209556"/>
              </p:ext>
            </p:extLst>
          </p:nvPr>
        </p:nvGraphicFramePr>
        <p:xfrm>
          <a:off x="6260244" y="1937256"/>
          <a:ext cx="6440264"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矩形 3"/>
          <p:cNvSpPr/>
          <p:nvPr/>
        </p:nvSpPr>
        <p:spPr>
          <a:xfrm>
            <a:off x="911424" y="1823874"/>
            <a:ext cx="6336704" cy="4423775"/>
          </a:xfrm>
          <a:prstGeom prst="rect">
            <a:avLst/>
          </a:prstGeom>
        </p:spPr>
        <p:txBody>
          <a:bodyPr wrap="square">
            <a:spAutoFit/>
          </a:bodyPr>
          <a:lstStyle/>
          <a:p>
            <a:pPr marL="457200" indent="-457200">
              <a:lnSpc>
                <a:spcPct val="150000"/>
              </a:lnSpc>
              <a:spcBef>
                <a:spcPts val="600"/>
              </a:spcBef>
              <a:buAutoNum type="circleNumDbPlain"/>
            </a:pP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只能反映单篇论文的</a:t>
            </a:r>
            <a:r>
              <a:rPr lang="zh-CN" altLang="zh-CN"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一方面性质</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：被引频次、他引频次、发文期刊影响因子等</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spcBef>
                <a:spcPts val="600"/>
              </a:spcBef>
              <a:buFontTx/>
              <a:buAutoNum type="circleNumDbPlain"/>
            </a:pP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只能评价</a:t>
            </a:r>
            <a:r>
              <a:rPr lang="zh-CN" altLang="zh-CN"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高被引论文质量</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：引证文献中</a:t>
            </a:r>
            <a:r>
              <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h</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核的数量作为评价参数，只反映优质论</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文</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的特征</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spcBef>
                <a:spcPts val="600"/>
              </a:spcBef>
              <a:buFontTx/>
              <a:buAutoNum type="circleNumDbPlain"/>
            </a:pP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只考虑</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单篇论文的</a:t>
            </a:r>
            <a:r>
              <a:rPr lang="zh-CN" altLang="zh-CN"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被引情况</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片面涵盖论文的学术质量：以学术迹、</a:t>
            </a:r>
            <a:r>
              <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h</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指数等为代表的复合评价指标只考虑了单篇论文的引证文献及其被引情况</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spcBef>
                <a:spcPts val="600"/>
              </a:spcBef>
              <a:buFontTx/>
              <a:buAutoNum type="circleNumDbPlain"/>
            </a:pP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未考虑</a:t>
            </a:r>
            <a:r>
              <a:rPr lang="zh-CN" altLang="en-US"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时间因素</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：未考虑被引频次时间滞后及累积效应的局限。</a:t>
            </a:r>
            <a:endParaRPr lang="zh-CN" altLang="zh-CN" sz="2000" b="0"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79797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43" name="Rectangle 10"/>
          <p:cNvSpPr>
            <a:spLocks noChangeArrowheads="1"/>
          </p:cNvSpPr>
          <p:nvPr/>
        </p:nvSpPr>
        <p:spPr bwMode="auto">
          <a:xfrm>
            <a:off x="210963" y="187424"/>
            <a:ext cx="92694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2  </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sym typeface="+mn-ea"/>
              </a:rPr>
              <a:t>创新传统的引文分析方法</a:t>
            </a: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 </a:t>
            </a:r>
            <a:endPar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0632504" y="0"/>
            <a:ext cx="1008112" cy="1006649"/>
            <a:chOff x="4998781" y="3381687"/>
            <a:chExt cx="2051173" cy="2051173"/>
          </a:xfrm>
        </p:grpSpPr>
        <p:sp>
          <p:nvSpPr>
            <p:cNvPr id="45" name="椭圆 4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p:cNvSpPr txBox="1"/>
          <p:nvPr/>
        </p:nvSpPr>
        <p:spPr>
          <a:xfrm>
            <a:off x="1055440" y="1036375"/>
            <a:ext cx="6912768" cy="609398"/>
          </a:xfrm>
          <a:prstGeom prst="rect">
            <a:avLst/>
          </a:prstGeom>
          <a:noFill/>
        </p:spPr>
        <p:txBody>
          <a:bodyPr wrap="square" lIns="0" rtlCol="0">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2.2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基于引证文献、参考文献的单篇论文评价</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438" y="1660475"/>
            <a:ext cx="5895238" cy="2038095"/>
          </a:xfrm>
          <a:prstGeom prst="rect">
            <a:avLst/>
          </a:prstGeom>
        </p:spPr>
      </p:pic>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717577174"/>
              </p:ext>
            </p:extLst>
          </p:nvPr>
        </p:nvGraphicFramePr>
        <p:xfrm>
          <a:off x="1775520" y="2060848"/>
          <a:ext cx="1512168" cy="945105"/>
        </p:xfrm>
        <a:graphic>
          <a:graphicData uri="http://schemas.openxmlformats.org/presentationml/2006/ole">
            <mc:AlternateContent xmlns:mc="http://schemas.openxmlformats.org/markup-compatibility/2006">
              <mc:Choice xmlns:v="urn:schemas-microsoft-com:vml" Requires="v">
                <p:oleObj name="公式" r:id="rId5" imgW="685502" imgH="431613" progId="Equation.3">
                  <p:embed/>
                </p:oleObj>
              </mc:Choice>
              <mc:Fallback>
                <p:oleObj name="公式" r:id="rId5" imgW="685502" imgH="431613" progId="Equation.3">
                  <p:embed/>
                  <p:pic>
                    <p:nvPicPr>
                      <p:cNvPr id="0" name="对象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2060848"/>
                        <a:ext cx="1512168" cy="945105"/>
                      </a:xfrm>
                      <a:prstGeom prst="rect">
                        <a:avLst/>
                      </a:prstGeom>
                      <a:noFill/>
                    </p:spPr>
                  </p:pic>
                </p:oleObj>
              </mc:Fallback>
            </mc:AlternateContent>
          </a:graphicData>
        </a:graphic>
      </p:graphicFrame>
      <p:cxnSp>
        <p:nvCxnSpPr>
          <p:cNvPr id="4" name="直接连接符 3"/>
          <p:cNvCxnSpPr/>
          <p:nvPr/>
        </p:nvCxnSpPr>
        <p:spPr bwMode="auto">
          <a:xfrm>
            <a:off x="3287688" y="2636912"/>
            <a:ext cx="86409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1" name="矩形 10"/>
          <p:cNvSpPr/>
          <p:nvPr/>
        </p:nvSpPr>
        <p:spPr>
          <a:xfrm>
            <a:off x="4205661" y="2276872"/>
            <a:ext cx="1026243" cy="553357"/>
          </a:xfrm>
          <a:prstGeom prst="rect">
            <a:avLst/>
          </a:prstGeom>
        </p:spPr>
        <p:txBody>
          <a:bodyPr wrap="none">
            <a:spAutoFit/>
          </a:bodyPr>
          <a:lstStyle/>
          <a:p>
            <a:pPr algn="just">
              <a:lnSpc>
                <a:spcPct val="140000"/>
              </a:lnSpc>
            </a:pPr>
            <a:r>
              <a:rPr lang="en-US" altLang="zh-CN" sz="2400" b="0" spc="100" dirty="0">
                <a:solidFill>
                  <a:schemeClr val="accent6">
                    <a:lumMod val="75000"/>
                  </a:schemeClr>
                </a:solidFill>
                <a:latin typeface="微软雅黑" panose="020B0503020204020204" pitchFamily="34" charset="-122"/>
                <a:ea typeface="微软雅黑" panose="020B0503020204020204" pitchFamily="34" charset="-122"/>
              </a:rPr>
              <a:t>P</a:t>
            </a:r>
            <a:r>
              <a:rPr lang="zh-CN" altLang="en-US" sz="2400" b="0" spc="100" dirty="0">
                <a:solidFill>
                  <a:schemeClr val="accent6">
                    <a:lumMod val="75000"/>
                  </a:schemeClr>
                </a:solidFill>
                <a:latin typeface="微软雅黑" panose="020B0503020204020204" pitchFamily="34" charset="-122"/>
                <a:ea typeface="微软雅黑" panose="020B0503020204020204" pitchFamily="34" charset="-122"/>
              </a:rPr>
              <a:t>指数</a:t>
            </a:r>
          </a:p>
        </p:txBody>
      </p:sp>
      <p:sp>
        <p:nvSpPr>
          <p:cNvPr id="12" name="Rectangle 6"/>
          <p:cNvSpPr>
            <a:spLocks noChangeArrowheads="1"/>
          </p:cNvSpPr>
          <p:nvPr/>
        </p:nvSpPr>
        <p:spPr bwMode="auto">
          <a:xfrm>
            <a:off x="911424" y="3821367"/>
            <a:ext cx="12690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76913916"/>
              </p:ext>
            </p:extLst>
          </p:nvPr>
        </p:nvGraphicFramePr>
        <p:xfrm>
          <a:off x="708221" y="3429000"/>
          <a:ext cx="5316342" cy="1528127"/>
        </p:xfrm>
        <a:graphic>
          <a:graphicData uri="http://schemas.openxmlformats.org/presentationml/2006/ole">
            <mc:AlternateContent xmlns:mc="http://schemas.openxmlformats.org/markup-compatibility/2006">
              <mc:Choice xmlns:v="urn:schemas-microsoft-com:vml" Requires="v">
                <p:oleObj name="公式" r:id="rId7" imgW="3936960" imgH="1130040" progId="Equation.3">
                  <p:embed/>
                </p:oleObj>
              </mc:Choice>
              <mc:Fallback>
                <p:oleObj name="公式" r:id="rId7" imgW="3936960" imgH="1130040" progId="Equation.3">
                  <p:embed/>
                  <p:pic>
                    <p:nvPicPr>
                      <p:cNvPr id="0" name="对象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221" y="3429000"/>
                        <a:ext cx="5316342" cy="1528127"/>
                      </a:xfrm>
                      <a:prstGeom prst="rect">
                        <a:avLst/>
                      </a:prstGeom>
                      <a:noFill/>
                    </p:spPr>
                  </p:pic>
                </p:oleObj>
              </mc:Fallback>
            </mc:AlternateContent>
          </a:graphicData>
        </a:graphic>
      </p:graphicFrame>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7438" y="4352396"/>
            <a:ext cx="5923809" cy="1780952"/>
          </a:xfrm>
          <a:prstGeom prst="rect">
            <a:avLst/>
          </a:prstGeom>
        </p:spPr>
      </p:pic>
      <p:sp>
        <p:nvSpPr>
          <p:cNvPr id="16" name="矩形 15"/>
          <p:cNvSpPr/>
          <p:nvPr/>
        </p:nvSpPr>
        <p:spPr>
          <a:xfrm>
            <a:off x="3092263" y="4668693"/>
            <a:ext cx="1059521" cy="476541"/>
          </a:xfrm>
          <a:prstGeom prst="rect">
            <a:avLst/>
          </a:prstGeom>
        </p:spPr>
        <p:txBody>
          <a:bodyPr wrap="none">
            <a:spAutoFit/>
          </a:bodyPr>
          <a:lstStyle/>
          <a:p>
            <a:pPr algn="just">
              <a:lnSpc>
                <a:spcPct val="140000"/>
              </a:lnSpc>
            </a:pPr>
            <a:r>
              <a:rPr lang="en-US" altLang="zh-CN" sz="2000" b="0" spc="100" dirty="0" err="1">
                <a:solidFill>
                  <a:srgbClr val="C00000"/>
                </a:solidFill>
                <a:latin typeface="微软雅黑" panose="020B0503020204020204" pitchFamily="34" charset="-122"/>
                <a:ea typeface="微软雅黑" panose="020B0503020204020204" pitchFamily="34" charset="-122"/>
              </a:rPr>
              <a:t>Pq</a:t>
            </a:r>
            <a:r>
              <a:rPr lang="zh-CN" altLang="en-US" sz="2000" b="0" spc="100" dirty="0">
                <a:solidFill>
                  <a:srgbClr val="C00000"/>
                </a:solidFill>
                <a:latin typeface="微软雅黑" panose="020B0503020204020204" pitchFamily="34" charset="-122"/>
                <a:ea typeface="微软雅黑" panose="020B0503020204020204" pitchFamily="34" charset="-122"/>
              </a:rPr>
              <a:t>引证</a:t>
            </a:r>
          </a:p>
        </p:txBody>
      </p:sp>
      <p:sp>
        <p:nvSpPr>
          <p:cNvPr id="22" name="矩形 21"/>
          <p:cNvSpPr/>
          <p:nvPr/>
        </p:nvSpPr>
        <p:spPr>
          <a:xfrm>
            <a:off x="4943872" y="4695181"/>
            <a:ext cx="1003801" cy="476541"/>
          </a:xfrm>
          <a:prstGeom prst="rect">
            <a:avLst/>
          </a:prstGeom>
        </p:spPr>
        <p:txBody>
          <a:bodyPr wrap="none">
            <a:spAutoFit/>
          </a:bodyPr>
          <a:lstStyle/>
          <a:p>
            <a:pPr algn="just">
              <a:lnSpc>
                <a:spcPct val="140000"/>
              </a:lnSpc>
            </a:pPr>
            <a:r>
              <a:rPr lang="en-US" altLang="zh-CN" sz="2000" b="0" spc="100" dirty="0" err="1">
                <a:solidFill>
                  <a:srgbClr val="C00000"/>
                </a:solidFill>
                <a:latin typeface="微软雅黑" panose="020B0503020204020204" pitchFamily="34" charset="-122"/>
                <a:ea typeface="微软雅黑" panose="020B0503020204020204" pitchFamily="34" charset="-122"/>
              </a:rPr>
              <a:t>Pr</a:t>
            </a:r>
            <a:r>
              <a:rPr lang="zh-CN" altLang="en-US" sz="2000" b="0" spc="100" dirty="0">
                <a:solidFill>
                  <a:srgbClr val="C00000"/>
                </a:solidFill>
                <a:latin typeface="微软雅黑" panose="020B0503020204020204" pitchFamily="34" charset="-122"/>
                <a:ea typeface="微软雅黑" panose="020B0503020204020204" pitchFamily="34" charset="-122"/>
              </a:rPr>
              <a:t>参考</a:t>
            </a:r>
          </a:p>
        </p:txBody>
      </p:sp>
      <p:sp>
        <p:nvSpPr>
          <p:cNvPr id="23" name="矩形 22"/>
          <p:cNvSpPr/>
          <p:nvPr/>
        </p:nvSpPr>
        <p:spPr>
          <a:xfrm>
            <a:off x="479376" y="4695182"/>
            <a:ext cx="1023998" cy="476541"/>
          </a:xfrm>
          <a:prstGeom prst="rect">
            <a:avLst/>
          </a:prstGeom>
        </p:spPr>
        <p:txBody>
          <a:bodyPr wrap="none">
            <a:spAutoFit/>
          </a:bodyPr>
          <a:lstStyle/>
          <a:p>
            <a:pPr algn="just">
              <a:lnSpc>
                <a:spcPct val="140000"/>
              </a:lnSpc>
            </a:pPr>
            <a:r>
              <a:rPr lang="en-US" altLang="zh-CN" sz="2000" b="0" spc="100" dirty="0">
                <a:solidFill>
                  <a:srgbClr val="C00000"/>
                </a:solidFill>
                <a:latin typeface="微软雅黑" panose="020B0503020204020204" pitchFamily="34" charset="-122"/>
                <a:ea typeface="微软雅黑" panose="020B0503020204020204" pitchFamily="34" charset="-122"/>
              </a:rPr>
              <a:t>Pc</a:t>
            </a:r>
            <a:r>
              <a:rPr lang="zh-CN" altLang="en-US" sz="2000" b="0" spc="100" dirty="0">
                <a:solidFill>
                  <a:srgbClr val="C00000"/>
                </a:solidFill>
                <a:latin typeface="微软雅黑" panose="020B0503020204020204" pitchFamily="34" charset="-122"/>
                <a:ea typeface="微软雅黑" panose="020B0503020204020204" pitchFamily="34" charset="-122"/>
              </a:rPr>
              <a:t>综合</a:t>
            </a:r>
          </a:p>
        </p:txBody>
      </p:sp>
      <p:sp>
        <p:nvSpPr>
          <p:cNvPr id="7" name="文本框 6">
            <a:extLst>
              <a:ext uri="{FF2B5EF4-FFF2-40B4-BE49-F238E27FC236}">
                <a16:creationId xmlns:a16="http://schemas.microsoft.com/office/drawing/2014/main" id="{CBDE23F9-354F-2797-265B-3598D741F039}"/>
              </a:ext>
            </a:extLst>
          </p:cNvPr>
          <p:cNvSpPr txBox="1"/>
          <p:nvPr/>
        </p:nvSpPr>
        <p:spPr>
          <a:xfrm>
            <a:off x="3398253" y="6530007"/>
            <a:ext cx="8748373"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冯志刚</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刘小慧</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改进的</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p</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指数测度单篇论文学术质量的探讨</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图书情报工作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,2017,(21):106-113.</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5108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43" name="Rectangle 10"/>
          <p:cNvSpPr>
            <a:spLocks noChangeArrowheads="1"/>
          </p:cNvSpPr>
          <p:nvPr/>
        </p:nvSpPr>
        <p:spPr bwMode="auto">
          <a:xfrm>
            <a:off x="210963" y="187424"/>
            <a:ext cx="92694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2  </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sym typeface="+mn-ea"/>
              </a:rPr>
              <a:t>创新传统的引文分析方法</a:t>
            </a: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 </a:t>
            </a:r>
            <a:endPar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0632504" y="0"/>
            <a:ext cx="1008112" cy="1006649"/>
            <a:chOff x="4998781" y="3381687"/>
            <a:chExt cx="2051173" cy="2051173"/>
          </a:xfrm>
        </p:grpSpPr>
        <p:sp>
          <p:nvSpPr>
            <p:cNvPr id="45" name="椭圆 4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p:cNvSpPr txBox="1"/>
          <p:nvPr/>
        </p:nvSpPr>
        <p:spPr>
          <a:xfrm>
            <a:off x="1055440" y="1036375"/>
            <a:ext cx="6912768" cy="609398"/>
          </a:xfrm>
          <a:prstGeom prst="rect">
            <a:avLst/>
          </a:prstGeom>
          <a:noFill/>
        </p:spPr>
        <p:txBody>
          <a:bodyPr wrap="square" lIns="0" rtlCol="0">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2.2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基于引证文献、参考文献的单篇论文评价</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6"/>
          <p:cNvSpPr>
            <a:spLocks noChangeArrowheads="1"/>
          </p:cNvSpPr>
          <p:nvPr/>
        </p:nvSpPr>
        <p:spPr bwMode="auto">
          <a:xfrm>
            <a:off x="911424" y="3821367"/>
            <a:ext cx="12690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2" name="矩形 1"/>
          <p:cNvSpPr/>
          <p:nvPr/>
        </p:nvSpPr>
        <p:spPr>
          <a:xfrm>
            <a:off x="911424" y="1729754"/>
            <a:ext cx="10009112" cy="400110"/>
          </a:xfrm>
          <a:prstGeom prst="rect">
            <a:avLst/>
          </a:prstGeom>
        </p:spPr>
        <p:txBody>
          <a:bodyPr wrap="square">
            <a:spAutoFit/>
          </a:bodyPr>
          <a:lstStyle/>
          <a:p>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时间限定</a:t>
            </a:r>
            <a:r>
              <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rPr>
              <a:t>2013</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年，选择图书情报学</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领域</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被引频次最高的前</a:t>
            </a:r>
            <a:r>
              <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rPr>
              <a:t>35</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篇论文作为数据分析样本。</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767408" y="2256095"/>
            <a:ext cx="6194703" cy="4013727"/>
          </a:xfrm>
          <a:prstGeom prst="rect">
            <a:avLst/>
          </a:prstGeom>
        </p:spPr>
        <p:txBody>
          <a:bodyPr wrap="square">
            <a:spAutoFit/>
          </a:bodyPr>
          <a:lstStyle/>
          <a:p>
            <a:pPr marL="457200" indent="-457200">
              <a:lnSpc>
                <a:spcPct val="150000"/>
              </a:lnSpc>
              <a:spcBef>
                <a:spcPts val="600"/>
              </a:spcBef>
              <a:buAutoNum type="circleNumDbPlain"/>
            </a:pPr>
            <a:r>
              <a:rPr lang="en-US" altLang="zh-CN" sz="1800" b="0" kern="100" dirty="0" err="1">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p</a:t>
            </a:r>
            <a:r>
              <a:rPr lang="en-US" altLang="zh-CN" sz="1800" b="0" kern="100" baseline="-25000" dirty="0" err="1">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q</a:t>
            </a:r>
            <a:r>
              <a:rPr lang="zh-CN"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指数、</a:t>
            </a:r>
            <a:r>
              <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p</a:t>
            </a:r>
            <a:r>
              <a:rPr lang="en-US" altLang="zh-CN" sz="1800" b="0" kern="100" baseline="-250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指数继承了</a:t>
            </a:r>
            <a:r>
              <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h</a:t>
            </a:r>
            <a:r>
              <a:rPr lang="zh-CN"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指数、学术迹的优势，</a:t>
            </a:r>
            <a:r>
              <a:rPr lang="zh-CN" altLang="zh-CN" sz="18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有识别被引质量较低的高被引论文</a:t>
            </a:r>
            <a:r>
              <a:rPr lang="zh-CN"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的能力。</a:t>
            </a:r>
            <a:endPar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spcBef>
                <a:spcPts val="600"/>
              </a:spcBef>
              <a:buFontTx/>
              <a:buAutoNum type="circleNumDbPlain"/>
            </a:pPr>
            <a:r>
              <a:rPr lang="en-US" altLang="zh-CN" sz="1800" b="0" dirty="0" err="1">
                <a:solidFill>
                  <a:schemeClr val="accent6">
                    <a:lumMod val="50000"/>
                  </a:schemeClr>
                </a:solidFill>
                <a:latin typeface="微软雅黑" panose="020B0503020204020204" pitchFamily="34" charset="-122"/>
                <a:ea typeface="微软雅黑" panose="020B0503020204020204" pitchFamily="34" charset="-122"/>
              </a:rPr>
              <a:t>p</a:t>
            </a:r>
            <a:r>
              <a:rPr lang="en-US" altLang="zh-CN" sz="1800" b="0" kern="100" baseline="-25000" dirty="0" err="1">
                <a:solidFill>
                  <a:schemeClr val="accent6">
                    <a:lumMod val="50000"/>
                  </a:schemeClr>
                </a:solidFill>
                <a:latin typeface="微软雅黑" panose="020B0503020204020204" pitchFamily="34" charset="-122"/>
                <a:ea typeface="微软雅黑" panose="020B0503020204020204" pitchFamily="34" charset="-122"/>
              </a:rPr>
              <a:t>q</a:t>
            </a:r>
            <a:r>
              <a:rPr lang="zh-CN" altLang="en-US" sz="1800" b="0" dirty="0">
                <a:solidFill>
                  <a:schemeClr val="accent6">
                    <a:lumMod val="50000"/>
                  </a:schemeClr>
                </a:solidFill>
                <a:latin typeface="微软雅黑" panose="020B0503020204020204" pitchFamily="34" charset="-122"/>
                <a:ea typeface="微软雅黑" panose="020B0503020204020204" pitchFamily="34" charset="-122"/>
              </a:rPr>
              <a:t>指数、</a:t>
            </a:r>
            <a:r>
              <a:rPr lang="en-US" altLang="zh-CN" sz="1800" b="0" dirty="0">
                <a:solidFill>
                  <a:schemeClr val="accent6">
                    <a:lumMod val="50000"/>
                  </a:schemeClr>
                </a:solidFill>
                <a:latin typeface="微软雅黑" panose="020B0503020204020204" pitchFamily="34" charset="-122"/>
                <a:ea typeface="微软雅黑" panose="020B0503020204020204" pitchFamily="34" charset="-122"/>
              </a:rPr>
              <a:t>p</a:t>
            </a:r>
            <a:r>
              <a:rPr lang="en-US" altLang="zh-CN" sz="1800" b="0" kern="100" baseline="-25000" dirty="0">
                <a:solidFill>
                  <a:schemeClr val="accent6">
                    <a:lumMod val="50000"/>
                  </a:schemeClr>
                </a:solidFill>
                <a:latin typeface="微软雅黑" panose="020B0503020204020204" pitchFamily="34" charset="-122"/>
                <a:ea typeface="微软雅黑" panose="020B0503020204020204" pitchFamily="34" charset="-122"/>
              </a:rPr>
              <a:t>c</a:t>
            </a:r>
            <a:r>
              <a:rPr lang="zh-CN" altLang="en-US" sz="1800" b="0" dirty="0">
                <a:solidFill>
                  <a:schemeClr val="accent6">
                    <a:lumMod val="50000"/>
                  </a:schemeClr>
                </a:solidFill>
                <a:latin typeface="微软雅黑" panose="020B0503020204020204" pitchFamily="34" charset="-122"/>
                <a:ea typeface="微软雅黑" panose="020B0503020204020204" pitchFamily="34" charset="-122"/>
              </a:rPr>
              <a:t>指数、学术迹比</a:t>
            </a:r>
            <a:r>
              <a:rPr lang="en-US" altLang="zh-CN" sz="1800" b="0" dirty="0">
                <a:solidFill>
                  <a:schemeClr val="accent6">
                    <a:lumMod val="50000"/>
                  </a:schemeClr>
                </a:solidFill>
                <a:latin typeface="微软雅黑" panose="020B0503020204020204" pitchFamily="34" charset="-122"/>
                <a:ea typeface="微软雅黑" panose="020B0503020204020204" pitchFamily="34" charset="-122"/>
              </a:rPr>
              <a:t>h</a:t>
            </a:r>
            <a:r>
              <a:rPr lang="zh-CN" altLang="en-US" sz="1800" b="0" dirty="0">
                <a:solidFill>
                  <a:schemeClr val="accent6">
                    <a:lumMod val="50000"/>
                  </a:schemeClr>
                </a:solidFill>
                <a:latin typeface="微软雅黑" panose="020B0503020204020204" pitchFamily="34" charset="-122"/>
                <a:ea typeface="微软雅黑" panose="020B0503020204020204" pitchFamily="34" charset="-122"/>
              </a:rPr>
              <a:t>指数具有</a:t>
            </a:r>
            <a:r>
              <a:rPr lang="zh-CN" altLang="en-US" sz="1800" b="0" dirty="0">
                <a:solidFill>
                  <a:srgbClr val="C00000"/>
                </a:solidFill>
                <a:latin typeface="微软雅黑" panose="020B0503020204020204" pitchFamily="34" charset="-122"/>
                <a:ea typeface="微软雅黑" panose="020B0503020204020204" pitchFamily="34" charset="-122"/>
              </a:rPr>
              <a:t>更好的区分性</a:t>
            </a:r>
            <a:r>
              <a:rPr lang="zh-CN" altLang="en-US" sz="1800" b="0" dirty="0">
                <a:solidFill>
                  <a:schemeClr val="accent6">
                    <a:lumMod val="50000"/>
                  </a:schemeClr>
                </a:solidFill>
                <a:latin typeface="微软雅黑" panose="020B0503020204020204" pitchFamily="34" charset="-122"/>
                <a:ea typeface="微软雅黑" panose="020B0503020204020204" pitchFamily="34" charset="-122"/>
              </a:rPr>
              <a:t>。</a:t>
            </a:r>
            <a:endParaRPr lang="en-US" altLang="zh-CN" sz="1800" b="0" dirty="0">
              <a:solidFill>
                <a:schemeClr val="accent6">
                  <a:lumMod val="50000"/>
                </a:schemeClr>
              </a:solidFill>
              <a:latin typeface="微软雅黑" panose="020B0503020204020204" pitchFamily="34" charset="-122"/>
              <a:ea typeface="微软雅黑" panose="020B0503020204020204" pitchFamily="34" charset="-122"/>
            </a:endParaRPr>
          </a:p>
          <a:p>
            <a:pPr marL="457200" indent="-457200">
              <a:lnSpc>
                <a:spcPct val="150000"/>
              </a:lnSpc>
              <a:spcBef>
                <a:spcPts val="600"/>
              </a:spcBef>
              <a:buFontTx/>
              <a:buAutoNum type="circleNumDbPlain"/>
            </a:pPr>
            <a:r>
              <a:rPr lang="en-US" altLang="zh-CN" sz="1800" b="0" dirty="0" err="1">
                <a:solidFill>
                  <a:schemeClr val="accent6">
                    <a:lumMod val="50000"/>
                  </a:schemeClr>
                </a:solidFill>
                <a:latin typeface="微软雅黑" panose="020B0503020204020204" pitchFamily="34" charset="-122"/>
                <a:ea typeface="微软雅黑" panose="020B0503020204020204" pitchFamily="34" charset="-122"/>
              </a:rPr>
              <a:t>p</a:t>
            </a:r>
            <a:r>
              <a:rPr lang="en-US" altLang="zh-CN" sz="1800" b="0" kern="100" baseline="-25000" dirty="0" err="1">
                <a:solidFill>
                  <a:schemeClr val="accent6">
                    <a:lumMod val="50000"/>
                  </a:schemeClr>
                </a:solidFill>
                <a:latin typeface="微软雅黑" panose="020B0503020204020204" pitchFamily="34" charset="-122"/>
                <a:ea typeface="微软雅黑" panose="020B0503020204020204" pitchFamily="34" charset="-122"/>
              </a:rPr>
              <a:t>q</a:t>
            </a:r>
            <a:r>
              <a:rPr lang="zh-CN" altLang="en-US" sz="1800" b="0" dirty="0">
                <a:solidFill>
                  <a:schemeClr val="accent6">
                    <a:lumMod val="50000"/>
                  </a:schemeClr>
                </a:solidFill>
                <a:latin typeface="微软雅黑" panose="020B0503020204020204" pitchFamily="34" charset="-122"/>
                <a:ea typeface="微软雅黑" panose="020B0503020204020204" pitchFamily="34" charset="-122"/>
              </a:rPr>
              <a:t>指数、</a:t>
            </a:r>
            <a:r>
              <a:rPr lang="en-US" altLang="zh-CN" sz="1800" b="0" dirty="0">
                <a:solidFill>
                  <a:schemeClr val="accent6">
                    <a:lumMod val="50000"/>
                  </a:schemeClr>
                </a:solidFill>
                <a:latin typeface="微软雅黑" panose="020B0503020204020204" pitchFamily="34" charset="-122"/>
                <a:ea typeface="微软雅黑" panose="020B0503020204020204" pitchFamily="34" charset="-122"/>
              </a:rPr>
              <a:t>p</a:t>
            </a:r>
            <a:r>
              <a:rPr lang="en-US" altLang="zh-CN" sz="1800" b="0" kern="100" baseline="-25000" dirty="0">
                <a:solidFill>
                  <a:schemeClr val="accent6">
                    <a:lumMod val="50000"/>
                  </a:schemeClr>
                </a:solidFill>
                <a:latin typeface="微软雅黑" panose="020B0503020204020204" pitchFamily="34" charset="-122"/>
                <a:ea typeface="微软雅黑" panose="020B0503020204020204" pitchFamily="34" charset="-122"/>
              </a:rPr>
              <a:t>c</a:t>
            </a:r>
            <a:r>
              <a:rPr lang="zh-CN" altLang="en-US" sz="1800" b="0" dirty="0">
                <a:solidFill>
                  <a:schemeClr val="accent6">
                    <a:lumMod val="50000"/>
                  </a:schemeClr>
                </a:solidFill>
                <a:latin typeface="微软雅黑" panose="020B0503020204020204" pitchFamily="34" charset="-122"/>
                <a:ea typeface="微软雅黑" panose="020B0503020204020204" pitchFamily="34" charset="-122"/>
              </a:rPr>
              <a:t>指数与学术迹都能从引证文献的多角度评价单篇论文 学术质量，且</a:t>
            </a:r>
            <a:r>
              <a:rPr lang="zh-CN" altLang="en-US" sz="1800" b="0" dirty="0">
                <a:solidFill>
                  <a:srgbClr val="C00000"/>
                </a:solidFill>
                <a:latin typeface="微软雅黑" panose="020B0503020204020204" pitchFamily="34" charset="-122"/>
                <a:ea typeface="微软雅黑" panose="020B0503020204020204" pitchFamily="34" charset="-122"/>
              </a:rPr>
              <a:t>测算过程</a:t>
            </a:r>
            <a:r>
              <a:rPr lang="zh-CN" altLang="en-US" sz="1800" b="0" dirty="0">
                <a:solidFill>
                  <a:schemeClr val="accent6">
                    <a:lumMod val="50000"/>
                  </a:schemeClr>
                </a:solidFill>
                <a:latin typeface="微软雅黑" panose="020B0503020204020204" pitchFamily="34" charset="-122"/>
                <a:ea typeface="微软雅黑" panose="020B0503020204020204" pitchFamily="34" charset="-122"/>
              </a:rPr>
              <a:t>比学术迹简练。</a:t>
            </a:r>
            <a:endParaRPr lang="en-US" altLang="zh-CN" sz="1800" b="0" dirty="0">
              <a:solidFill>
                <a:schemeClr val="accent6">
                  <a:lumMod val="50000"/>
                </a:schemeClr>
              </a:solidFill>
              <a:latin typeface="微软雅黑" panose="020B0503020204020204" pitchFamily="34" charset="-122"/>
              <a:ea typeface="微软雅黑" panose="020B0503020204020204" pitchFamily="34" charset="-122"/>
            </a:endParaRPr>
          </a:p>
          <a:p>
            <a:pPr marL="457200" indent="-457200">
              <a:lnSpc>
                <a:spcPct val="150000"/>
              </a:lnSpc>
              <a:spcBef>
                <a:spcPts val="600"/>
              </a:spcBef>
              <a:buFontTx/>
              <a:buAutoNum type="circleNumDbPlain"/>
            </a:pPr>
            <a:r>
              <a:rPr lang="en-US" altLang="zh-CN" sz="1800" b="0" dirty="0">
                <a:solidFill>
                  <a:schemeClr val="accent6">
                    <a:lumMod val="50000"/>
                  </a:schemeClr>
                </a:solidFill>
                <a:latin typeface="微软雅黑" panose="020B0503020204020204" pitchFamily="34" charset="-122"/>
                <a:ea typeface="微软雅黑" panose="020B0503020204020204" pitchFamily="34" charset="-122"/>
              </a:rPr>
              <a:t>p</a:t>
            </a:r>
            <a:r>
              <a:rPr lang="en-US" altLang="zh-CN" sz="1800" b="0" baseline="-25000" dirty="0">
                <a:solidFill>
                  <a:schemeClr val="accent6">
                    <a:lumMod val="50000"/>
                  </a:schemeClr>
                </a:solidFill>
                <a:latin typeface="微软雅黑" panose="020B0503020204020204" pitchFamily="34" charset="-122"/>
                <a:ea typeface="微软雅黑" panose="020B0503020204020204" pitchFamily="34" charset="-122"/>
              </a:rPr>
              <a:t>c</a:t>
            </a:r>
            <a:r>
              <a:rPr lang="zh-CN" altLang="zh-CN" sz="1800" b="0" dirty="0">
                <a:solidFill>
                  <a:schemeClr val="accent6">
                    <a:lumMod val="50000"/>
                  </a:schemeClr>
                </a:solidFill>
                <a:latin typeface="微软雅黑" panose="020B0503020204020204" pitchFamily="34" charset="-122"/>
                <a:ea typeface="微软雅黑" panose="020B0503020204020204" pitchFamily="34" charset="-122"/>
              </a:rPr>
              <a:t>指数继承</a:t>
            </a:r>
            <a:r>
              <a:rPr lang="en-US" altLang="zh-CN" sz="1800" b="0" dirty="0">
                <a:solidFill>
                  <a:schemeClr val="accent6">
                    <a:lumMod val="50000"/>
                  </a:schemeClr>
                </a:solidFill>
                <a:latin typeface="微软雅黑" panose="020B0503020204020204" pitchFamily="34" charset="-122"/>
                <a:ea typeface="微软雅黑" panose="020B0503020204020204" pitchFamily="34" charset="-122"/>
              </a:rPr>
              <a:t>h</a:t>
            </a:r>
            <a:r>
              <a:rPr lang="zh-CN" altLang="zh-CN" sz="1800" b="0" dirty="0">
                <a:solidFill>
                  <a:schemeClr val="accent6">
                    <a:lumMod val="50000"/>
                  </a:schemeClr>
                </a:solidFill>
                <a:latin typeface="微软雅黑" panose="020B0503020204020204" pitchFamily="34" charset="-122"/>
                <a:ea typeface="微软雅黑" panose="020B0503020204020204" pitchFamily="34" charset="-122"/>
              </a:rPr>
              <a:t>指数、学术迹、</a:t>
            </a:r>
            <a:r>
              <a:rPr lang="en-US" altLang="zh-CN" sz="1800" b="0" dirty="0" err="1">
                <a:solidFill>
                  <a:schemeClr val="accent6">
                    <a:lumMod val="50000"/>
                  </a:schemeClr>
                </a:solidFill>
                <a:latin typeface="微软雅黑" panose="020B0503020204020204" pitchFamily="34" charset="-122"/>
                <a:ea typeface="微软雅黑" panose="020B0503020204020204" pitchFamily="34" charset="-122"/>
              </a:rPr>
              <a:t>p</a:t>
            </a:r>
            <a:r>
              <a:rPr lang="en-US" altLang="zh-CN" sz="1800" b="0" baseline="-25000" dirty="0" err="1">
                <a:solidFill>
                  <a:schemeClr val="accent6">
                    <a:lumMod val="50000"/>
                  </a:schemeClr>
                </a:solidFill>
                <a:latin typeface="微软雅黑" panose="020B0503020204020204" pitchFamily="34" charset="-122"/>
                <a:ea typeface="微软雅黑" panose="020B0503020204020204" pitchFamily="34" charset="-122"/>
              </a:rPr>
              <a:t>q</a:t>
            </a:r>
            <a:r>
              <a:rPr lang="zh-CN" altLang="zh-CN" sz="1800" b="0" dirty="0">
                <a:solidFill>
                  <a:schemeClr val="accent6">
                    <a:lumMod val="50000"/>
                  </a:schemeClr>
                </a:solidFill>
                <a:latin typeface="微软雅黑" panose="020B0503020204020204" pitchFamily="34" charset="-122"/>
                <a:ea typeface="微软雅黑" panose="020B0503020204020204" pitchFamily="34" charset="-122"/>
              </a:rPr>
              <a:t>指数被引文献分析的基础上，利用基于</a:t>
            </a:r>
            <a:r>
              <a:rPr lang="zh-CN" altLang="zh-CN" sz="1800" b="0" dirty="0">
                <a:solidFill>
                  <a:srgbClr val="C00000"/>
                </a:solidFill>
                <a:latin typeface="微软雅黑" panose="020B0503020204020204" pitchFamily="34" charset="-122"/>
                <a:ea typeface="微软雅黑" panose="020B0503020204020204" pitchFamily="34" charset="-122"/>
              </a:rPr>
              <a:t>参考文献的</a:t>
            </a:r>
            <a:r>
              <a:rPr lang="en-US" altLang="zh-CN" sz="1800" b="0" dirty="0">
                <a:solidFill>
                  <a:srgbClr val="C00000"/>
                </a:solidFill>
                <a:latin typeface="微软雅黑" panose="020B0503020204020204" pitchFamily="34" charset="-122"/>
                <a:ea typeface="微软雅黑" panose="020B0503020204020204" pitchFamily="34" charset="-122"/>
              </a:rPr>
              <a:t>p</a:t>
            </a:r>
            <a:r>
              <a:rPr lang="en-US" altLang="zh-CN" sz="1800" b="0" baseline="-25000" dirty="0">
                <a:solidFill>
                  <a:srgbClr val="C00000"/>
                </a:solidFill>
                <a:latin typeface="微软雅黑" panose="020B0503020204020204" pitchFamily="34" charset="-122"/>
                <a:ea typeface="微软雅黑" panose="020B0503020204020204" pitchFamily="34" charset="-122"/>
              </a:rPr>
              <a:t>r</a:t>
            </a:r>
            <a:r>
              <a:rPr lang="zh-CN" altLang="zh-CN" sz="1800" b="0" dirty="0">
                <a:solidFill>
                  <a:srgbClr val="C00000"/>
                </a:solidFill>
                <a:latin typeface="微软雅黑" panose="020B0503020204020204" pitchFamily="34" charset="-122"/>
                <a:ea typeface="微软雅黑" panose="020B0503020204020204" pitchFamily="34" charset="-122"/>
              </a:rPr>
              <a:t>指数</a:t>
            </a:r>
            <a:r>
              <a:rPr lang="zh-CN" altLang="zh-CN" sz="1800" b="0" dirty="0">
                <a:solidFill>
                  <a:schemeClr val="accent6">
                    <a:lumMod val="50000"/>
                  </a:schemeClr>
                </a:solidFill>
                <a:latin typeface="微软雅黑" panose="020B0503020204020204" pitchFamily="34" charset="-122"/>
                <a:ea typeface="微软雅黑" panose="020B0503020204020204" pitchFamily="34" charset="-122"/>
              </a:rPr>
              <a:t>对其他评价指标进行补充，具有全面反映学术论文内容质量和学术影响力的优势，可作为独立指标存在</a:t>
            </a:r>
            <a:r>
              <a:rPr lang="zh-CN" altLang="en-US" sz="1800" b="0" dirty="0">
                <a:solidFill>
                  <a:schemeClr val="accent6">
                    <a:lumMod val="50000"/>
                  </a:schemeClr>
                </a:solidFill>
                <a:latin typeface="微软雅黑" panose="020B0503020204020204" pitchFamily="34" charset="-122"/>
                <a:ea typeface="微软雅黑" panose="020B0503020204020204" pitchFamily="34" charset="-122"/>
              </a:rPr>
              <a:t> </a:t>
            </a:r>
            <a:r>
              <a:rPr lang="zh-CN" altLang="zh-CN" sz="1800" b="0" dirty="0">
                <a:solidFill>
                  <a:schemeClr val="accent6">
                    <a:lumMod val="50000"/>
                  </a:schemeClr>
                </a:solidFill>
                <a:latin typeface="微软雅黑" panose="020B0503020204020204" pitchFamily="34" charset="-122"/>
                <a:ea typeface="微软雅黑" panose="020B0503020204020204" pitchFamily="34" charset="-122"/>
              </a:rPr>
              <a:t>。</a:t>
            </a:r>
            <a:endParaRPr lang="zh-CN" altLang="en-US" sz="1800" b="0" dirty="0">
              <a:solidFill>
                <a:schemeClr val="accent6">
                  <a:lumMod val="50000"/>
                </a:schemeClr>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708590396"/>
              </p:ext>
            </p:extLst>
          </p:nvPr>
        </p:nvGraphicFramePr>
        <p:xfrm>
          <a:off x="7170360" y="2227793"/>
          <a:ext cx="4680519" cy="4099837"/>
        </p:xfrm>
        <a:graphic>
          <a:graphicData uri="http://schemas.openxmlformats.org/drawingml/2006/table">
            <a:tbl>
              <a:tblPr>
                <a:tableStyleId>{5C22544A-7EE6-4342-B048-85BDC9FD1C3A}</a:tableStyleId>
              </a:tblPr>
              <a:tblGrid>
                <a:gridCol w="720081">
                  <a:extLst>
                    <a:ext uri="{9D8B030D-6E8A-4147-A177-3AD203B41FA5}">
                      <a16:colId xmlns:a16="http://schemas.microsoft.com/office/drawing/2014/main" val="3375497983"/>
                    </a:ext>
                  </a:extLst>
                </a:gridCol>
                <a:gridCol w="1546276">
                  <a:extLst>
                    <a:ext uri="{9D8B030D-6E8A-4147-A177-3AD203B41FA5}">
                      <a16:colId xmlns:a16="http://schemas.microsoft.com/office/drawing/2014/main" val="1746016145"/>
                    </a:ext>
                  </a:extLst>
                </a:gridCol>
                <a:gridCol w="665126">
                  <a:extLst>
                    <a:ext uri="{9D8B030D-6E8A-4147-A177-3AD203B41FA5}">
                      <a16:colId xmlns:a16="http://schemas.microsoft.com/office/drawing/2014/main" val="1109320481"/>
                    </a:ext>
                  </a:extLst>
                </a:gridCol>
                <a:gridCol w="615857">
                  <a:extLst>
                    <a:ext uri="{9D8B030D-6E8A-4147-A177-3AD203B41FA5}">
                      <a16:colId xmlns:a16="http://schemas.microsoft.com/office/drawing/2014/main" val="4115906448"/>
                    </a:ext>
                  </a:extLst>
                </a:gridCol>
                <a:gridCol w="583012">
                  <a:extLst>
                    <a:ext uri="{9D8B030D-6E8A-4147-A177-3AD203B41FA5}">
                      <a16:colId xmlns:a16="http://schemas.microsoft.com/office/drawing/2014/main" val="3835341300"/>
                    </a:ext>
                  </a:extLst>
                </a:gridCol>
                <a:gridCol w="550167">
                  <a:extLst>
                    <a:ext uri="{9D8B030D-6E8A-4147-A177-3AD203B41FA5}">
                      <a16:colId xmlns:a16="http://schemas.microsoft.com/office/drawing/2014/main" val="3220704903"/>
                    </a:ext>
                  </a:extLst>
                </a:gridCol>
              </a:tblGrid>
              <a:tr h="275421">
                <a:tc gridSpan="2">
                  <a:txBody>
                    <a:bodyPr/>
                    <a:lstStyle/>
                    <a:p>
                      <a:pPr algn="ctr" fontAlgn="ctr">
                        <a:spcAft>
                          <a:spcPts val="0"/>
                        </a:spcAft>
                      </a:pPr>
                      <a:r>
                        <a:rPr lang="zh-CN" sz="1200" kern="0" dirty="0">
                          <a:effectLst/>
                        </a:rPr>
                        <a:t>指标</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a:txBody>
                    <a:bodyPr/>
                    <a:lstStyle/>
                    <a:p>
                      <a:pPr algn="ctr" fontAlgn="ctr">
                        <a:spcAft>
                          <a:spcPts val="0"/>
                        </a:spcAft>
                      </a:pPr>
                      <a:r>
                        <a:rPr lang="en-US" sz="1200" kern="0">
                          <a:effectLst/>
                        </a:rPr>
                        <a:t>h</a:t>
                      </a:r>
                      <a:r>
                        <a:rPr lang="zh-CN" sz="1200" kern="0">
                          <a:effectLst/>
                        </a:rPr>
                        <a:t>指数</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1200" kern="0">
                          <a:effectLst/>
                        </a:rPr>
                        <a:t>学术迹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a:effectLst/>
                        </a:rPr>
                        <a:t>p</a:t>
                      </a:r>
                      <a:r>
                        <a:rPr lang="en-US" sz="1200" kern="0" baseline="-25000">
                          <a:effectLst/>
                        </a:rPr>
                        <a:t>q</a:t>
                      </a:r>
                      <a:r>
                        <a:rPr lang="zh-CN" sz="1200" kern="0">
                          <a:effectLst/>
                        </a:rPr>
                        <a:t>指数</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p</a:t>
                      </a:r>
                      <a:r>
                        <a:rPr lang="en-US" sz="1200" kern="0" baseline="-25000" dirty="0">
                          <a:effectLst/>
                        </a:rPr>
                        <a:t>c</a:t>
                      </a:r>
                      <a:r>
                        <a:rPr lang="zh-CN" sz="1200" kern="0" dirty="0">
                          <a:effectLst/>
                        </a:rPr>
                        <a:t>指数</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050880"/>
                  </a:ext>
                </a:extLst>
              </a:tr>
              <a:tr h="436739">
                <a:tc rowSpan="3">
                  <a:txBody>
                    <a:bodyPr/>
                    <a:lstStyle/>
                    <a:p>
                      <a:pPr algn="ctr" fontAlgn="ctr">
                        <a:spcAft>
                          <a:spcPts val="0"/>
                        </a:spcAft>
                      </a:pPr>
                      <a:r>
                        <a:rPr lang="en-US" sz="1200" kern="0">
                          <a:effectLst/>
                        </a:rPr>
                        <a:t>h</a:t>
                      </a:r>
                      <a:r>
                        <a:rPr lang="zh-CN" sz="1200" kern="0">
                          <a:effectLst/>
                        </a:rPr>
                        <a:t>指数</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Spearman</a:t>
                      </a:r>
                      <a:r>
                        <a:rPr lang="zh-CN" sz="1200" kern="0" dirty="0">
                          <a:effectLst/>
                        </a:rPr>
                        <a:t>相关系数</a:t>
                      </a:r>
                      <a:r>
                        <a:rPr lang="en-US" sz="1200" kern="0" dirty="0">
                          <a:effectLst/>
                        </a:rPr>
                        <a:t>r</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spcAft>
                          <a:spcPts val="0"/>
                        </a:spcAft>
                      </a:pP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0.956</a:t>
                      </a:r>
                      <a:r>
                        <a:rPr lang="en-US" sz="1200" kern="0" baseline="300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a:effectLst/>
                        </a:rPr>
                        <a:t>0.922</a:t>
                      </a:r>
                      <a:r>
                        <a:rPr lang="en-US" sz="1200" kern="0" baseline="300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0.681</a:t>
                      </a:r>
                      <a:r>
                        <a:rPr lang="en-US" sz="1200" kern="0" baseline="300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371656"/>
                  </a:ext>
                </a:extLst>
              </a:tr>
              <a:tr h="330505">
                <a:tc vMerge="1">
                  <a:txBody>
                    <a:bodyPr/>
                    <a:lstStyle/>
                    <a:p>
                      <a:endParaRPr lang="zh-CN" altLang="en-US"/>
                    </a:p>
                  </a:txBody>
                  <a:tcPr/>
                </a:tc>
                <a:tc>
                  <a:txBody>
                    <a:bodyPr/>
                    <a:lstStyle/>
                    <a:p>
                      <a:pPr algn="ctr" fontAlgn="ctr">
                        <a:spcAft>
                          <a:spcPts val="0"/>
                        </a:spcAft>
                      </a:pPr>
                      <a:r>
                        <a:rPr lang="zh-CN" sz="1200" kern="0">
                          <a:effectLst/>
                        </a:rPr>
                        <a:t>显著性（双尾）</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a:p>
                  </a:txBody>
                  <a:tcPr/>
                </a:tc>
                <a:tc>
                  <a:txBody>
                    <a:bodyPr/>
                    <a:lstStyle/>
                    <a:p>
                      <a:pPr algn="ctr" fontAlgn="ctr">
                        <a:spcAft>
                          <a:spcPts val="0"/>
                        </a:spcAft>
                      </a:pPr>
                      <a:r>
                        <a:rPr lang="en-US" sz="1200" kern="0" dirty="0">
                          <a:effectLst/>
                        </a:rPr>
                        <a:t>0.000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a:effectLst/>
                        </a:rPr>
                        <a:t>0.000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0.000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5091541"/>
                  </a:ext>
                </a:extLst>
              </a:tr>
              <a:tr h="295094">
                <a:tc vMerge="1">
                  <a:txBody>
                    <a:bodyPr/>
                    <a:lstStyle/>
                    <a:p>
                      <a:endParaRPr lang="zh-CN" altLang="en-US"/>
                    </a:p>
                  </a:txBody>
                  <a:tcPr/>
                </a:tc>
                <a:tc>
                  <a:txBody>
                    <a:bodyPr/>
                    <a:lstStyle/>
                    <a:p>
                      <a:pPr algn="ctr" fontAlgn="ctr">
                        <a:spcAft>
                          <a:spcPts val="0"/>
                        </a:spcAft>
                      </a:pPr>
                      <a:r>
                        <a:rPr lang="en-US" sz="1200" kern="0" dirty="0" err="1">
                          <a:effectLst/>
                        </a:rPr>
                        <a:t>df</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a:p>
                  </a:txBody>
                  <a:tcPr/>
                </a:tc>
                <a:tc>
                  <a:txBody>
                    <a:bodyPr/>
                    <a:lstStyle/>
                    <a:p>
                      <a:pPr algn="ctr" fontAlgn="ctr">
                        <a:spcAft>
                          <a:spcPts val="0"/>
                        </a:spcAft>
                      </a:pPr>
                      <a:r>
                        <a:rPr lang="en-US" sz="1200" kern="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5100775"/>
                  </a:ext>
                </a:extLst>
              </a:tr>
              <a:tr h="354113">
                <a:tc rowSpan="3">
                  <a:txBody>
                    <a:bodyPr/>
                    <a:lstStyle/>
                    <a:p>
                      <a:pPr algn="ctr" fontAlgn="ctr">
                        <a:spcAft>
                          <a:spcPts val="0"/>
                        </a:spcAft>
                      </a:pPr>
                      <a:r>
                        <a:rPr lang="zh-CN" sz="1200" kern="0" dirty="0">
                          <a:effectLst/>
                        </a:rPr>
                        <a:t>学术迹</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a:effectLst/>
                        </a:rPr>
                        <a:t>Spearman</a:t>
                      </a:r>
                      <a:r>
                        <a:rPr lang="zh-CN" sz="1200" kern="0">
                          <a:effectLst/>
                        </a:rPr>
                        <a:t>相关系数</a:t>
                      </a:r>
                      <a:r>
                        <a:rPr lang="en-US" sz="1200" kern="0">
                          <a:effectLst/>
                        </a:rPr>
                        <a:t>r</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sz="1200" kern="0" dirty="0">
                          <a:effectLst/>
                        </a:rPr>
                        <a:t>0.956</a:t>
                      </a:r>
                      <a:r>
                        <a:rPr lang="en-US" sz="1200" u="none" strike="noStrike" kern="100" baseline="300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en-US" sz="1200" kern="100">
                          <a:effectLst/>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0.840</a:t>
                      </a:r>
                      <a:r>
                        <a:rPr lang="en-US" sz="1200" u="none" strike="noStrike" kern="100" baseline="300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0.610</a:t>
                      </a:r>
                      <a:r>
                        <a:rPr lang="en-US" sz="1200" u="none" strike="noStrike" kern="100" baseline="300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777089"/>
                  </a:ext>
                </a:extLst>
              </a:tr>
              <a:tr h="306897">
                <a:tc vMerge="1">
                  <a:txBody>
                    <a:bodyPr/>
                    <a:lstStyle/>
                    <a:p>
                      <a:endParaRPr lang="zh-CN" altLang="en-US"/>
                    </a:p>
                  </a:txBody>
                  <a:tcPr/>
                </a:tc>
                <a:tc>
                  <a:txBody>
                    <a:bodyPr/>
                    <a:lstStyle/>
                    <a:p>
                      <a:pPr algn="ctr" fontAlgn="ctr">
                        <a:spcAft>
                          <a:spcPts val="0"/>
                        </a:spcAft>
                      </a:pPr>
                      <a:r>
                        <a:rPr lang="zh-CN" sz="1200" kern="0">
                          <a:effectLst/>
                        </a:rPr>
                        <a:t>显著性（双尾）</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sz="1200" kern="0">
                          <a:effectLst/>
                        </a:rPr>
                        <a:t>0.000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fontAlgn="ctr">
                        <a:spcAft>
                          <a:spcPts val="0"/>
                        </a:spcAft>
                      </a:pPr>
                      <a:r>
                        <a:rPr lang="en-US" sz="1200" kern="0" dirty="0">
                          <a:effectLst/>
                        </a:rPr>
                        <a:t>0.000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0.000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32475"/>
                  </a:ext>
                </a:extLst>
              </a:tr>
              <a:tr h="283290">
                <a:tc vMerge="1">
                  <a:txBody>
                    <a:bodyPr/>
                    <a:lstStyle/>
                    <a:p>
                      <a:endParaRPr lang="zh-CN" altLang="en-US"/>
                    </a:p>
                  </a:txBody>
                  <a:tcPr/>
                </a:tc>
                <a:tc>
                  <a:txBody>
                    <a:bodyPr/>
                    <a:lstStyle/>
                    <a:p>
                      <a:pPr algn="ctr" fontAlgn="ctr">
                        <a:spcAft>
                          <a:spcPts val="0"/>
                        </a:spcAft>
                      </a:pPr>
                      <a:r>
                        <a:rPr lang="en-US" sz="1200" kern="0" dirty="0" err="1">
                          <a:effectLst/>
                        </a:rPr>
                        <a:t>df</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sz="1200" kern="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fontAlgn="ctr">
                        <a:spcAft>
                          <a:spcPts val="0"/>
                        </a:spcAft>
                      </a:pPr>
                      <a:r>
                        <a:rPr lang="en-US" sz="1200" kern="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919392"/>
                  </a:ext>
                </a:extLst>
              </a:tr>
              <a:tr h="342309">
                <a:tc rowSpan="3">
                  <a:txBody>
                    <a:bodyPr/>
                    <a:lstStyle/>
                    <a:p>
                      <a:pPr algn="ctr" fontAlgn="ctr">
                        <a:spcAft>
                          <a:spcPts val="0"/>
                        </a:spcAft>
                      </a:pPr>
                      <a:r>
                        <a:rPr lang="en-US" sz="1200" kern="0">
                          <a:effectLst/>
                        </a:rPr>
                        <a:t>p</a:t>
                      </a:r>
                      <a:r>
                        <a:rPr lang="en-US" sz="1200" kern="0" baseline="-25000">
                          <a:effectLst/>
                        </a:rPr>
                        <a:t>q</a:t>
                      </a:r>
                      <a:r>
                        <a:rPr lang="zh-CN" sz="1200" kern="0">
                          <a:effectLst/>
                        </a:rPr>
                        <a:t>指数</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a:effectLst/>
                        </a:rPr>
                        <a:t>Spearman</a:t>
                      </a:r>
                      <a:r>
                        <a:rPr lang="zh-CN" sz="1200" kern="0">
                          <a:effectLst/>
                        </a:rPr>
                        <a:t>相关系数</a:t>
                      </a:r>
                      <a:r>
                        <a:rPr lang="en-US" sz="1200" kern="0">
                          <a:effectLst/>
                        </a:rPr>
                        <a:t>r</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sz="1200" kern="0">
                          <a:effectLst/>
                        </a:rPr>
                        <a:t>0.922</a:t>
                      </a:r>
                      <a:r>
                        <a:rPr lang="en-US" sz="1200" kern="0" baseline="300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a:effectLst/>
                        </a:rPr>
                        <a:t>0.840</a:t>
                      </a:r>
                      <a:r>
                        <a:rPr lang="en-US" sz="1200" kern="0" baseline="300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en-US" sz="1200" kern="100" dirty="0">
                          <a:effectLst/>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0.730</a:t>
                      </a:r>
                      <a:r>
                        <a:rPr lang="en-US" sz="1200" kern="0" baseline="300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863354"/>
                  </a:ext>
                </a:extLst>
              </a:tr>
              <a:tr h="306897">
                <a:tc vMerge="1">
                  <a:txBody>
                    <a:bodyPr/>
                    <a:lstStyle/>
                    <a:p>
                      <a:endParaRPr lang="zh-CN" altLang="en-US"/>
                    </a:p>
                  </a:txBody>
                  <a:tcPr/>
                </a:tc>
                <a:tc>
                  <a:txBody>
                    <a:bodyPr/>
                    <a:lstStyle/>
                    <a:p>
                      <a:pPr algn="ctr" fontAlgn="ctr">
                        <a:spcAft>
                          <a:spcPts val="0"/>
                        </a:spcAft>
                      </a:pPr>
                      <a:r>
                        <a:rPr lang="zh-CN" sz="1200" kern="0">
                          <a:effectLst/>
                        </a:rPr>
                        <a:t>显著性（双尾）</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sz="1200" kern="0">
                          <a:effectLst/>
                        </a:rPr>
                        <a:t>0.000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0.000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fontAlgn="ctr">
                        <a:spcAft>
                          <a:spcPts val="0"/>
                        </a:spcAft>
                      </a:pPr>
                      <a:r>
                        <a:rPr lang="en-US" sz="1200" kern="0" dirty="0">
                          <a:effectLst/>
                        </a:rPr>
                        <a:t>0.000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1352221"/>
                  </a:ext>
                </a:extLst>
              </a:tr>
              <a:tr h="283290">
                <a:tc vMerge="1">
                  <a:txBody>
                    <a:bodyPr/>
                    <a:lstStyle/>
                    <a:p>
                      <a:endParaRPr lang="zh-CN" altLang="en-US"/>
                    </a:p>
                  </a:txBody>
                  <a:tcPr/>
                </a:tc>
                <a:tc>
                  <a:txBody>
                    <a:bodyPr/>
                    <a:lstStyle/>
                    <a:p>
                      <a:pPr algn="ctr" fontAlgn="ctr">
                        <a:spcAft>
                          <a:spcPts val="0"/>
                        </a:spcAft>
                      </a:pPr>
                      <a:r>
                        <a:rPr lang="en-US" sz="1200" kern="0">
                          <a:effectLst/>
                        </a:rPr>
                        <a:t>df</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sz="1200" kern="0">
                          <a:effectLst/>
                        </a:rPr>
                        <a:t>35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fontAlgn="ctr">
                        <a:spcAft>
                          <a:spcPts val="0"/>
                        </a:spcAft>
                      </a:pPr>
                      <a:r>
                        <a:rPr lang="en-US" sz="1200" kern="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4080532"/>
                  </a:ext>
                </a:extLst>
              </a:tr>
              <a:tr h="295094">
                <a:tc rowSpan="3">
                  <a:txBody>
                    <a:bodyPr/>
                    <a:lstStyle/>
                    <a:p>
                      <a:pPr algn="ctr" fontAlgn="ctr">
                        <a:spcAft>
                          <a:spcPts val="0"/>
                        </a:spcAft>
                      </a:pPr>
                      <a:r>
                        <a:rPr lang="en-US" sz="1200" kern="0">
                          <a:effectLst/>
                        </a:rPr>
                        <a:t>p</a:t>
                      </a:r>
                      <a:r>
                        <a:rPr lang="en-US" sz="1200" kern="0" baseline="-25000">
                          <a:effectLst/>
                        </a:rPr>
                        <a:t>c</a:t>
                      </a:r>
                      <a:r>
                        <a:rPr lang="zh-CN" sz="1200" kern="0">
                          <a:effectLst/>
                        </a:rPr>
                        <a:t>指数</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a:effectLst/>
                        </a:rPr>
                        <a:t>Spearman</a:t>
                      </a:r>
                      <a:r>
                        <a:rPr lang="zh-CN" sz="1200" kern="0">
                          <a:effectLst/>
                        </a:rPr>
                        <a:t>相关系数</a:t>
                      </a:r>
                      <a:r>
                        <a:rPr lang="en-US" sz="1200" kern="0">
                          <a:effectLst/>
                        </a:rPr>
                        <a:t>r</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sz="1200" kern="0">
                          <a:effectLst/>
                        </a:rPr>
                        <a:t>0.681</a:t>
                      </a:r>
                      <a:r>
                        <a:rPr lang="en-US" sz="1200" kern="0" baseline="300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a:effectLst/>
                        </a:rPr>
                        <a:t>0.610</a:t>
                      </a:r>
                      <a:r>
                        <a:rPr lang="en-US" sz="1200" kern="0" baseline="300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0.730</a:t>
                      </a:r>
                      <a:r>
                        <a:rPr lang="en-US" sz="1200" kern="0" baseline="300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en-US" sz="1200" kern="100" dirty="0">
                          <a:effectLst/>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5750294"/>
                  </a:ext>
                </a:extLst>
              </a:tr>
              <a:tr h="295094">
                <a:tc vMerge="1">
                  <a:txBody>
                    <a:bodyPr/>
                    <a:lstStyle/>
                    <a:p>
                      <a:endParaRPr lang="zh-CN" altLang="en-US"/>
                    </a:p>
                  </a:txBody>
                  <a:tcPr/>
                </a:tc>
                <a:tc>
                  <a:txBody>
                    <a:bodyPr/>
                    <a:lstStyle/>
                    <a:p>
                      <a:pPr algn="ctr" fontAlgn="ctr">
                        <a:spcAft>
                          <a:spcPts val="0"/>
                        </a:spcAft>
                      </a:pPr>
                      <a:r>
                        <a:rPr lang="zh-CN" sz="1200" kern="0">
                          <a:effectLst/>
                        </a:rPr>
                        <a:t>显著性（双尾）</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sz="1200" kern="0">
                          <a:effectLst/>
                        </a:rPr>
                        <a:t>0.000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a:effectLst/>
                        </a:rPr>
                        <a:t>0.000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0.000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val="245137638"/>
                  </a:ext>
                </a:extLst>
              </a:tr>
              <a:tr h="295094">
                <a:tc vMerge="1">
                  <a:txBody>
                    <a:bodyPr/>
                    <a:lstStyle/>
                    <a:p>
                      <a:endParaRPr lang="zh-CN" altLang="en-US"/>
                    </a:p>
                  </a:txBody>
                  <a:tcPr/>
                </a:tc>
                <a:tc>
                  <a:txBody>
                    <a:bodyPr/>
                    <a:lstStyle/>
                    <a:p>
                      <a:pPr algn="ctr" fontAlgn="ctr">
                        <a:spcAft>
                          <a:spcPts val="0"/>
                        </a:spcAft>
                      </a:pPr>
                      <a:r>
                        <a:rPr lang="en-US" sz="1200" kern="0" dirty="0" err="1">
                          <a:effectLst/>
                        </a:rPr>
                        <a:t>df</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sz="1200" kern="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1200" kern="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val="596727636"/>
                  </a:ext>
                </a:extLst>
              </a:tr>
            </a:tbl>
          </a:graphicData>
        </a:graphic>
      </p:graphicFrame>
      <p:grpSp>
        <p:nvGrpSpPr>
          <p:cNvPr id="14" name="组合 13"/>
          <p:cNvGrpSpPr/>
          <p:nvPr/>
        </p:nvGrpSpPr>
        <p:grpSpPr>
          <a:xfrm>
            <a:off x="9459731" y="2524398"/>
            <a:ext cx="2391148" cy="3818564"/>
            <a:chOff x="9640473" y="2763030"/>
            <a:chExt cx="2391148" cy="3818564"/>
          </a:xfrm>
        </p:grpSpPr>
        <p:sp>
          <p:nvSpPr>
            <p:cNvPr id="8" name="直接连接符 7"/>
            <p:cNvSpPr>
              <a:spLocks noChangeShapeType="1"/>
            </p:cNvSpPr>
            <p:nvPr/>
          </p:nvSpPr>
          <p:spPr bwMode="auto">
            <a:xfrm>
              <a:off x="9640473" y="2763030"/>
              <a:ext cx="673140" cy="1058337"/>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直接连接符 8"/>
            <p:cNvSpPr>
              <a:spLocks noChangeShapeType="1"/>
            </p:cNvSpPr>
            <p:nvPr/>
          </p:nvSpPr>
          <p:spPr bwMode="auto">
            <a:xfrm>
              <a:off x="10320387" y="3821367"/>
              <a:ext cx="600149" cy="930053"/>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直接连接符 9"/>
            <p:cNvSpPr>
              <a:spLocks noChangeShapeType="1"/>
            </p:cNvSpPr>
            <p:nvPr/>
          </p:nvSpPr>
          <p:spPr bwMode="auto">
            <a:xfrm>
              <a:off x="10908100" y="4745718"/>
              <a:ext cx="583928" cy="940744"/>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直接连接符 10"/>
            <p:cNvSpPr>
              <a:spLocks noChangeShapeType="1"/>
            </p:cNvSpPr>
            <p:nvPr/>
          </p:nvSpPr>
          <p:spPr bwMode="auto">
            <a:xfrm>
              <a:off x="11480133" y="5672921"/>
              <a:ext cx="551488" cy="908673"/>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文本框 2">
            <a:extLst>
              <a:ext uri="{FF2B5EF4-FFF2-40B4-BE49-F238E27FC236}">
                <a16:creationId xmlns:a16="http://schemas.microsoft.com/office/drawing/2014/main" id="{ADF2EED7-C081-6BE3-3441-4B57FCB40EC8}"/>
              </a:ext>
            </a:extLst>
          </p:cNvPr>
          <p:cNvSpPr txBox="1"/>
          <p:nvPr/>
        </p:nvSpPr>
        <p:spPr>
          <a:xfrm>
            <a:off x="3398253" y="6530007"/>
            <a:ext cx="8748373"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刘运梅</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冯志刚</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刘小慧</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改进的</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p</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指数测度单篇论文学术质量的探讨</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图书情报工作</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,2017,(21):106-113.</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1424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43" name="Rectangle 10"/>
          <p:cNvSpPr>
            <a:spLocks noChangeArrowheads="1"/>
          </p:cNvSpPr>
          <p:nvPr/>
        </p:nvSpPr>
        <p:spPr bwMode="auto">
          <a:xfrm>
            <a:off x="210963" y="187424"/>
            <a:ext cx="92694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2  </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sym typeface="+mn-ea"/>
              </a:rPr>
              <a:t>创新传统的引文分析方法</a:t>
            </a: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 </a:t>
            </a:r>
            <a:endPar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0632504" y="0"/>
            <a:ext cx="1008112" cy="1006649"/>
            <a:chOff x="4998781" y="3381687"/>
            <a:chExt cx="2051173" cy="2051173"/>
          </a:xfrm>
        </p:grpSpPr>
        <p:sp>
          <p:nvSpPr>
            <p:cNvPr id="45" name="椭圆 4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p:cNvSpPr txBox="1"/>
          <p:nvPr/>
        </p:nvSpPr>
        <p:spPr>
          <a:xfrm>
            <a:off x="1055440" y="1036375"/>
            <a:ext cx="6912768" cy="609398"/>
          </a:xfrm>
          <a:prstGeom prst="rect">
            <a:avLst/>
          </a:prstGeom>
          <a:noFill/>
        </p:spPr>
        <p:txBody>
          <a:bodyPr wrap="square" lIns="0" rtlCol="0">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2.3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基于时间因子的被引频次权重分配</a:t>
            </a:r>
          </a:p>
        </p:txBody>
      </p:sp>
      <p:sp>
        <p:nvSpPr>
          <p:cNvPr id="2" name="矩形 1"/>
          <p:cNvSpPr/>
          <p:nvPr/>
        </p:nvSpPr>
        <p:spPr>
          <a:xfrm>
            <a:off x="1162882" y="1683174"/>
            <a:ext cx="10009112" cy="1048172"/>
          </a:xfrm>
          <a:prstGeom prst="rect">
            <a:avLst/>
          </a:prstGeom>
        </p:spPr>
        <p:txBody>
          <a:bodyPr wrap="square">
            <a:spAutoFit/>
          </a:bodyPr>
          <a:lstStyle/>
          <a:p>
            <a:pPr indent="540000">
              <a:lnSpc>
                <a:spcPct val="150000"/>
              </a:lnSpc>
            </a:pPr>
            <a:r>
              <a:rPr lang="zh-CN" altLang="zh-CN" sz="22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同等对待新</a:t>
            </a:r>
            <a:r>
              <a:rPr lang="zh-CN" altLang="en-US" sz="22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2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旧文献</a:t>
            </a:r>
            <a:r>
              <a:rPr lang="zh-CN" altLang="en-US" sz="22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的被引频次</a:t>
            </a:r>
            <a:r>
              <a:rPr lang="zh-CN" altLang="zh-CN" sz="22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不考虑被引的时间因素，</a:t>
            </a:r>
            <a:r>
              <a:rPr lang="zh-CN" altLang="zh-CN" sz="22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易造成</a:t>
            </a:r>
            <a:r>
              <a:rPr lang="zh-CN" altLang="en-US" sz="22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不能客观评价新文献、新作者、新研究主题</a:t>
            </a:r>
            <a:r>
              <a:rPr lang="zh-CN" altLang="zh-CN" sz="22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的不足。</a:t>
            </a:r>
            <a:endParaRPr lang="zh-CN" altLang="en-US" sz="22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162882" y="2791170"/>
            <a:ext cx="9901670" cy="1048172"/>
          </a:xfrm>
          <a:prstGeom prst="rect">
            <a:avLst/>
          </a:prstGeom>
        </p:spPr>
        <p:txBody>
          <a:bodyPr wrap="square">
            <a:spAutoFit/>
          </a:bodyPr>
          <a:lstStyle/>
          <a:p>
            <a:pPr indent="540000">
              <a:lnSpc>
                <a:spcPct val="150000"/>
              </a:lnSpc>
            </a:pPr>
            <a:r>
              <a:rPr lang="zh-CN" altLang="en-US" sz="22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借鉴</a:t>
            </a:r>
            <a:r>
              <a:rPr lang="zh-CN" altLang="zh-CN" sz="22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俞立平教授提出的根据时滞占累计时滞的比重作为时间因子</a:t>
            </a:r>
            <a:r>
              <a:rPr lang="zh-CN" altLang="en-US" sz="22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，构建时间因子模型：</a:t>
            </a:r>
          </a:p>
        </p:txBody>
      </p:sp>
      <mc:AlternateContent xmlns:mc="http://schemas.openxmlformats.org/markup-compatibility/2006" xmlns:a14="http://schemas.microsoft.com/office/drawing/2010/main">
        <mc:Choice Requires="a14">
          <p:sp>
            <p:nvSpPr>
              <p:cNvPr id="5" name="矩形 4"/>
              <p:cNvSpPr/>
              <p:nvPr/>
            </p:nvSpPr>
            <p:spPr>
              <a:xfrm>
                <a:off x="2639616" y="3828660"/>
                <a:ext cx="6096000" cy="110799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chemeClr val="accent6">
                                  <a:lumMod val="50000"/>
                                </a:schemeClr>
                              </a:solidFill>
                              <a:latin typeface="Cambria Math" panose="02040503050406030204" pitchFamily="18" charset="0"/>
                            </a:rPr>
                          </m:ctrlPr>
                        </m:sSubPr>
                        <m:e>
                          <m:r>
                            <a:rPr lang="zh-CN" altLang="en-US" sz="2400" i="1">
                              <a:solidFill>
                                <a:schemeClr val="accent6">
                                  <a:lumMod val="50000"/>
                                </a:schemeClr>
                              </a:solidFill>
                              <a:latin typeface="Cambria Math" panose="02040503050406030204" pitchFamily="18" charset="0"/>
                            </a:rPr>
                            <m:t>𝑇𝐹</m:t>
                          </m:r>
                        </m:e>
                        <m:sub>
                          <m:r>
                            <a:rPr lang="zh-CN" altLang="en-US" sz="2400" i="1" smtClean="0">
                              <a:solidFill>
                                <a:srgbClr val="C00000"/>
                              </a:solidFill>
                              <a:latin typeface="Cambria Math" panose="02040503050406030204" pitchFamily="18" charset="0"/>
                            </a:rPr>
                            <m:t>𝑡</m:t>
                          </m:r>
                          <m:r>
                            <a:rPr lang="zh-CN" altLang="en-US" sz="2400" i="0">
                              <a:solidFill>
                                <a:schemeClr val="accent6">
                                  <a:lumMod val="50000"/>
                                </a:schemeClr>
                              </a:solidFill>
                              <a:latin typeface="Cambria Math" panose="02040503050406030204" pitchFamily="18" charset="0"/>
                            </a:rPr>
                            <m:t>−</m:t>
                          </m:r>
                          <m:r>
                            <m:rPr>
                              <m:sty m:val="p"/>
                            </m:rPr>
                            <a:rPr lang="zh-CN" altLang="en-US" sz="2400" i="0" smtClean="0">
                              <a:solidFill>
                                <a:srgbClr val="C00000"/>
                              </a:solidFill>
                              <a:latin typeface="Cambria Math" panose="02040503050406030204" pitchFamily="18" charset="0"/>
                            </a:rPr>
                            <m:t>i</m:t>
                          </m:r>
                        </m:sub>
                      </m:sSub>
                      <m:r>
                        <a:rPr lang="zh-CN" altLang="en-US" sz="2400" i="0">
                          <a:solidFill>
                            <a:schemeClr val="accent6">
                              <a:lumMod val="50000"/>
                            </a:schemeClr>
                          </a:solidFill>
                          <a:latin typeface="Cambria Math" panose="02040503050406030204" pitchFamily="18" charset="0"/>
                        </a:rPr>
                        <m:t>=</m:t>
                      </m:r>
                      <m:f>
                        <m:fPr>
                          <m:ctrlPr>
                            <a:rPr lang="zh-CN" altLang="en-US" sz="2400" i="1">
                              <a:solidFill>
                                <a:schemeClr val="accent6">
                                  <a:lumMod val="50000"/>
                                </a:schemeClr>
                              </a:solidFill>
                              <a:latin typeface="Cambria Math" panose="02040503050406030204" pitchFamily="18" charset="0"/>
                            </a:rPr>
                          </m:ctrlPr>
                        </m:fPr>
                        <m:num>
                          <m:r>
                            <m:rPr>
                              <m:sty m:val="p"/>
                            </m:rPr>
                            <a:rPr lang="zh-CN" altLang="en-US" sz="2400" i="0">
                              <a:solidFill>
                                <a:schemeClr val="accent6">
                                  <a:lumMod val="50000"/>
                                </a:schemeClr>
                              </a:solidFill>
                              <a:latin typeface="Cambria Math" panose="02040503050406030204" pitchFamily="18" charset="0"/>
                            </a:rPr>
                            <m:t>y</m:t>
                          </m:r>
                          <m:r>
                            <a:rPr lang="zh-CN" altLang="en-US" sz="2400" i="0">
                              <a:solidFill>
                                <a:schemeClr val="accent6">
                                  <a:lumMod val="50000"/>
                                </a:schemeClr>
                              </a:solidFill>
                              <a:latin typeface="Cambria Math" panose="02040503050406030204" pitchFamily="18" charset="0"/>
                            </a:rPr>
                            <m:t>−</m:t>
                          </m:r>
                          <m:r>
                            <m:rPr>
                              <m:sty m:val="p"/>
                            </m:rPr>
                            <a:rPr lang="zh-CN" altLang="en-US" sz="2400" i="0">
                              <a:solidFill>
                                <a:schemeClr val="accent6">
                                  <a:lumMod val="50000"/>
                                </a:schemeClr>
                              </a:solidFill>
                              <a:latin typeface="Cambria Math" panose="02040503050406030204" pitchFamily="18" charset="0"/>
                            </a:rPr>
                            <m:t>i</m:t>
                          </m:r>
                          <m:r>
                            <a:rPr lang="zh-CN" altLang="en-US" sz="2400" i="0">
                              <a:solidFill>
                                <a:schemeClr val="accent6">
                                  <a:lumMod val="50000"/>
                                </a:schemeClr>
                              </a:solidFill>
                              <a:latin typeface="Cambria Math" panose="02040503050406030204" pitchFamily="18" charset="0"/>
                            </a:rPr>
                            <m:t>+1</m:t>
                          </m:r>
                        </m:num>
                        <m:den>
                          <m:nary>
                            <m:naryPr>
                              <m:chr m:val="∑"/>
                              <m:limLoc m:val="undOvr"/>
                              <m:ctrlPr>
                                <a:rPr lang="zh-CN" altLang="en-US" sz="2400" i="1">
                                  <a:solidFill>
                                    <a:schemeClr val="accent6">
                                      <a:lumMod val="50000"/>
                                    </a:schemeClr>
                                  </a:solidFill>
                                  <a:latin typeface="Cambria Math" panose="02040503050406030204" pitchFamily="18" charset="0"/>
                                </a:rPr>
                              </m:ctrlPr>
                            </m:naryPr>
                            <m:sub>
                              <m:r>
                                <m:rPr>
                                  <m:sty m:val="p"/>
                                </m:rPr>
                                <a:rPr lang="zh-CN" altLang="en-US" sz="2400" i="0">
                                  <a:solidFill>
                                    <a:schemeClr val="accent6">
                                      <a:lumMod val="50000"/>
                                    </a:schemeClr>
                                  </a:solidFill>
                                  <a:latin typeface="Cambria Math" panose="02040503050406030204" pitchFamily="18" charset="0"/>
                                </a:rPr>
                                <m:t>i</m:t>
                              </m:r>
                              <m:r>
                                <a:rPr lang="zh-CN" altLang="en-US" sz="2400" i="0">
                                  <a:solidFill>
                                    <a:schemeClr val="accent6">
                                      <a:lumMod val="50000"/>
                                    </a:schemeClr>
                                  </a:solidFill>
                                  <a:latin typeface="Cambria Math" panose="02040503050406030204" pitchFamily="18" charset="0"/>
                                </a:rPr>
                                <m:t>=1</m:t>
                              </m:r>
                            </m:sub>
                            <m:sup>
                              <m:r>
                                <a:rPr lang="zh-CN" altLang="en-US" sz="2400" i="1" smtClean="0">
                                  <a:solidFill>
                                    <a:srgbClr val="C00000"/>
                                  </a:solidFill>
                                  <a:latin typeface="Cambria Math" panose="02040503050406030204" pitchFamily="18" charset="0"/>
                                </a:rPr>
                                <m:t>𝑦</m:t>
                              </m:r>
                            </m:sup>
                            <m:e>
                              <m:d>
                                <m:dPr>
                                  <m:ctrlPr>
                                    <a:rPr lang="zh-CN" altLang="en-US" sz="2400" i="1">
                                      <a:solidFill>
                                        <a:schemeClr val="accent6">
                                          <a:lumMod val="50000"/>
                                        </a:schemeClr>
                                      </a:solidFill>
                                      <a:latin typeface="Cambria Math" panose="02040503050406030204" pitchFamily="18" charset="0"/>
                                    </a:rPr>
                                  </m:ctrlPr>
                                </m:dPr>
                                <m:e>
                                  <m:r>
                                    <a:rPr lang="zh-CN" altLang="en-US" sz="2400" i="0">
                                      <a:solidFill>
                                        <a:schemeClr val="accent6">
                                          <a:lumMod val="50000"/>
                                        </a:schemeClr>
                                      </a:solidFill>
                                      <a:latin typeface="Cambria Math" panose="02040503050406030204" pitchFamily="18" charset="0"/>
                                    </a:rPr>
                                    <m:t>1+2+…+</m:t>
                                  </m:r>
                                  <m:r>
                                    <m:rPr>
                                      <m:sty m:val="p"/>
                                    </m:rPr>
                                    <a:rPr lang="zh-CN" altLang="en-US" sz="2400" i="0">
                                      <a:solidFill>
                                        <a:schemeClr val="accent6">
                                          <a:lumMod val="50000"/>
                                        </a:schemeClr>
                                      </a:solidFill>
                                      <a:latin typeface="Cambria Math" panose="02040503050406030204" pitchFamily="18" charset="0"/>
                                    </a:rPr>
                                    <m:t>y</m:t>
                                  </m:r>
                                </m:e>
                              </m:d>
                            </m:e>
                          </m:nary>
                        </m:den>
                      </m:f>
                      <m:r>
                        <a:rPr lang="zh-CN" altLang="en-US" sz="2400" i="0">
                          <a:solidFill>
                            <a:schemeClr val="accent6">
                              <a:lumMod val="50000"/>
                            </a:schemeClr>
                          </a:solidFill>
                          <a:latin typeface="Cambria Math" panose="02040503050406030204" pitchFamily="18" charset="0"/>
                        </a:rPr>
                        <m:t>=</m:t>
                      </m:r>
                      <m:f>
                        <m:fPr>
                          <m:ctrlPr>
                            <a:rPr lang="zh-CN" altLang="en-US" sz="2400" i="1">
                              <a:solidFill>
                                <a:schemeClr val="accent6">
                                  <a:lumMod val="50000"/>
                                </a:schemeClr>
                              </a:solidFill>
                              <a:latin typeface="Cambria Math" panose="02040503050406030204" pitchFamily="18" charset="0"/>
                            </a:rPr>
                          </m:ctrlPr>
                        </m:fPr>
                        <m:num>
                          <m:r>
                            <a:rPr lang="zh-CN" altLang="en-US" sz="2400" i="1">
                              <a:solidFill>
                                <a:schemeClr val="accent6">
                                  <a:lumMod val="50000"/>
                                </a:schemeClr>
                              </a:solidFill>
                              <a:latin typeface="Cambria Math" panose="02040503050406030204" pitchFamily="18" charset="0"/>
                            </a:rPr>
                            <m:t>𝑦</m:t>
                          </m:r>
                          <m:r>
                            <a:rPr lang="zh-CN" altLang="en-US" sz="2400" i="0">
                              <a:solidFill>
                                <a:schemeClr val="accent6">
                                  <a:lumMod val="50000"/>
                                </a:schemeClr>
                              </a:solidFill>
                              <a:latin typeface="Cambria Math" panose="02040503050406030204" pitchFamily="18" charset="0"/>
                            </a:rPr>
                            <m:t>−</m:t>
                          </m:r>
                          <m:r>
                            <m:rPr>
                              <m:sty m:val="p"/>
                            </m:rPr>
                            <a:rPr lang="zh-CN" altLang="en-US" sz="2400" i="0">
                              <a:solidFill>
                                <a:schemeClr val="accent6">
                                  <a:lumMod val="50000"/>
                                </a:schemeClr>
                              </a:solidFill>
                              <a:latin typeface="Cambria Math" panose="02040503050406030204" pitchFamily="18" charset="0"/>
                            </a:rPr>
                            <m:t>i</m:t>
                          </m:r>
                          <m:r>
                            <a:rPr lang="zh-CN" altLang="en-US" sz="2400" i="0">
                              <a:solidFill>
                                <a:schemeClr val="accent6">
                                  <a:lumMod val="50000"/>
                                </a:schemeClr>
                              </a:solidFill>
                              <a:latin typeface="Cambria Math" panose="02040503050406030204" pitchFamily="18" charset="0"/>
                            </a:rPr>
                            <m:t>+1</m:t>
                          </m:r>
                        </m:num>
                        <m:den>
                          <m:f>
                            <m:fPr>
                              <m:ctrlPr>
                                <a:rPr lang="zh-CN" altLang="en-US" sz="2400" i="1">
                                  <a:solidFill>
                                    <a:schemeClr val="accent6">
                                      <a:lumMod val="50000"/>
                                    </a:schemeClr>
                                  </a:solidFill>
                                  <a:latin typeface="Cambria Math" panose="02040503050406030204" pitchFamily="18" charset="0"/>
                                </a:rPr>
                              </m:ctrlPr>
                            </m:fPr>
                            <m:num>
                              <m:r>
                                <a:rPr lang="zh-CN" altLang="en-US" sz="2400" i="1">
                                  <a:solidFill>
                                    <a:schemeClr val="accent6">
                                      <a:lumMod val="50000"/>
                                    </a:schemeClr>
                                  </a:solidFill>
                                  <a:latin typeface="Cambria Math" panose="02040503050406030204" pitchFamily="18" charset="0"/>
                                </a:rPr>
                                <m:t>𝑦</m:t>
                              </m:r>
                              <m:d>
                                <m:dPr>
                                  <m:ctrlPr>
                                    <a:rPr lang="zh-CN" altLang="en-US" sz="2400" i="1">
                                      <a:solidFill>
                                        <a:schemeClr val="accent6">
                                          <a:lumMod val="50000"/>
                                        </a:schemeClr>
                                      </a:solidFill>
                                      <a:latin typeface="Cambria Math" panose="02040503050406030204" pitchFamily="18" charset="0"/>
                                    </a:rPr>
                                  </m:ctrlPr>
                                </m:dPr>
                                <m:e>
                                  <m:r>
                                    <m:rPr>
                                      <m:sty m:val="p"/>
                                    </m:rPr>
                                    <a:rPr lang="zh-CN" altLang="en-US" sz="2400" i="0">
                                      <a:solidFill>
                                        <a:schemeClr val="accent6">
                                          <a:lumMod val="50000"/>
                                        </a:schemeClr>
                                      </a:solidFill>
                                      <a:latin typeface="Cambria Math" panose="02040503050406030204" pitchFamily="18" charset="0"/>
                                    </a:rPr>
                                    <m:t>y</m:t>
                                  </m:r>
                                  <m:r>
                                    <a:rPr lang="zh-CN" altLang="en-US" sz="2400" i="0">
                                      <a:solidFill>
                                        <a:schemeClr val="accent6">
                                          <a:lumMod val="50000"/>
                                        </a:schemeClr>
                                      </a:solidFill>
                                      <a:latin typeface="Cambria Math" panose="02040503050406030204" pitchFamily="18" charset="0"/>
                                    </a:rPr>
                                    <m:t>+1</m:t>
                                  </m:r>
                                </m:e>
                              </m:d>
                            </m:num>
                            <m:den>
                              <m:r>
                                <a:rPr lang="zh-CN" altLang="en-US" sz="2400" i="0">
                                  <a:solidFill>
                                    <a:schemeClr val="accent6">
                                      <a:lumMod val="50000"/>
                                    </a:schemeClr>
                                  </a:solidFill>
                                  <a:latin typeface="Cambria Math" panose="02040503050406030204" pitchFamily="18" charset="0"/>
                                </a:rPr>
                                <m:t>2</m:t>
                              </m:r>
                            </m:den>
                          </m:f>
                        </m:den>
                      </m:f>
                    </m:oMath>
                  </m:oMathPara>
                </a14:m>
                <a:endParaRPr lang="zh-CN" altLang="en-US" sz="2400" dirty="0"/>
              </a:p>
            </p:txBody>
          </p:sp>
        </mc:Choice>
        <mc:Fallback xmlns="">
          <p:sp>
            <p:nvSpPr>
              <p:cNvPr id="5" name="矩形 4"/>
              <p:cNvSpPr>
                <a:spLocks noRot="1" noChangeAspect="1" noMove="1" noResize="1" noEditPoints="1" noAdjustHandles="1" noChangeArrowheads="1" noChangeShapeType="1" noTextEdit="1"/>
              </p:cNvSpPr>
              <p:nvPr/>
            </p:nvSpPr>
            <p:spPr>
              <a:xfrm>
                <a:off x="2639616" y="3828660"/>
                <a:ext cx="6096000" cy="1107996"/>
              </a:xfrm>
              <a:prstGeom prst="rect">
                <a:avLst/>
              </a:prstGeom>
              <a:blipFill>
                <a:blip r:embed="rId4"/>
                <a:stretch>
                  <a:fillRect/>
                </a:stretch>
              </a:blipFill>
            </p:spPr>
            <p:txBody>
              <a:bodyPr/>
              <a:lstStyle/>
              <a:p>
                <a:r>
                  <a:rPr lang="zh-CN" altLang="en-US">
                    <a:noFill/>
                  </a:rPr>
                  <a:t> </a:t>
                </a:r>
              </a:p>
            </p:txBody>
          </p:sp>
        </mc:Fallback>
      </mc:AlternateContent>
      <p:sp>
        <p:nvSpPr>
          <p:cNvPr id="7" name="矩形 6"/>
          <p:cNvSpPr/>
          <p:nvPr/>
        </p:nvSpPr>
        <p:spPr>
          <a:xfrm>
            <a:off x="1055440" y="5513664"/>
            <a:ext cx="10801200" cy="874407"/>
          </a:xfrm>
          <a:prstGeom prst="rect">
            <a:avLst/>
          </a:prstGeom>
        </p:spPr>
        <p:txBody>
          <a:bodyPr wrap="square">
            <a:spAutoFit/>
          </a:bodyPr>
          <a:lstStyle/>
          <a:p>
            <a:pPr>
              <a:lnSpc>
                <a:spcPct val="150000"/>
              </a:lnSpc>
            </a:pPr>
            <a:r>
              <a:rPr lang="zh-CN"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例如，统计年份为</a:t>
            </a:r>
            <a:r>
              <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rPr>
              <a:t>2023</a:t>
            </a:r>
            <a:r>
              <a:rPr lang="zh-CN"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年，研究范围为</a:t>
            </a:r>
            <a:r>
              <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rPr>
              <a:t>2018-2022</a:t>
            </a:r>
            <a:r>
              <a:rPr lang="zh-CN"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年共</a:t>
            </a:r>
            <a:r>
              <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rPr>
              <a:t>5</a:t>
            </a:r>
            <a:r>
              <a:rPr lang="zh-CN"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年的样本数据，则</a:t>
            </a:r>
            <a:r>
              <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rPr>
              <a:t>t=2023</a:t>
            </a:r>
            <a:r>
              <a:rPr lang="zh-CN"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rPr>
              <a:t>y=5,</a:t>
            </a:r>
            <a:r>
              <a:rPr lang="zh-CN"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那么</a:t>
            </a:r>
            <a:r>
              <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rPr>
              <a:t>i</a:t>
            </a:r>
            <a:r>
              <a:rPr lang="ja-JP" altLang="zh-CN" sz="1800" b="0" kern="100" dirty="0">
                <a:solidFill>
                  <a:schemeClr val="accent6">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rPr>
              <a:t>[1,5]</a:t>
            </a:r>
            <a:r>
              <a:rPr lang="zh-CN"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2018-2022</a:t>
            </a:r>
            <a:r>
              <a:rPr lang="zh-CN" altLang="en-US"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各年权重分别为：</a:t>
            </a:r>
            <a:r>
              <a:rPr lang="en-US" altLang="zh-CN"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1/15, 2/15, 3/15, 4/15, 5/15</a:t>
            </a:r>
            <a:r>
              <a:rPr lang="zh-CN" altLang="en-US" sz="18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8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205716" y="4487398"/>
            <a:ext cx="1688283" cy="307777"/>
          </a:xfrm>
          <a:prstGeom prst="rect">
            <a:avLst/>
          </a:prstGeom>
        </p:spPr>
        <p:txBody>
          <a:bodyPr wrap="none">
            <a:spAutoFit/>
          </a:bodyPr>
          <a:lstStyle/>
          <a:p>
            <a:r>
              <a:rPr lang="en-US" altLang="zh-CN" sz="1400" b="0" kern="100" dirty="0">
                <a:solidFill>
                  <a:srgbClr val="C00000"/>
                </a:solidFill>
                <a:latin typeface="微软雅黑" panose="020B0503020204020204" pitchFamily="34" charset="-122"/>
                <a:ea typeface="微软雅黑" panose="020B0503020204020204" pitchFamily="34" charset="-122"/>
              </a:rPr>
              <a:t>t</a:t>
            </a:r>
            <a:r>
              <a:rPr lang="zh-CN" altLang="zh-CN" sz="14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表示统计年度时间</a:t>
            </a:r>
            <a:endParaRPr lang="zh-CN" altLang="en-US" sz="1400" b="0"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3575720" y="3602305"/>
            <a:ext cx="3044423" cy="307777"/>
          </a:xfrm>
          <a:prstGeom prst="rect">
            <a:avLst/>
          </a:prstGeom>
        </p:spPr>
        <p:txBody>
          <a:bodyPr wrap="none">
            <a:spAutoFit/>
          </a:bodyPr>
          <a:lstStyle/>
          <a:p>
            <a:r>
              <a:rPr lang="en-US" altLang="zh-CN" sz="1400" b="0" kern="100" dirty="0">
                <a:solidFill>
                  <a:srgbClr val="C00000"/>
                </a:solidFill>
                <a:latin typeface="微软雅黑" panose="020B0503020204020204" pitchFamily="34" charset="-122"/>
                <a:ea typeface="微软雅黑" panose="020B0503020204020204" pitchFamily="34" charset="-122"/>
              </a:rPr>
              <a:t>i</a:t>
            </a:r>
            <a:r>
              <a:rPr lang="zh-CN" altLang="zh-CN" sz="14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表示距离统计年份</a:t>
            </a:r>
            <a:r>
              <a:rPr lang="en-US" altLang="zh-CN" sz="1400" b="0" kern="100" dirty="0">
                <a:solidFill>
                  <a:srgbClr val="C00000"/>
                </a:solidFill>
                <a:latin typeface="微软雅黑" panose="020B0503020204020204" pitchFamily="34" charset="-122"/>
                <a:ea typeface="微软雅黑" panose="020B0503020204020204" pitchFamily="34" charset="-122"/>
              </a:rPr>
              <a:t>t</a:t>
            </a:r>
            <a:r>
              <a:rPr lang="zh-CN" altLang="zh-CN" sz="14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的时滞</a:t>
            </a:r>
            <a:r>
              <a:rPr lang="zh-CN" altLang="en-US" sz="14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i∈[1,y]</a:t>
            </a:r>
            <a:endParaRPr lang="zh-CN" altLang="en-US" sz="1400" b="0" dirty="0">
              <a:solidFill>
                <a:srgbClr val="C00000"/>
              </a:solidFill>
            </a:endParaRPr>
          </a:p>
        </p:txBody>
      </p:sp>
      <p:sp>
        <p:nvSpPr>
          <p:cNvPr id="11" name="矩形 10"/>
          <p:cNvSpPr/>
          <p:nvPr/>
        </p:nvSpPr>
        <p:spPr>
          <a:xfrm>
            <a:off x="4038938" y="4936656"/>
            <a:ext cx="3569230" cy="307777"/>
          </a:xfrm>
          <a:prstGeom prst="rect">
            <a:avLst/>
          </a:prstGeom>
        </p:spPr>
        <p:txBody>
          <a:bodyPr wrap="square">
            <a:spAutoFit/>
          </a:bodyPr>
          <a:lstStyle/>
          <a:p>
            <a:r>
              <a:rPr lang="en-US" altLang="zh-CN" sz="1400" b="0" kern="100" dirty="0">
                <a:solidFill>
                  <a:srgbClr val="C00000"/>
                </a:solidFill>
                <a:latin typeface="微软雅黑" panose="020B0503020204020204" pitchFamily="34" charset="-122"/>
                <a:ea typeface="微软雅黑" panose="020B0503020204020204" pitchFamily="34" charset="-122"/>
              </a:rPr>
              <a:t>y</a:t>
            </a:r>
            <a:r>
              <a:rPr lang="zh-CN" altLang="zh-CN" sz="14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表示研究的时间范围（</a:t>
            </a:r>
            <a:r>
              <a:rPr lang="en-US" altLang="zh-CN" sz="1400" b="0" kern="100" dirty="0">
                <a:solidFill>
                  <a:srgbClr val="C00000"/>
                </a:solidFill>
                <a:latin typeface="微软雅黑" panose="020B0503020204020204" pitchFamily="34" charset="-122"/>
                <a:ea typeface="微软雅黑" panose="020B0503020204020204" pitchFamily="34" charset="-122"/>
              </a:rPr>
              <a:t>t-y</a:t>
            </a:r>
            <a:r>
              <a:rPr lang="zh-CN" altLang="zh-CN" sz="14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b="0" kern="100" dirty="0">
                <a:solidFill>
                  <a:srgbClr val="C00000"/>
                </a:solidFill>
                <a:latin typeface="微软雅黑" panose="020B0503020204020204" pitchFamily="34" charset="-122"/>
                <a:ea typeface="微软雅黑" panose="020B0503020204020204" pitchFamily="34" charset="-122"/>
              </a:rPr>
              <a:t>t-1</a:t>
            </a:r>
            <a:r>
              <a:rPr lang="zh-CN" altLang="zh-CN" sz="14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）的长度</a:t>
            </a:r>
            <a:endParaRPr lang="zh-CN" altLang="en-US" sz="1400" b="0" dirty="0">
              <a:solidFill>
                <a:srgbClr val="C00000"/>
              </a:solidFill>
            </a:endParaRPr>
          </a:p>
        </p:txBody>
      </p:sp>
      <p:sp>
        <p:nvSpPr>
          <p:cNvPr id="6" name="文本框 5">
            <a:extLst>
              <a:ext uri="{FF2B5EF4-FFF2-40B4-BE49-F238E27FC236}">
                <a16:creationId xmlns:a16="http://schemas.microsoft.com/office/drawing/2014/main" id="{12C1AAB0-F573-ED99-AB81-DE5FF1B2AA47}"/>
              </a:ext>
            </a:extLst>
          </p:cNvPr>
          <p:cNvSpPr txBox="1"/>
          <p:nvPr/>
        </p:nvSpPr>
        <p:spPr>
          <a:xfrm>
            <a:off x="2912216" y="6545074"/>
            <a:ext cx="9391903"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牌艳欣</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相富钟</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杜德慧</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改进</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z</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指数的高被引学科研究热点识别方法探讨</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情报理论与实践</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,2020,(06):69-75+9</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6093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43" name="Rectangle 10"/>
          <p:cNvSpPr>
            <a:spLocks noChangeArrowheads="1"/>
          </p:cNvSpPr>
          <p:nvPr/>
        </p:nvSpPr>
        <p:spPr bwMode="auto">
          <a:xfrm>
            <a:off x="210963" y="187424"/>
            <a:ext cx="92694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2  </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sym typeface="+mn-ea"/>
              </a:rPr>
              <a:t>创新传统的引文分析方法</a:t>
            </a: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 </a:t>
            </a:r>
            <a:endPar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0632504" y="0"/>
            <a:ext cx="1008112" cy="1006649"/>
            <a:chOff x="4998781" y="3381687"/>
            <a:chExt cx="2051173" cy="2051173"/>
          </a:xfrm>
        </p:grpSpPr>
        <p:sp>
          <p:nvSpPr>
            <p:cNvPr id="45" name="椭圆 4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p:cNvSpPr txBox="1"/>
          <p:nvPr/>
        </p:nvSpPr>
        <p:spPr>
          <a:xfrm>
            <a:off x="1055440" y="1036375"/>
            <a:ext cx="6912768" cy="609398"/>
          </a:xfrm>
          <a:prstGeom prst="rect">
            <a:avLst/>
          </a:prstGeom>
          <a:noFill/>
        </p:spPr>
        <p:txBody>
          <a:bodyPr wrap="square" lIns="0" rtlCol="0">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2.3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基于时间因子的被引频次权重分配</a:t>
            </a:r>
          </a:p>
        </p:txBody>
      </p:sp>
      <p:sp>
        <p:nvSpPr>
          <p:cNvPr id="7" name="矩形 6"/>
          <p:cNvSpPr/>
          <p:nvPr/>
        </p:nvSpPr>
        <p:spPr>
          <a:xfrm>
            <a:off x="1558228" y="1579063"/>
            <a:ext cx="9218420" cy="961289"/>
          </a:xfrm>
          <a:prstGeom prst="rect">
            <a:avLst/>
          </a:prstGeom>
        </p:spPr>
        <p:txBody>
          <a:bodyPr wrap="square">
            <a:spAutoFit/>
          </a:bodyPr>
          <a:lstStyle/>
          <a:p>
            <a:pPr>
              <a:lnSpc>
                <a:spcPct val="150000"/>
              </a:lnSpc>
            </a:pP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分子</a:t>
            </a:r>
            <a:r>
              <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y-i+1</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使距离统计年度的</a:t>
            </a:r>
            <a:r>
              <a:rPr lang="zh-CN" altLang="zh-CN"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时滞越小分子越大，体现较新数据权重越高的原则</a:t>
            </a:r>
            <a:r>
              <a:rPr lang="zh-CN" altLang="en-US"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能够有效揭示新文献的被引、文献的最新被引等问题。</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558228" y="2594726"/>
            <a:ext cx="9218420" cy="499624"/>
          </a:xfrm>
          <a:prstGeom prst="rect">
            <a:avLst/>
          </a:prstGeom>
        </p:spPr>
        <p:txBody>
          <a:bodyPr wrap="square">
            <a:spAutoFit/>
          </a:bodyPr>
          <a:lstStyle/>
          <a:p>
            <a:pPr>
              <a:lnSpc>
                <a:spcPct val="150000"/>
              </a:lnSpc>
            </a:pP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① 用以识别高被引论文的前沿热点。</a:t>
            </a:r>
            <a:endParaRPr lang="zh-CN" altLang="en-US" sz="2000" b="0" dirty="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4"/>
          <a:stretch>
            <a:fillRect/>
          </a:stretch>
        </p:blipFill>
        <p:spPr>
          <a:xfrm>
            <a:off x="1329566" y="2852936"/>
            <a:ext cx="9532867" cy="1223191"/>
          </a:xfrm>
          <a:prstGeom prst="rect">
            <a:avLst/>
          </a:prstGeom>
        </p:spPr>
      </p:pic>
      <p:graphicFrame>
        <p:nvGraphicFramePr>
          <p:cNvPr id="2" name="表格 1">
            <a:extLst>
              <a:ext uri="{FF2B5EF4-FFF2-40B4-BE49-F238E27FC236}">
                <a16:creationId xmlns:a16="http://schemas.microsoft.com/office/drawing/2014/main" id="{41FE46B5-8395-F54A-2171-D77BF487F129}"/>
              </a:ext>
            </a:extLst>
          </p:cNvPr>
          <p:cNvGraphicFramePr>
            <a:graphicFrameLocks noGrp="1"/>
          </p:cNvGraphicFramePr>
          <p:nvPr>
            <p:extLst>
              <p:ext uri="{D42A27DB-BD31-4B8C-83A1-F6EECF244321}">
                <p14:modId xmlns:p14="http://schemas.microsoft.com/office/powerpoint/2010/main" val="2225768068"/>
              </p:ext>
            </p:extLst>
          </p:nvPr>
        </p:nvGraphicFramePr>
        <p:xfrm>
          <a:off x="1415480" y="4077072"/>
          <a:ext cx="9145016" cy="2346579"/>
        </p:xfrm>
        <a:graphic>
          <a:graphicData uri="http://schemas.openxmlformats.org/drawingml/2006/table">
            <a:tbl>
              <a:tblPr firstRow="1" firstCol="1" bandRow="1">
                <a:tableStyleId>{5C22544A-7EE6-4342-B048-85BDC9FD1C3A}</a:tableStyleId>
              </a:tblPr>
              <a:tblGrid>
                <a:gridCol w="2009052">
                  <a:extLst>
                    <a:ext uri="{9D8B030D-6E8A-4147-A177-3AD203B41FA5}">
                      <a16:colId xmlns:a16="http://schemas.microsoft.com/office/drawing/2014/main" val="525375820"/>
                    </a:ext>
                  </a:extLst>
                </a:gridCol>
                <a:gridCol w="2220530">
                  <a:extLst>
                    <a:ext uri="{9D8B030D-6E8A-4147-A177-3AD203B41FA5}">
                      <a16:colId xmlns:a16="http://schemas.microsoft.com/office/drawing/2014/main" val="2473686764"/>
                    </a:ext>
                  </a:extLst>
                </a:gridCol>
                <a:gridCol w="4915434">
                  <a:extLst>
                    <a:ext uri="{9D8B030D-6E8A-4147-A177-3AD203B41FA5}">
                      <a16:colId xmlns:a16="http://schemas.microsoft.com/office/drawing/2014/main" val="4100562507"/>
                    </a:ext>
                  </a:extLst>
                </a:gridCol>
              </a:tblGrid>
              <a:tr h="156638">
                <a:tc>
                  <a:txBody>
                    <a:bodyPr/>
                    <a:lstStyle/>
                    <a:p>
                      <a:pPr algn="ctr"/>
                      <a:r>
                        <a:rPr lang="zh-CN" sz="1400" kern="100" dirty="0">
                          <a:effectLst/>
                          <a:latin typeface="微软雅黑" panose="020B0503020204020204" pitchFamily="34" charset="-122"/>
                          <a:ea typeface="微软雅黑" panose="020B0503020204020204" pitchFamily="34" charset="-122"/>
                        </a:rPr>
                        <a:t>研究热点类型</a:t>
                      </a:r>
                    </a:p>
                  </a:txBody>
                  <a:tcPr marL="68580" marR="68580" marT="0" marB="0" anchor="ctr"/>
                </a:tc>
                <a:tc>
                  <a:txBody>
                    <a:bodyPr/>
                    <a:lstStyle/>
                    <a:p>
                      <a:pPr algn="ctr"/>
                      <a:r>
                        <a:rPr lang="zh-CN" sz="1400" kern="100">
                          <a:effectLst/>
                          <a:latin typeface="微软雅黑" panose="020B0503020204020204" pitchFamily="34" charset="-122"/>
                          <a:ea typeface="微软雅黑" panose="020B0503020204020204" pitchFamily="34" charset="-122"/>
                        </a:rPr>
                        <a:t>划分标准</a:t>
                      </a:r>
                    </a:p>
                  </a:txBody>
                  <a:tcPr marL="68580" marR="68580" marT="0" marB="0" anchor="ctr"/>
                </a:tc>
                <a:tc>
                  <a:txBody>
                    <a:bodyPr/>
                    <a:lstStyle/>
                    <a:p>
                      <a:pPr algn="ctr"/>
                      <a:r>
                        <a:rPr lang="zh-CN" sz="1400" kern="100">
                          <a:effectLst/>
                          <a:latin typeface="微软雅黑" panose="020B0503020204020204" pitchFamily="34" charset="-122"/>
                          <a:ea typeface="微软雅黑" panose="020B0503020204020204" pitchFamily="34" charset="-122"/>
                        </a:rPr>
                        <a:t>研究主题</a:t>
                      </a:r>
                    </a:p>
                  </a:txBody>
                  <a:tcPr marL="68580" marR="68580" marT="0" marB="0" anchor="ctr"/>
                </a:tc>
                <a:extLst>
                  <a:ext uri="{0D108BD9-81ED-4DB2-BD59-A6C34878D82A}">
                    <a16:rowId xmlns:a16="http://schemas.microsoft.com/office/drawing/2014/main" val="18852483"/>
                  </a:ext>
                </a:extLst>
              </a:tr>
              <a:tr h="915173">
                <a:tc>
                  <a:txBody>
                    <a:bodyPr/>
                    <a:lstStyle/>
                    <a:p>
                      <a:pPr algn="l"/>
                      <a:r>
                        <a:rPr lang="zh-CN" sz="1400" kern="100" dirty="0">
                          <a:solidFill>
                            <a:srgbClr val="C00000"/>
                          </a:solidFill>
                          <a:effectLst/>
                          <a:latin typeface="微软雅黑" panose="020B0503020204020204" pitchFamily="34" charset="-122"/>
                          <a:ea typeface="微软雅黑" panose="020B0503020204020204" pitchFamily="34" charset="-122"/>
                        </a:rPr>
                        <a:t>“</a:t>
                      </a:r>
                      <a:r>
                        <a:rPr lang="zh-CN" altLang="en-US" sz="1400" kern="100" dirty="0">
                          <a:solidFill>
                            <a:srgbClr val="C00000"/>
                          </a:solidFill>
                          <a:effectLst/>
                          <a:latin typeface="微软雅黑" panose="020B0503020204020204" pitchFamily="34" charset="-122"/>
                          <a:ea typeface="微软雅黑" panose="020B0503020204020204" pitchFamily="34" charset="-122"/>
                        </a:rPr>
                        <a:t>前沿</a:t>
                      </a:r>
                      <a:r>
                        <a:rPr lang="zh-CN" sz="1400" kern="100" dirty="0">
                          <a:solidFill>
                            <a:srgbClr val="C00000"/>
                          </a:solidFill>
                          <a:effectLst/>
                          <a:latin typeface="微软雅黑" panose="020B0503020204020204" pitchFamily="34" charset="-122"/>
                          <a:ea typeface="微软雅黑" panose="020B0503020204020204" pitchFamily="34" charset="-122"/>
                        </a:rPr>
                        <a:t>型”</a:t>
                      </a:r>
                      <a:r>
                        <a:rPr lang="zh-CN" altLang="en-US" sz="1400" kern="100" dirty="0">
                          <a:effectLst/>
                          <a:latin typeface="微软雅黑" panose="020B0503020204020204" pitchFamily="34" charset="-122"/>
                          <a:ea typeface="微软雅黑" panose="020B0503020204020204" pitchFamily="34" charset="-122"/>
                        </a:rPr>
                        <a:t> </a:t>
                      </a:r>
                      <a:r>
                        <a:rPr lang="zh-CN" sz="1400" kern="100" dirty="0">
                          <a:effectLst/>
                          <a:latin typeface="微软雅黑" panose="020B0503020204020204" pitchFamily="34" charset="-122"/>
                          <a:ea typeface="微软雅黑" panose="020B0503020204020204" pitchFamily="34" charset="-122"/>
                        </a:rPr>
                        <a:t>研究热点</a:t>
                      </a:r>
                    </a:p>
                  </a:txBody>
                  <a:tcPr marL="68580" marR="68580" marT="0" marB="0" anchor="ctr"/>
                </a:tc>
                <a:tc>
                  <a:txBody>
                    <a:bodyPr/>
                    <a:lstStyle/>
                    <a:p>
                      <a:pPr algn="ctr"/>
                      <a:r>
                        <a:rPr lang="en-US" sz="1400" kern="100" dirty="0">
                          <a:effectLst/>
                          <a:latin typeface="微软雅黑" panose="020B0503020204020204" pitchFamily="34" charset="-122"/>
                          <a:ea typeface="微软雅黑" panose="020B0503020204020204" pitchFamily="34" charset="-122"/>
                        </a:rPr>
                        <a:t>D[z-</a:t>
                      </a:r>
                      <a:r>
                        <a:rPr lang="en-US" sz="1400" kern="100" dirty="0" err="1">
                          <a:effectLst/>
                          <a:latin typeface="微软雅黑" panose="020B0503020204020204" pitchFamily="34" charset="-122"/>
                          <a:ea typeface="微软雅黑" panose="020B0503020204020204" pitchFamily="34" charset="-122"/>
                        </a:rPr>
                        <a:t>z</a:t>
                      </a:r>
                      <a:r>
                        <a:rPr lang="en-US" sz="1400" kern="100" baseline="-25000" dirty="0" err="1">
                          <a:effectLst/>
                          <a:latin typeface="微软雅黑" panose="020B0503020204020204" pitchFamily="34" charset="-122"/>
                          <a:ea typeface="微软雅黑" panose="020B0503020204020204" pitchFamily="34" charset="-122"/>
                        </a:rPr>
                        <a:t>y</a:t>
                      </a:r>
                      <a:r>
                        <a:rPr lang="zh-CN" sz="1400" kern="100" dirty="0">
                          <a:effectLst/>
                          <a:latin typeface="微软雅黑" panose="020B0503020204020204" pitchFamily="34" charset="-122"/>
                          <a:ea typeface="微软雅黑" panose="020B0503020204020204" pitchFamily="34" charset="-122"/>
                        </a:rPr>
                        <a:t>（</a:t>
                      </a:r>
                      <a:r>
                        <a:rPr lang="en-US" sz="1400" kern="100" dirty="0" err="1">
                          <a:effectLst/>
                          <a:latin typeface="微软雅黑" panose="020B0503020204020204" pitchFamily="34" charset="-122"/>
                          <a:ea typeface="微软雅黑" panose="020B0503020204020204" pitchFamily="34" charset="-122"/>
                        </a:rPr>
                        <a:t>tf</a:t>
                      </a:r>
                      <a:r>
                        <a:rPr lang="zh-CN" sz="1400" kern="100" dirty="0">
                          <a:effectLst/>
                          <a:latin typeface="微软雅黑" panose="020B0503020204020204" pitchFamily="34" charset="-122"/>
                          <a:ea typeface="微软雅黑" panose="020B0503020204020204" pitchFamily="34" charset="-122"/>
                        </a:rPr>
                        <a:t>）</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a:t>
                      </a:r>
                      <a:r>
                        <a:rPr lang="en-US" sz="1400" kern="100" dirty="0">
                          <a:effectLst/>
                          <a:latin typeface="微软雅黑" panose="020B0503020204020204" pitchFamily="34" charset="-122"/>
                          <a:ea typeface="微软雅黑" panose="020B0503020204020204" pitchFamily="34" charset="-122"/>
                        </a:rPr>
                        <a:t>3</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just"/>
                      <a:r>
                        <a:rPr lang="zh-CN" sz="1400" kern="100" dirty="0">
                          <a:effectLst/>
                          <a:latin typeface="微软雅黑" panose="020B0503020204020204" pitchFamily="34" charset="-122"/>
                          <a:ea typeface="微软雅黑" panose="020B0503020204020204" pitchFamily="34" charset="-122"/>
                        </a:rPr>
                        <a:t>智库、</a:t>
                      </a:r>
                      <a:r>
                        <a:rPr lang="en-US" sz="1400" kern="100" dirty="0" err="1">
                          <a:solidFill>
                            <a:srgbClr val="FF0000"/>
                          </a:solidFill>
                          <a:effectLst/>
                          <a:latin typeface="微软雅黑" panose="020B0503020204020204" pitchFamily="34" charset="-122"/>
                          <a:ea typeface="微软雅黑" panose="020B0503020204020204" pitchFamily="34" charset="-122"/>
                        </a:rPr>
                        <a:t>Altmetrics</a:t>
                      </a:r>
                      <a:r>
                        <a:rPr lang="zh-CN" sz="1400" kern="100" dirty="0">
                          <a:solidFill>
                            <a:srgbClr val="FF0000"/>
                          </a:solidFill>
                          <a:effectLst/>
                          <a:latin typeface="微软雅黑" panose="020B0503020204020204" pitchFamily="34" charset="-122"/>
                          <a:ea typeface="微软雅黑" panose="020B0503020204020204" pitchFamily="34" charset="-122"/>
                        </a:rPr>
                        <a:t>、社交媒体、</a:t>
                      </a:r>
                      <a:r>
                        <a:rPr lang="zh-CN" sz="1400" kern="100" dirty="0">
                          <a:effectLst/>
                          <a:latin typeface="微软雅黑" panose="020B0503020204020204" pitchFamily="34" charset="-122"/>
                          <a:ea typeface="微软雅黑" panose="020B0503020204020204" pitchFamily="34" charset="-122"/>
                        </a:rPr>
                        <a:t>网络舆情、微信</a:t>
                      </a:r>
                      <a:r>
                        <a:rPr lang="zh-CN" sz="1400" kern="100" dirty="0">
                          <a:solidFill>
                            <a:srgbClr val="FF0000"/>
                          </a:solidFill>
                          <a:effectLst/>
                          <a:latin typeface="微软雅黑" panose="020B0503020204020204" pitchFamily="34" charset="-122"/>
                          <a:ea typeface="微软雅黑" panose="020B0503020204020204" pitchFamily="34" charset="-122"/>
                        </a:rPr>
                        <a:t>、用户行为</a:t>
                      </a:r>
                      <a:r>
                        <a:rPr lang="zh-CN" sz="1400" kern="100" dirty="0">
                          <a:effectLst/>
                          <a:latin typeface="微软雅黑" panose="020B0503020204020204" pitchFamily="34" charset="-122"/>
                          <a:ea typeface="微软雅黑" panose="020B0503020204020204" pitchFamily="34" charset="-122"/>
                        </a:rPr>
                        <a:t>、知识服务、健康信息、隐私、物联网、微博、期刊评价、科学数据、跨学科、信息行为、核心作者、信息安全、</a:t>
                      </a:r>
                      <a:r>
                        <a:rPr lang="zh-CN" sz="1400" kern="100" dirty="0">
                          <a:solidFill>
                            <a:srgbClr val="FF0000"/>
                          </a:solidFill>
                          <a:effectLst/>
                          <a:latin typeface="微软雅黑" panose="020B0503020204020204" pitchFamily="34" charset="-122"/>
                          <a:ea typeface="微软雅黑" panose="020B0503020204020204" pitchFamily="34" charset="-122"/>
                        </a:rPr>
                        <a:t>科研合作</a:t>
                      </a:r>
                      <a:r>
                        <a:rPr lang="zh-CN" sz="1400" kern="100" dirty="0">
                          <a:effectLst/>
                          <a:latin typeface="微软雅黑" panose="020B0503020204020204" pitchFamily="34" charset="-122"/>
                          <a:ea typeface="微软雅黑" panose="020B0503020204020204" pitchFamily="34" charset="-122"/>
                        </a:rPr>
                        <a:t>、高被引论文</a:t>
                      </a:r>
                    </a:p>
                  </a:txBody>
                  <a:tcPr marL="68580" marR="68580" marT="0" marB="0" anchor="ctr"/>
                </a:tc>
                <a:extLst>
                  <a:ext uri="{0D108BD9-81ED-4DB2-BD59-A6C34878D82A}">
                    <a16:rowId xmlns:a16="http://schemas.microsoft.com/office/drawing/2014/main" val="248201"/>
                  </a:ext>
                </a:extLst>
              </a:tr>
              <a:tr h="469915">
                <a:tc>
                  <a:txBody>
                    <a:bodyPr/>
                    <a:lstStyle/>
                    <a:p>
                      <a:pPr algn="l"/>
                      <a:r>
                        <a:rPr lang="en-US" sz="1400" kern="100">
                          <a:effectLst/>
                          <a:latin typeface="微软雅黑" panose="020B0503020204020204" pitchFamily="34" charset="-122"/>
                          <a:ea typeface="微软雅黑" panose="020B0503020204020204" pitchFamily="34" charset="-122"/>
                        </a:rPr>
                        <a:t> </a:t>
                      </a:r>
                      <a:r>
                        <a:rPr lang="zh-CN" sz="1400" kern="100">
                          <a:effectLst/>
                          <a:latin typeface="微软雅黑" panose="020B0503020204020204" pitchFamily="34" charset="-122"/>
                          <a:ea typeface="微软雅黑" panose="020B0503020204020204" pitchFamily="34" charset="-122"/>
                        </a:rPr>
                        <a:t>“稳定型”研究热点</a:t>
                      </a:r>
                    </a:p>
                  </a:txBody>
                  <a:tcPr marL="68580" marR="68580" marT="0" marB="0" anchor="ctr"/>
                </a:tc>
                <a:tc>
                  <a:txBody>
                    <a:bodyPr/>
                    <a:lstStyle/>
                    <a:p>
                      <a:pPr algn="ctr"/>
                      <a:r>
                        <a:rPr lang="en-US" sz="1400" kern="100" dirty="0">
                          <a:effectLst/>
                          <a:latin typeface="微软雅黑" panose="020B0503020204020204" pitchFamily="34" charset="-122"/>
                          <a:ea typeface="微软雅黑" panose="020B0503020204020204" pitchFamily="34" charset="-122"/>
                        </a:rPr>
                        <a:t>D[z-</a:t>
                      </a:r>
                      <a:r>
                        <a:rPr lang="en-US" sz="1400" kern="100" dirty="0" err="1">
                          <a:effectLst/>
                          <a:latin typeface="微软雅黑" panose="020B0503020204020204" pitchFamily="34" charset="-122"/>
                          <a:ea typeface="微软雅黑" panose="020B0503020204020204" pitchFamily="34" charset="-122"/>
                        </a:rPr>
                        <a:t>z</a:t>
                      </a:r>
                      <a:r>
                        <a:rPr lang="en-US" sz="1400" kern="100" baseline="-25000" dirty="0" err="1">
                          <a:effectLst/>
                          <a:latin typeface="微软雅黑" panose="020B0503020204020204" pitchFamily="34" charset="-122"/>
                          <a:ea typeface="微软雅黑" panose="020B0503020204020204" pitchFamily="34" charset="-122"/>
                        </a:rPr>
                        <a:t>y</a:t>
                      </a:r>
                      <a:r>
                        <a:rPr lang="zh-CN" sz="1400" kern="100" dirty="0">
                          <a:effectLst/>
                          <a:latin typeface="微软雅黑" panose="020B0503020204020204" pitchFamily="34" charset="-122"/>
                          <a:ea typeface="微软雅黑" panose="020B0503020204020204" pitchFamily="34" charset="-122"/>
                        </a:rPr>
                        <a:t>（</a:t>
                      </a:r>
                      <a:r>
                        <a:rPr lang="en-US" sz="1400" kern="100" dirty="0" err="1">
                          <a:effectLst/>
                          <a:latin typeface="微软雅黑" panose="020B0503020204020204" pitchFamily="34" charset="-122"/>
                          <a:ea typeface="微软雅黑" panose="020B0503020204020204" pitchFamily="34" charset="-122"/>
                        </a:rPr>
                        <a:t>tf</a:t>
                      </a:r>
                      <a:r>
                        <a:rPr lang="zh-CN" sz="1400" kern="100" dirty="0">
                          <a:effectLst/>
                          <a:latin typeface="微软雅黑" panose="020B0503020204020204" pitchFamily="34" charset="-122"/>
                          <a:ea typeface="微软雅黑" panose="020B0503020204020204" pitchFamily="34" charset="-122"/>
                        </a:rPr>
                        <a:t>）</a:t>
                      </a:r>
                      <a:r>
                        <a:rPr lang="en-US" sz="1400" kern="100" dirty="0">
                          <a:effectLst/>
                          <a:latin typeface="微软雅黑" panose="020B0503020204020204" pitchFamily="34" charset="-122"/>
                          <a:ea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rPr>
                        <a:t>∈</a:t>
                      </a:r>
                      <a:r>
                        <a:rPr lang="en-US" sz="1400" kern="100" dirty="0">
                          <a:effectLst/>
                          <a:latin typeface="微软雅黑" panose="020B0503020204020204" pitchFamily="34" charset="-122"/>
                          <a:ea typeface="微软雅黑" panose="020B0503020204020204" pitchFamily="34" charset="-122"/>
                        </a:rPr>
                        <a:t>[-2,3]</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r>
                        <a:rPr lang="zh-CN" sz="1400" kern="100" dirty="0">
                          <a:effectLst/>
                          <a:latin typeface="微软雅黑" panose="020B0503020204020204" pitchFamily="34" charset="-122"/>
                          <a:ea typeface="微软雅黑" panose="020B0503020204020204" pitchFamily="34" charset="-122"/>
                        </a:rPr>
                        <a:t>大数据、引文分析、实证研究、影响因子、云计算、知识管理、被引频次、开放获取、信息资源、知识共享、本体、复杂网络、可视化分析</a:t>
                      </a:r>
                    </a:p>
                  </a:txBody>
                  <a:tcPr marL="68580" marR="68580" marT="0" marB="0" anchor="ctr"/>
                </a:tc>
                <a:extLst>
                  <a:ext uri="{0D108BD9-81ED-4DB2-BD59-A6C34878D82A}">
                    <a16:rowId xmlns:a16="http://schemas.microsoft.com/office/drawing/2014/main" val="2053273190"/>
                  </a:ext>
                </a:extLst>
              </a:tr>
              <a:tr h="577966">
                <a:tc>
                  <a:txBody>
                    <a:bodyPr/>
                    <a:lstStyle/>
                    <a:p>
                      <a:pPr algn="l"/>
                      <a:r>
                        <a:rPr lang="en-US" sz="1400" kern="100">
                          <a:effectLst/>
                          <a:latin typeface="微软雅黑" panose="020B0503020204020204" pitchFamily="34" charset="-122"/>
                          <a:ea typeface="微软雅黑" panose="020B0503020204020204" pitchFamily="34" charset="-122"/>
                        </a:rPr>
                        <a:t> </a:t>
                      </a:r>
                      <a:r>
                        <a:rPr lang="zh-CN" sz="1400" kern="100">
                          <a:effectLst/>
                          <a:latin typeface="微软雅黑" panose="020B0503020204020204" pitchFamily="34" charset="-122"/>
                          <a:ea typeface="微软雅黑" panose="020B0503020204020204" pitchFamily="34" charset="-122"/>
                        </a:rPr>
                        <a:t>“下降型”研究热点</a:t>
                      </a:r>
                    </a:p>
                  </a:txBody>
                  <a:tcPr marL="68580" marR="68580" marT="0" marB="0" anchor="ctr"/>
                </a:tc>
                <a:tc>
                  <a:txBody>
                    <a:bodyPr/>
                    <a:lstStyle/>
                    <a:p>
                      <a:pPr algn="ctr"/>
                      <a:r>
                        <a:rPr lang="en-US" sz="1400" kern="100">
                          <a:effectLst/>
                          <a:latin typeface="微软雅黑" panose="020B0503020204020204" pitchFamily="34" charset="-122"/>
                          <a:ea typeface="微软雅黑" panose="020B0503020204020204" pitchFamily="34" charset="-122"/>
                        </a:rPr>
                        <a:t>D[z-z</a:t>
                      </a:r>
                      <a:r>
                        <a:rPr lang="en-US" sz="1400" kern="100" baseline="-25000">
                          <a:effectLst/>
                          <a:latin typeface="微软雅黑" panose="020B0503020204020204" pitchFamily="34" charset="-122"/>
                          <a:ea typeface="微软雅黑" panose="020B0503020204020204" pitchFamily="34" charset="-122"/>
                        </a:rPr>
                        <a:t>y</a:t>
                      </a:r>
                      <a:r>
                        <a:rPr lang="zh-CN" sz="1400" kern="100">
                          <a:effectLst/>
                          <a:latin typeface="微软雅黑" panose="020B0503020204020204" pitchFamily="34" charset="-122"/>
                          <a:ea typeface="微软雅黑" panose="020B0503020204020204" pitchFamily="34" charset="-122"/>
                        </a:rPr>
                        <a:t>（</a:t>
                      </a:r>
                      <a:r>
                        <a:rPr lang="en-US" sz="1400" kern="100">
                          <a:effectLst/>
                          <a:latin typeface="微软雅黑" panose="020B0503020204020204" pitchFamily="34" charset="-122"/>
                          <a:ea typeface="微软雅黑" panose="020B0503020204020204" pitchFamily="34" charset="-122"/>
                        </a:rPr>
                        <a:t>tf</a:t>
                      </a:r>
                      <a:r>
                        <a:rPr lang="zh-CN" sz="1400" kern="100">
                          <a:effectLst/>
                          <a:latin typeface="微软雅黑" panose="020B0503020204020204" pitchFamily="34" charset="-122"/>
                          <a:ea typeface="微软雅黑" panose="020B0503020204020204" pitchFamily="34" charset="-122"/>
                        </a:rPr>
                        <a:t>）</a:t>
                      </a:r>
                      <a:r>
                        <a:rPr lang="en-US" sz="1400" kern="100">
                          <a:effectLst/>
                          <a:latin typeface="微软雅黑" panose="020B0503020204020204" pitchFamily="34" charset="-122"/>
                          <a:ea typeface="微软雅黑" panose="020B0503020204020204" pitchFamily="34" charset="-122"/>
                        </a:rPr>
                        <a:t>]&lt;-2</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r>
                        <a:rPr lang="zh-CN" sz="1400" kern="100" dirty="0">
                          <a:effectLst/>
                          <a:latin typeface="微软雅黑" panose="020B0503020204020204" pitchFamily="34" charset="-122"/>
                          <a:ea typeface="微软雅黑" panose="020B0503020204020204" pitchFamily="34" charset="-122"/>
                        </a:rPr>
                        <a:t>竞争情报、共词分析、突发事件、情感分析、信息服务、社会网络分析、文本挖掘、学术影响力</a:t>
                      </a:r>
                    </a:p>
                  </a:txBody>
                  <a:tcPr marL="68580" marR="68580" marT="0" marB="0" anchor="ctr"/>
                </a:tc>
                <a:extLst>
                  <a:ext uri="{0D108BD9-81ED-4DB2-BD59-A6C34878D82A}">
                    <a16:rowId xmlns:a16="http://schemas.microsoft.com/office/drawing/2014/main" val="135074804"/>
                  </a:ext>
                </a:extLst>
              </a:tr>
            </a:tbl>
          </a:graphicData>
        </a:graphic>
      </p:graphicFrame>
      <p:sp>
        <p:nvSpPr>
          <p:cNvPr id="3" name="文本框 2">
            <a:extLst>
              <a:ext uri="{FF2B5EF4-FFF2-40B4-BE49-F238E27FC236}">
                <a16:creationId xmlns:a16="http://schemas.microsoft.com/office/drawing/2014/main" id="{E3FF93EA-2C42-2621-4ACE-76BBDC8E049C}"/>
              </a:ext>
            </a:extLst>
          </p:cNvPr>
          <p:cNvSpPr txBox="1"/>
          <p:nvPr/>
        </p:nvSpPr>
        <p:spPr>
          <a:xfrm>
            <a:off x="2912216" y="6545074"/>
            <a:ext cx="9391903" cy="307777"/>
          </a:xfrm>
          <a:prstGeom prst="rect">
            <a:avLst/>
          </a:prstGeom>
          <a:noFill/>
        </p:spPr>
        <p:txBody>
          <a:bodyPr wrap="square">
            <a:spAutoFit/>
          </a:bodyPr>
          <a:lstStyle/>
          <a:p>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李长玲</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牌艳欣</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相富钟</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杜德慧</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改进</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z</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指数的高被引学科研究热点识别方法探讨</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[J].</a:t>
            </a:r>
            <a:r>
              <a:rPr lang="zh-CN" altLang="en-US" sz="1400" b="0" i="0" dirty="0">
                <a:solidFill>
                  <a:schemeClr val="accent6">
                    <a:lumMod val="50000"/>
                  </a:schemeClr>
                </a:solidFill>
                <a:effectLst/>
                <a:latin typeface="微软雅黑" panose="020B0503020204020204" pitchFamily="34" charset="-122"/>
                <a:ea typeface="微软雅黑" panose="020B0503020204020204" pitchFamily="34" charset="-122"/>
              </a:rPr>
              <a:t>情报理论与实践</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,2020,(06):69-75+9</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66481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sp>
        <p:nvSpPr>
          <p:cNvPr id="43" name="Rectangle 10"/>
          <p:cNvSpPr>
            <a:spLocks noChangeArrowheads="1"/>
          </p:cNvSpPr>
          <p:nvPr/>
        </p:nvSpPr>
        <p:spPr bwMode="auto">
          <a:xfrm>
            <a:off x="210963" y="187424"/>
            <a:ext cx="92694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None/>
              <a:defRPr/>
            </a:pP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2  </a:t>
            </a:r>
            <a:r>
              <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sym typeface="+mn-ea"/>
              </a:rPr>
              <a:t>创新传统的引文分析方法</a:t>
            </a:r>
            <a:r>
              <a:rPr kumimoji="0" lang="en-US" altLang="zh-CN" sz="3000" dirty="0">
                <a:solidFill>
                  <a:schemeClr val="accent6">
                    <a:lumMod val="50000"/>
                  </a:schemeClr>
                </a:solidFill>
                <a:latin typeface="微软雅黑" panose="020B0503020204020204" pitchFamily="34" charset="-122"/>
                <a:ea typeface="微软雅黑" panose="020B0503020204020204" pitchFamily="34" charset="-122"/>
                <a:sym typeface="+mn-ea"/>
              </a:rPr>
              <a:t> </a:t>
            </a:r>
            <a:endParaRPr kumimoji="0" lang="zh-CN" altLang="en-US" sz="3000"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0632504" y="0"/>
            <a:ext cx="1008112" cy="1006649"/>
            <a:chOff x="4998781" y="3381687"/>
            <a:chExt cx="2051173" cy="2051173"/>
          </a:xfrm>
        </p:grpSpPr>
        <p:sp>
          <p:nvSpPr>
            <p:cNvPr id="45" name="椭圆 44"/>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
        <p:nvSpPr>
          <p:cNvPr id="10" name="文本框 9"/>
          <p:cNvSpPr txBox="1"/>
          <p:nvPr/>
        </p:nvSpPr>
        <p:spPr>
          <a:xfrm>
            <a:off x="1055440" y="1036375"/>
            <a:ext cx="6912768" cy="609398"/>
          </a:xfrm>
          <a:prstGeom prst="rect">
            <a:avLst/>
          </a:prstGeom>
          <a:noFill/>
        </p:spPr>
        <p:txBody>
          <a:bodyPr wrap="square" lIns="0" rtlCol="0">
            <a:spAutoFit/>
          </a:bodyPr>
          <a:lstStyle/>
          <a:p>
            <a:pPr algn="just">
              <a:lnSpc>
                <a:spcPct val="140000"/>
              </a:lnSpc>
            </a:pPr>
            <a:r>
              <a:rPr lang="en-US" altLang="zh-CN" sz="2400" spc="100" dirty="0">
                <a:solidFill>
                  <a:schemeClr val="accent6">
                    <a:lumMod val="75000"/>
                  </a:schemeClr>
                </a:solidFill>
                <a:latin typeface="微软雅黑" panose="020B0503020204020204" pitchFamily="34" charset="-122"/>
                <a:ea typeface="微软雅黑" panose="020B0503020204020204" pitchFamily="34" charset="-122"/>
              </a:rPr>
              <a:t>2.3 </a:t>
            </a:r>
            <a:r>
              <a:rPr lang="zh-CN" altLang="en-US" sz="2400" spc="100" dirty="0">
                <a:solidFill>
                  <a:schemeClr val="accent6">
                    <a:lumMod val="75000"/>
                  </a:schemeClr>
                </a:solidFill>
                <a:latin typeface="微软雅黑" panose="020B0503020204020204" pitchFamily="34" charset="-122"/>
                <a:ea typeface="微软雅黑" panose="020B0503020204020204" pitchFamily="34" charset="-122"/>
              </a:rPr>
              <a:t>基于时间因子的被引频次权重分配</a:t>
            </a:r>
          </a:p>
        </p:txBody>
      </p:sp>
      <p:sp>
        <p:nvSpPr>
          <p:cNvPr id="13" name="矩形 12"/>
          <p:cNvSpPr/>
          <p:nvPr/>
        </p:nvSpPr>
        <p:spPr>
          <a:xfrm>
            <a:off x="1415480" y="1773428"/>
            <a:ext cx="9433047" cy="2654060"/>
          </a:xfrm>
          <a:prstGeom prst="rect">
            <a:avLst/>
          </a:prstGeom>
        </p:spPr>
        <p:txBody>
          <a:bodyPr wrap="square">
            <a:spAutoFit/>
          </a:bodyPr>
          <a:lstStyle/>
          <a:p>
            <a:pPr>
              <a:lnSpc>
                <a:spcPct val="150000"/>
              </a:lnSpc>
            </a:pP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② 识别</a:t>
            </a:r>
            <a:r>
              <a:rPr lang="zh-CN"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当采跨学科知识交流中间人</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基于时间因子的跨学科知识在目标学科的相对频次，有效识别目标学科</a:t>
            </a:r>
            <a:r>
              <a:rPr lang="zh-CN" altLang="en-US" sz="2000" b="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新颖、前沿</a:t>
            </a: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的跨学科知识。</a:t>
            </a:r>
            <a:endParaRPr lang="en-US" altLang="zh-CN"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Bef>
                <a:spcPts val="2400"/>
              </a:spcBef>
            </a:pPr>
            <a:r>
              <a:rPr lang="zh-CN" altLang="en-US" sz="2000" b="0" kern="100" dirty="0">
                <a:solidFill>
                  <a:schemeClr val="accent6">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总之，只要是累积量，都可以选择使用时间因子，识别论文中各特征、因素的新颖、前沿、持续、衰退等状态。</a:t>
            </a:r>
          </a:p>
        </p:txBody>
      </p:sp>
      <p:sp>
        <p:nvSpPr>
          <p:cNvPr id="3" name="文本框 2">
            <a:extLst>
              <a:ext uri="{FF2B5EF4-FFF2-40B4-BE49-F238E27FC236}">
                <a16:creationId xmlns:a16="http://schemas.microsoft.com/office/drawing/2014/main" id="{D1915D21-2360-C6B3-213D-D89A380E0B5E}"/>
              </a:ext>
            </a:extLst>
          </p:cNvPr>
          <p:cNvSpPr txBox="1"/>
          <p:nvPr/>
        </p:nvSpPr>
        <p:spPr>
          <a:xfrm>
            <a:off x="983432" y="6550223"/>
            <a:ext cx="11121636" cy="307777"/>
          </a:xfrm>
          <a:prstGeom prst="rect">
            <a:avLst/>
          </a:prstGeom>
          <a:noFill/>
        </p:spPr>
        <p:txBody>
          <a:bodyPr wrap="square">
            <a:spAutoFit/>
          </a:bodyPr>
          <a:lstStyle/>
          <a:p>
            <a:r>
              <a:rPr lang="zh-CN" altLang="en-US" sz="1400" b="0" i="0" dirty="0">
                <a:solidFill>
                  <a:schemeClr val="accent6">
                    <a:lumMod val="50000"/>
                  </a:schemeClr>
                </a:solidFill>
                <a:effectLst/>
                <a:latin typeface="Arial" panose="020B0604020202020204" pitchFamily="34" charset="0"/>
              </a:rPr>
              <a:t>李长玲</a:t>
            </a:r>
            <a:r>
              <a:rPr lang="en-US" altLang="zh-CN" sz="1400" b="0" i="0" dirty="0">
                <a:solidFill>
                  <a:schemeClr val="accent6">
                    <a:lumMod val="50000"/>
                  </a:schemeClr>
                </a:solidFill>
                <a:effectLst/>
                <a:latin typeface="Arial" panose="020B0604020202020204" pitchFamily="34" charset="0"/>
              </a:rPr>
              <a:t>,</a:t>
            </a:r>
            <a:r>
              <a:rPr lang="zh-CN" altLang="en-US" sz="1400" b="0" i="0" dirty="0">
                <a:solidFill>
                  <a:schemeClr val="accent6">
                    <a:lumMod val="50000"/>
                  </a:schemeClr>
                </a:solidFill>
                <a:effectLst/>
                <a:latin typeface="Arial" panose="020B0604020202020204" pitchFamily="34" charset="0"/>
              </a:rPr>
              <a:t>徐璐</a:t>
            </a:r>
            <a:r>
              <a:rPr lang="en-US" altLang="zh-CN" sz="1400" b="0" i="0" dirty="0">
                <a:solidFill>
                  <a:schemeClr val="accent6">
                    <a:lumMod val="50000"/>
                  </a:schemeClr>
                </a:solidFill>
                <a:effectLst/>
                <a:latin typeface="Arial" panose="020B0604020202020204" pitchFamily="34" charset="0"/>
              </a:rPr>
              <a:t>,</a:t>
            </a:r>
            <a:r>
              <a:rPr lang="zh-CN" altLang="en-US" sz="1400" b="0" i="0" dirty="0">
                <a:solidFill>
                  <a:schemeClr val="accent6">
                    <a:lumMod val="50000"/>
                  </a:schemeClr>
                </a:solidFill>
                <a:effectLst/>
                <a:latin typeface="Arial" panose="020B0604020202020204" pitchFamily="34" charset="0"/>
              </a:rPr>
              <a:t>范晴晴</a:t>
            </a:r>
            <a:r>
              <a:rPr lang="en-US" altLang="zh-CN" sz="1400" b="0" i="0" dirty="0">
                <a:solidFill>
                  <a:schemeClr val="accent6">
                    <a:lumMod val="50000"/>
                  </a:schemeClr>
                </a:solidFill>
                <a:effectLst/>
                <a:latin typeface="Arial" panose="020B0604020202020204" pitchFamily="34" charset="0"/>
              </a:rPr>
              <a:t>,</a:t>
            </a:r>
            <a:r>
              <a:rPr lang="zh-CN" altLang="en-US" sz="1400" b="0" i="0" dirty="0">
                <a:solidFill>
                  <a:schemeClr val="accent6">
                    <a:lumMod val="50000"/>
                  </a:schemeClr>
                </a:solidFill>
                <a:effectLst/>
                <a:latin typeface="Arial" panose="020B0604020202020204" pitchFamily="34" charset="0"/>
              </a:rPr>
              <a:t>荣国阳</a:t>
            </a:r>
            <a:r>
              <a:rPr lang="en-US" altLang="zh-CN" sz="1400" b="0" i="0" dirty="0">
                <a:solidFill>
                  <a:schemeClr val="accent6">
                    <a:lumMod val="50000"/>
                  </a:schemeClr>
                </a:solidFill>
                <a:effectLst/>
                <a:latin typeface="Arial" panose="020B0604020202020204" pitchFamily="34" charset="0"/>
              </a:rPr>
              <a:t>.</a:t>
            </a:r>
            <a:r>
              <a:rPr lang="zh-CN" altLang="en-US" sz="1400" b="0" i="0" dirty="0">
                <a:solidFill>
                  <a:schemeClr val="accent6">
                    <a:lumMod val="50000"/>
                  </a:schemeClr>
                </a:solidFill>
                <a:effectLst/>
                <a:latin typeface="Arial" panose="020B0604020202020204" pitchFamily="34" charset="0"/>
              </a:rPr>
              <a:t>基于引文网络的当采跨学科知识交流中间人识别</a:t>
            </a:r>
            <a:r>
              <a:rPr lang="en-US" altLang="zh-CN" sz="1400" b="0" i="0" dirty="0">
                <a:solidFill>
                  <a:schemeClr val="accent6">
                    <a:lumMod val="50000"/>
                  </a:schemeClr>
                </a:solidFill>
                <a:effectLst/>
                <a:latin typeface="Arial" panose="020B0604020202020204" pitchFamily="34" charset="0"/>
              </a:rPr>
              <a:t>——</a:t>
            </a:r>
            <a:r>
              <a:rPr lang="zh-CN" altLang="en-US" sz="1400" b="0" i="0" dirty="0">
                <a:solidFill>
                  <a:schemeClr val="accent6">
                    <a:lumMod val="50000"/>
                  </a:schemeClr>
                </a:solidFill>
                <a:effectLst/>
                <a:latin typeface="Arial" panose="020B0604020202020204" pitchFamily="34" charset="0"/>
              </a:rPr>
              <a:t>以图书情报领域为例</a:t>
            </a:r>
            <a:r>
              <a:rPr lang="en-US" altLang="zh-CN" sz="1400" b="0" i="0" dirty="0">
                <a:solidFill>
                  <a:schemeClr val="accent6">
                    <a:lumMod val="50000"/>
                  </a:schemeClr>
                </a:solidFill>
                <a:effectLst/>
                <a:latin typeface="Arial" panose="020B0604020202020204" pitchFamily="34" charset="0"/>
              </a:rPr>
              <a:t>[J].</a:t>
            </a:r>
            <a:r>
              <a:rPr lang="zh-CN" altLang="en-US" sz="1400" b="0" i="0" dirty="0">
                <a:solidFill>
                  <a:schemeClr val="accent6">
                    <a:lumMod val="50000"/>
                  </a:schemeClr>
                </a:solidFill>
                <a:effectLst/>
                <a:latin typeface="Arial" panose="020B0604020202020204" pitchFamily="34" charset="0"/>
              </a:rPr>
              <a:t>情报理论与实践</a:t>
            </a:r>
            <a:r>
              <a:rPr lang="en-US" altLang="zh-CN" sz="1400" b="0" i="0" dirty="0">
                <a:solidFill>
                  <a:schemeClr val="accent6">
                    <a:lumMod val="50000"/>
                  </a:schemeClr>
                </a:solidFill>
                <a:effectLst/>
                <a:latin typeface="Arial" panose="020B0604020202020204" pitchFamily="34" charset="0"/>
              </a:rPr>
              <a:t>,2022</a:t>
            </a:r>
            <a:r>
              <a:rPr lang="en-US" altLang="zh-CN" sz="1400" b="0" i="0" dirty="0">
                <a:solidFill>
                  <a:schemeClr val="accent6">
                    <a:lumMod val="50000"/>
                  </a:schemeClr>
                </a:solidFill>
                <a:effectLst/>
                <a:latin typeface="微软雅黑" panose="020B0503020204020204" pitchFamily="34" charset="-122"/>
                <a:ea typeface="微软雅黑" panose="020B0503020204020204" pitchFamily="34" charset="-122"/>
              </a:rPr>
              <a:t>,(02):129-136.</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4675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PP_MARK_KEY" val="87a30246-ff86-4261-a221-8cdfe5feaaa9"/>
  <p:tag name="COMMONDATA" val="eyJoZGlkIjoiNzM3MzAxNzdlNWFmMTBiYTA1M2RlMWZhMTAwMTU2MjAifQ=="/>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AMIC_NUM_END" val="1"/>
  <p:tag name="KSO_WM_UNIT_INDEX" val="1593666781667_1_1"/>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8cfbef33-73df-4763-abdb-cfb5a99730f7}"/>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a:noFill/>
        </a:ln>
      </a:spPr>
      <a:bodyPr vert="horz" wrap="square" lIns="91440" tIns="45720" rIns="91440" bIns="45720" numCol="1" anchor="t" anchorCtr="0" compatLnSpc="1">
        <a:spAutoFit/>
      </a:bodyPr>
      <a:lstStyle>
        <a:defPPr marL="0" marR="0" indent="0" algn="r" defTabSz="914400" rtl="0" eaLnBrk="1" fontAlgn="base" latinLnBrk="0" hangingPunct="1">
          <a:lnSpc>
            <a:spcPct val="100000"/>
          </a:lnSpc>
          <a:spcBef>
            <a:spcPct val="50000"/>
          </a:spcBef>
          <a:spcAft>
            <a:spcPct val="0"/>
          </a:spcAft>
          <a:buClrTx/>
          <a:buSzTx/>
          <a:buFontTx/>
          <a:buNone/>
          <a:defRPr kumimoji="0" lang="en-US" sz="3600" b="1" i="0" u="none" strike="noStrike" cap="none" normalizeH="0" baseline="0" smtClean="0">
            <a:ln>
              <a:noFill/>
            </a:ln>
            <a:solidFill>
              <a:srgbClr val="FF6600"/>
            </a:solidFill>
            <a:effectLst>
              <a:outerShdw blurRad="38100" dist="38100" dir="2700000" algn="tl">
                <a:srgbClr val="000000">
                  <a:alpha val="43137"/>
                </a:srgbClr>
              </a:outerShdw>
            </a:effectLst>
            <a:latin typeface="Verdana" panose="020B060403050404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hlink"/>
        </a:solidFill>
        <a:ln>
          <a:noFill/>
        </a:ln>
      </a:spPr>
      <a:bodyPr vert="horz" wrap="square" lIns="91440" tIns="45720" rIns="91440" bIns="45720" numCol="1" anchor="t" anchorCtr="0" compatLnSpc="1">
        <a:spAutoFit/>
      </a:bodyPr>
      <a:lstStyle>
        <a:defPPr marL="0" marR="0" indent="0" algn="r" defTabSz="914400" rtl="0" eaLnBrk="1" fontAlgn="base" latinLnBrk="0" hangingPunct="1">
          <a:lnSpc>
            <a:spcPct val="100000"/>
          </a:lnSpc>
          <a:spcBef>
            <a:spcPct val="50000"/>
          </a:spcBef>
          <a:spcAft>
            <a:spcPct val="0"/>
          </a:spcAft>
          <a:buClrTx/>
          <a:buSzTx/>
          <a:buFontTx/>
          <a:buNone/>
          <a:defRPr kumimoji="0" lang="en-US" sz="3600" b="1" i="0" u="none" strike="noStrike" cap="none" normalizeH="0" baseline="0" smtClean="0">
            <a:ln>
              <a:noFill/>
            </a:ln>
            <a:solidFill>
              <a:srgbClr val="FF6600"/>
            </a:solidFill>
            <a:effectLst>
              <a:outerShdw blurRad="38100" dist="38100" dir="2700000" algn="tl">
                <a:srgbClr val="000000">
                  <a:alpha val="43137"/>
                </a:srgbClr>
              </a:outerShdw>
            </a:effectLst>
            <a:latin typeface="Verdana" panose="020B0604030504040204" pitchFamily="34" charset="0"/>
            <a:ea typeface="黑体" panose="02010609060101010101" pitchFamily="49" charset="-122"/>
          </a:defRPr>
        </a:defPPr>
      </a:lstStyle>
    </a:lnDef>
    <a:txDef>
      <a:spPr>
        <a:noFill/>
      </a:spPr>
      <a:bodyPr wrap="square">
        <a:spAutoFit/>
      </a:bodyPr>
      <a:lstStyle>
        <a:defPPr algn="l">
          <a:defRPr sz="2400" dirty="0">
            <a:solidFill>
              <a:schemeClr val="accent6">
                <a:lumMod val="50000"/>
              </a:schemeClr>
            </a:solidFill>
            <a:latin typeface="微软雅黑" panose="020B0503020204020204" pitchFamily="34" charset="-122"/>
            <a:ea typeface="微软雅黑" panose="020B0503020204020204" pitchFamily="34" charset="-122"/>
          </a:defRPr>
        </a:defPPr>
      </a:lstStyle>
    </a:tx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5_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5_默认设计模板">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a:noFill/>
        </a:ln>
      </a:spPr>
      <a:bodyPr vert="horz" wrap="square" lIns="91440" tIns="45720" rIns="91440" bIns="45720" numCol="1" anchor="t" anchorCtr="0" compatLnSpc="1">
        <a:spAutoFit/>
      </a:bodyPr>
      <a:lstStyle>
        <a:defPPr marL="0" marR="0" indent="0" algn="r" defTabSz="914400" rtl="0" eaLnBrk="1" fontAlgn="base" latinLnBrk="0" hangingPunct="1">
          <a:lnSpc>
            <a:spcPct val="100000"/>
          </a:lnSpc>
          <a:spcBef>
            <a:spcPct val="50000"/>
          </a:spcBef>
          <a:spcAft>
            <a:spcPct val="0"/>
          </a:spcAft>
          <a:buClrTx/>
          <a:buSzTx/>
          <a:buFontTx/>
          <a:buNone/>
          <a:defRPr kumimoji="0" lang="en-US" sz="3600" b="1" i="0" u="none" strike="noStrike" cap="none" normalizeH="0" baseline="0" smtClean="0">
            <a:ln>
              <a:noFill/>
            </a:ln>
            <a:solidFill>
              <a:srgbClr val="FF6600"/>
            </a:solidFill>
            <a:effectLst>
              <a:outerShdw blurRad="38100" dist="38100" dir="2700000" algn="tl">
                <a:srgbClr val="000000">
                  <a:alpha val="43137"/>
                </a:srgbClr>
              </a:outerShdw>
            </a:effectLst>
            <a:latin typeface="Verdana" panose="020B060403050404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hlink"/>
        </a:solidFill>
        <a:ln>
          <a:noFill/>
        </a:ln>
      </a:spPr>
      <a:bodyPr vert="horz" wrap="square" lIns="91440" tIns="45720" rIns="91440" bIns="45720" numCol="1" anchor="t" anchorCtr="0" compatLnSpc="1">
        <a:spAutoFit/>
      </a:bodyPr>
      <a:lstStyle>
        <a:defPPr marL="0" marR="0" indent="0" algn="r" defTabSz="914400" rtl="0" eaLnBrk="1" fontAlgn="base" latinLnBrk="0" hangingPunct="1">
          <a:lnSpc>
            <a:spcPct val="100000"/>
          </a:lnSpc>
          <a:spcBef>
            <a:spcPct val="50000"/>
          </a:spcBef>
          <a:spcAft>
            <a:spcPct val="0"/>
          </a:spcAft>
          <a:buClrTx/>
          <a:buSzTx/>
          <a:buFontTx/>
          <a:buNone/>
          <a:defRPr kumimoji="0" lang="en-US" sz="3600" b="1" i="0" u="none" strike="noStrike" cap="none" normalizeH="0" baseline="0" smtClean="0">
            <a:ln>
              <a:noFill/>
            </a:ln>
            <a:solidFill>
              <a:srgbClr val="FF6600"/>
            </a:solidFill>
            <a:effectLst>
              <a:outerShdw blurRad="38100" dist="38100" dir="2700000" algn="tl">
                <a:srgbClr val="000000">
                  <a:alpha val="43137"/>
                </a:srgbClr>
              </a:outerShdw>
            </a:effectLst>
            <a:latin typeface="Verdana" panose="020B060403050404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4645</TotalTime>
  <Words>3204</Words>
  <Application>Microsoft Office PowerPoint</Application>
  <PresentationFormat>宽屏</PresentationFormat>
  <Paragraphs>357</Paragraphs>
  <Slides>25</Slides>
  <Notes>25</Notes>
  <HiddenSlides>0</HiddenSlides>
  <MMClips>0</MMClips>
  <ScaleCrop>false</ScaleCrop>
  <HeadingPairs>
    <vt:vector size="8" baseType="variant">
      <vt:variant>
        <vt:lpstr>已用的字体</vt:lpstr>
      </vt:variant>
      <vt:variant>
        <vt:i4>10</vt:i4>
      </vt:variant>
      <vt:variant>
        <vt:lpstr>主题</vt:lpstr>
      </vt:variant>
      <vt:variant>
        <vt:i4>4</vt:i4>
      </vt:variant>
      <vt:variant>
        <vt:lpstr>嵌入 OLE 服务器</vt:lpstr>
      </vt:variant>
      <vt:variant>
        <vt:i4>2</vt:i4>
      </vt:variant>
      <vt:variant>
        <vt:lpstr>幻灯片标题</vt:lpstr>
      </vt:variant>
      <vt:variant>
        <vt:i4>25</vt:i4>
      </vt:variant>
    </vt:vector>
  </HeadingPairs>
  <TitlesOfParts>
    <vt:vector size="41" baseType="lpstr">
      <vt:lpstr>Gulim</vt:lpstr>
      <vt:lpstr>仿宋</vt:lpstr>
      <vt:lpstr>汉真广标</vt:lpstr>
      <vt:lpstr>微软雅黑</vt:lpstr>
      <vt:lpstr>Arial</vt:lpstr>
      <vt:lpstr>Calibri</vt:lpstr>
      <vt:lpstr>Cambria Math</vt:lpstr>
      <vt:lpstr>Times New Roman</vt:lpstr>
      <vt:lpstr>Verdana</vt:lpstr>
      <vt:lpstr>Wingdings</vt:lpstr>
      <vt:lpstr>默认设计模板</vt:lpstr>
      <vt:lpstr>6_默认设计模板</vt:lpstr>
      <vt:lpstr>35_默认设计模板</vt:lpstr>
      <vt:lpstr>自定义设计方案</vt:lpstr>
      <vt:lpstr>公式</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SJTU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谷 波</dc:creator>
  <cp:lastModifiedBy> Reviewer</cp:lastModifiedBy>
  <cp:revision>2164</cp:revision>
  <dcterms:created xsi:type="dcterms:W3CDTF">2113-01-01T00:00:00Z</dcterms:created>
  <dcterms:modified xsi:type="dcterms:W3CDTF">2023-11-08T14:37:49Z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ICV">
    <vt:lpwstr>40DA44A01E954213AC32938C78CE07C3</vt:lpwstr>
  </property>
</Properties>
</file>