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handoutMasterIdLst>
    <p:handoutMasterId r:id="rId31"/>
  </p:handoutMasterIdLst>
  <p:sldIdLst>
    <p:sldId id="256" r:id="rId2"/>
    <p:sldId id="307" r:id="rId3"/>
    <p:sldId id="309" r:id="rId4"/>
    <p:sldId id="308" r:id="rId5"/>
    <p:sldId id="257" r:id="rId6"/>
    <p:sldId id="258" r:id="rId7"/>
    <p:sldId id="335" r:id="rId8"/>
    <p:sldId id="261" r:id="rId9"/>
    <p:sldId id="263" r:id="rId10"/>
    <p:sldId id="295" r:id="rId11"/>
    <p:sldId id="296" r:id="rId12"/>
    <p:sldId id="280" r:id="rId13"/>
    <p:sldId id="276" r:id="rId14"/>
    <p:sldId id="282" r:id="rId15"/>
    <p:sldId id="284" r:id="rId16"/>
    <p:sldId id="303" r:id="rId17"/>
    <p:sldId id="304" r:id="rId18"/>
    <p:sldId id="357" r:id="rId19"/>
    <p:sldId id="358" r:id="rId20"/>
    <p:sldId id="289" r:id="rId21"/>
    <p:sldId id="290" r:id="rId22"/>
    <p:sldId id="359" r:id="rId23"/>
    <p:sldId id="293" r:id="rId24"/>
    <p:sldId id="294" r:id="rId25"/>
    <p:sldId id="313" r:id="rId26"/>
    <p:sldId id="312" r:id="rId27"/>
    <p:sldId id="310" r:id="rId28"/>
    <p:sldId id="311" r:id="rId29"/>
  </p:sldIdLst>
  <p:sldSz cx="12192000" cy="6858000"/>
  <p:notesSz cx="6858000" cy="9144000"/>
  <p:custDataLst>
    <p:tags r:id="rId32"/>
  </p:custDataLst>
  <p:defaultTextStyle>
    <a:defPPr>
      <a:defRPr lang="en-US"/>
    </a:defPPr>
    <a:lvl1pPr marL="0" lvl="0"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213" userDrawn="1">
          <p15:clr>
            <a:srgbClr val="A4A3A4"/>
          </p15:clr>
        </p15:guide>
        <p15:guide id="2" pos="380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175D"/>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p:restoredTop sz="94581"/>
  </p:normalViewPr>
  <p:slideViewPr>
    <p:cSldViewPr showGuides="1">
      <p:cViewPr varScale="1">
        <p:scale>
          <a:sx n="86" d="100"/>
          <a:sy n="86" d="100"/>
        </p:scale>
        <p:origin x="708" y="78"/>
      </p:cViewPr>
      <p:guideLst>
        <p:guide orient="horz" pos="2213"/>
        <p:guide pos="3802"/>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10.xml"/><Relationship Id="rId7"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5" Type="http://schemas.openxmlformats.org/officeDocument/2006/relationships/slideMaster" Target="../slideMasters/slideMaster1.xml"/><Relationship Id="rId4" Type="http://schemas.openxmlformats.org/officeDocument/2006/relationships/tags" Target="../tags/tag61.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 Id="rId6" Type="http://schemas.openxmlformats.org/officeDocument/2006/relationships/slideMaster" Target="../slideMasters/slideMaster1.xml"/><Relationship Id="rId5" Type="http://schemas.openxmlformats.org/officeDocument/2006/relationships/tags" Target="../tags/tag66.xml"/><Relationship Id="rId4" Type="http://schemas.openxmlformats.org/officeDocument/2006/relationships/tags" Target="../tags/tag6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16.xml"/><Relationship Id="rId7" Type="http://schemas.openxmlformats.org/officeDocument/2006/relationships/tags" Target="../tags/tag20.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tags" Target="../tags/tag19.xml"/><Relationship Id="rId5" Type="http://schemas.openxmlformats.org/officeDocument/2006/relationships/tags" Target="../tags/tag18.xml"/><Relationship Id="rId4" Type="http://schemas.openxmlformats.org/officeDocument/2006/relationships/tags" Target="../tags/tag17.xml"/><Relationship Id="rId9"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slideMaster" Target="../slideMasters/slideMaster1.xml"/><Relationship Id="rId5" Type="http://schemas.openxmlformats.org/officeDocument/2006/relationships/tags" Target="../tags/tag25.xml"/><Relationship Id="rId4" Type="http://schemas.openxmlformats.org/officeDocument/2006/relationships/tags" Target="../tags/tag24.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8.xml"/><Relationship Id="rId7" Type="http://schemas.openxmlformats.org/officeDocument/2006/relationships/slideMaster" Target="../slideMasters/slideMaster1.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tags" Target="../tags/tag31.xml"/><Relationship Id="rId5" Type="http://schemas.openxmlformats.org/officeDocument/2006/relationships/tags" Target="../tags/tag30.xml"/><Relationship Id="rId4" Type="http://schemas.openxmlformats.org/officeDocument/2006/relationships/tags" Target="../tags/tag29.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9.xml"/><Relationship Id="rId3" Type="http://schemas.openxmlformats.org/officeDocument/2006/relationships/tags" Target="../tags/tag34.xml"/><Relationship Id="rId7" Type="http://schemas.openxmlformats.org/officeDocument/2006/relationships/tags" Target="../tags/tag38.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tags" Target="../tags/tag37.xml"/><Relationship Id="rId5" Type="http://schemas.openxmlformats.org/officeDocument/2006/relationships/tags" Target="../tags/tag36.xml"/><Relationship Id="rId4" Type="http://schemas.openxmlformats.org/officeDocument/2006/relationships/tags" Target="../tags/tag35.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slideMaster" Target="../slideMasters/slideMaster1.xml"/><Relationship Id="rId4" Type="http://schemas.openxmlformats.org/officeDocument/2006/relationships/tags" Target="../tags/tag43.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9.xml"/><Relationship Id="rId7" Type="http://schemas.openxmlformats.org/officeDocument/2006/relationships/slideMaster" Target="../slideMasters/slideMaster1.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tags" Target="../tags/tag52.xml"/><Relationship Id="rId5" Type="http://schemas.openxmlformats.org/officeDocument/2006/relationships/tags" Target="../tags/tag51.xml"/><Relationship Id="rId4" Type="http://schemas.openxmlformats.org/officeDocument/2006/relationships/tags" Target="../tags/tag50.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slideMaster" Target="../slideMasters/slideMaster1.xml"/><Relationship Id="rId5" Type="http://schemas.openxmlformats.org/officeDocument/2006/relationships/tags" Target="../tags/tag57.xml"/><Relationship Id="rId4" Type="http://schemas.openxmlformats.org/officeDocument/2006/relationships/tags" Target="../tags/tag56.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8" name="图片 7"/>
          <p:cNvPicPr>
            <a:picLocks noChangeAspect="1"/>
          </p:cNvPicPr>
          <p:nvPr userDrawn="1">
            <p:custDataLst>
              <p:tags r:id="rId1"/>
            </p:custDataLst>
          </p:nvPr>
        </p:nvPicPr>
        <p:blipFill>
          <a:blip r:embed="rId8" cstate="print">
            <a:extLst>
              <a:ext uri="{28A0092B-C50C-407E-A947-70E740481C1C}">
                <a14:useLocalDpi xmlns:a14="http://schemas.microsoft.com/office/drawing/2010/main" val="0"/>
              </a:ext>
            </a:extLst>
          </a:blip>
          <a:stretch>
            <a:fillRect/>
          </a:stretch>
        </p:blipFill>
        <p:spPr>
          <a:xfrm>
            <a:off x="-635" y="-121920"/>
            <a:ext cx="12217400" cy="5085080"/>
          </a:xfrm>
          <a:prstGeom prst="rect">
            <a:avLst/>
          </a:prstGeom>
        </p:spPr>
      </p:pic>
      <p:sp>
        <p:nvSpPr>
          <p:cNvPr id="2" name="标题 1"/>
          <p:cNvSpPr>
            <a:spLocks noGrp="1"/>
          </p:cNvSpPr>
          <p:nvPr>
            <p:ph type="ctrTitle"/>
            <p:custDataLst>
              <p:tags r:id="rId2"/>
            </p:custDataLst>
          </p:nvPr>
        </p:nvSpPr>
        <p:spPr>
          <a:xfrm>
            <a:off x="1198880" y="4091305"/>
            <a:ext cx="9799320" cy="1187450"/>
          </a:xfrm>
        </p:spPr>
        <p:txBody>
          <a:bodyPr lIns="90000" tIns="46800" rIns="90000" bIns="46800" anchor="b" anchorCtr="0">
            <a:normAutofit/>
          </a:bodyPr>
          <a:lstStyle>
            <a:lvl1pPr algn="ctr">
              <a:defRPr sz="5400">
                <a:solidFill>
                  <a:srgbClr val="17175D"/>
                </a:solidFill>
              </a:defRPr>
            </a:lvl1pPr>
          </a:lstStyle>
          <a:p>
            <a:r>
              <a:rPr lang="zh-CN" altLang="en-US" dirty="0"/>
              <a:t>单击此处编辑母版标题样式</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2023/11/6</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
        <p:nvSpPr>
          <p:cNvPr id="10" name="文本框 7"/>
          <p:cNvSpPr txBox="1">
            <a:spLocks noChangeArrowheads="1"/>
          </p:cNvSpPr>
          <p:nvPr userDrawn="1">
            <p:custDataLst>
              <p:tags r:id="rId6"/>
            </p:custDataLst>
          </p:nvPr>
        </p:nvSpPr>
        <p:spPr bwMode="auto">
          <a:xfrm>
            <a:off x="8040216" y="5661248"/>
            <a:ext cx="3816424" cy="444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000FF"/>
              </a:buClr>
              <a:buSzPct val="80000"/>
              <a:buFont typeface="Wingdings" panose="05000000000000000000" pitchFamily="2" charset="2"/>
              <a:buChar char="n"/>
              <a:defRPr kumimoji="1" sz="2800" b="1">
                <a:solidFill>
                  <a:schemeClr val="tx1"/>
                </a:solidFill>
                <a:latin typeface="Times New Roman" panose="02020603050405020304" pitchFamily="18" charset="0"/>
                <a:ea typeface="黑体" panose="02010609060101010101" pitchFamily="49" charset="-122"/>
              </a:defRPr>
            </a:lvl1pPr>
            <a:lvl2pPr marL="742950" indent="-285750">
              <a:spcBef>
                <a:spcPct val="20000"/>
              </a:spcBef>
              <a:buClr>
                <a:srgbClr val="FF0000"/>
              </a:buClr>
              <a:buChar char="•"/>
              <a:defRPr kumimoji="1" sz="2400" b="1">
                <a:solidFill>
                  <a:srgbClr val="0000FF"/>
                </a:solidFill>
                <a:latin typeface="Times New Roman" panose="02020603050405020304" pitchFamily="18" charset="0"/>
                <a:ea typeface="仿宋_GB2312" pitchFamily="49"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lnSpc>
                <a:spcPts val="2880"/>
              </a:lnSpc>
              <a:spcBef>
                <a:spcPts val="1200"/>
              </a:spcBef>
              <a:buClrTx/>
              <a:buSzTx/>
              <a:buNone/>
            </a:pPr>
            <a:r>
              <a:rPr lang="zh-CN" altLang="en-US" sz="2400" dirty="0">
                <a:solidFill>
                  <a:srgbClr val="17175D"/>
                </a:solidFill>
                <a:effectLst>
                  <a:outerShdw blurRad="38100" dist="38100" dir="2700000" algn="tl">
                    <a:srgbClr val="C0C0C0"/>
                  </a:outerShdw>
                </a:effectLst>
                <a:latin typeface="微软雅黑" panose="020B0503020204020204" charset="-122"/>
                <a:ea typeface="微软雅黑" panose="020B0503020204020204" charset="-122"/>
              </a:rPr>
              <a:t>李长玲</a:t>
            </a:r>
            <a:r>
              <a:rPr lang="en-US" altLang="zh-CN" sz="2400" dirty="0">
                <a:solidFill>
                  <a:srgbClr val="17175D"/>
                </a:solidFill>
                <a:effectLst>
                  <a:outerShdw blurRad="38100" dist="38100" dir="2700000" algn="tl">
                    <a:srgbClr val="C0C0C0"/>
                  </a:outerShdw>
                </a:effectLst>
                <a:latin typeface="微软雅黑" panose="020B0503020204020204" charset="-122"/>
                <a:ea typeface="微软雅黑" panose="020B0503020204020204" charset="-122"/>
              </a:rPr>
              <a:t>   </a:t>
            </a:r>
            <a:r>
              <a:rPr lang="zh-CN" altLang="en-US" sz="2400" dirty="0">
                <a:solidFill>
                  <a:srgbClr val="17175D"/>
                </a:solidFill>
                <a:effectLst>
                  <a:outerShdw blurRad="38100" dist="38100" dir="2700000" algn="tl">
                    <a:srgbClr val="C0C0C0"/>
                  </a:outerShdw>
                </a:effectLst>
                <a:latin typeface="微软雅黑" panose="020B0503020204020204" charset="-122"/>
                <a:ea typeface="微软雅黑" panose="020B0503020204020204" charset="-122"/>
              </a:rPr>
              <a:t>信息管理研究院</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2023/11/6</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2023/11/6</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a:t>单击此处编辑标题</a:t>
            </a:r>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60FBDFE-C587-4B4C-A407-44438C67B59E}" type="datetimeFigureOut">
              <a:rPr lang="zh-CN" altLang="en-US" smtClean="0"/>
              <a:t>2023/11/6</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60FBDFE-C587-4B4C-A407-44438C67B59E}" type="datetimeFigureOut">
              <a:rPr lang="zh-CN" altLang="en-US" smtClean="0"/>
              <a:t>2023/11/6</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60FBDFE-C587-4B4C-A407-44438C67B59E}" type="datetimeFigureOut">
              <a:rPr lang="zh-CN" altLang="en-US" smtClean="0"/>
              <a:t>2023/11/6</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119450" y="188665"/>
            <a:ext cx="10969200" cy="705600"/>
          </a:xfrm>
        </p:spPr>
        <p:txBody>
          <a:bodyPr vert="horz" lIns="90000" tIns="46800" rIns="90000" bIns="46800" rtlCol="0" anchor="ctr" anchorCtr="0">
            <a:normAutofit/>
          </a:bodyPr>
          <a:lstStyle>
            <a:lvl1pPr>
              <a:defRPr>
                <a:solidFill>
                  <a:srgbClr val="17175D"/>
                </a:solidFill>
              </a:defRPr>
            </a:lvl1pPr>
          </a:lstStyle>
          <a:p>
            <a:pPr lvl="0"/>
            <a:r>
              <a:rPr lang="zh-CN" altLang="en-US"/>
              <a:t>单击此处编辑母版标题样式</a:t>
            </a:r>
          </a:p>
        </p:txBody>
      </p:sp>
      <p:sp>
        <p:nvSpPr>
          <p:cNvPr id="4" name="日期占位符 3"/>
          <p:cNvSpPr>
            <a:spLocks noGrp="1"/>
          </p:cNvSpPr>
          <p:nvPr>
            <p:ph type="dt" sz="half" idx="10"/>
            <p:custDataLst>
              <p:tags r:id="rId2"/>
            </p:custDataLst>
          </p:nvPr>
        </p:nvSpPr>
        <p:spPr/>
        <p:txBody>
          <a:bodyPr/>
          <a:lstStyle/>
          <a:p>
            <a:fld id="{760FBDFE-C587-4B4C-A407-44438C67B59E}" type="datetimeFigureOut">
              <a:rPr lang="zh-CN" altLang="en-US" smtClean="0"/>
              <a:t>2023/11/6</a:t>
            </a:fld>
            <a:endParaRPr lang="zh-CN" altLang="en-US"/>
          </a:p>
        </p:txBody>
      </p:sp>
      <p:sp>
        <p:nvSpPr>
          <p:cNvPr id="5" name="页脚占位符 4"/>
          <p:cNvSpPr>
            <a:spLocks noGrp="1"/>
          </p:cNvSpPr>
          <p:nvPr>
            <p:ph type="ftr" sz="quarter" idx="11"/>
            <p:custDataLst>
              <p:tags r:id="rId3"/>
            </p:custDataLst>
          </p:nvPr>
        </p:nvSpPr>
        <p:spPr/>
        <p:txBody>
          <a:bodyPr/>
          <a:lstStyle/>
          <a:p>
            <a:endParaRPr lang="zh-CN" altLang="en-US"/>
          </a:p>
        </p:txBody>
      </p:sp>
      <p:sp>
        <p:nvSpPr>
          <p:cNvPr id="6" name="灯片编号占位符 5"/>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
        <p:nvSpPr>
          <p:cNvPr id="12" name="Line 11"/>
          <p:cNvSpPr>
            <a:spLocks noChangeShapeType="1"/>
          </p:cNvSpPr>
          <p:nvPr userDrawn="1">
            <p:custDataLst>
              <p:tags r:id="rId5"/>
            </p:custDataLst>
          </p:nvPr>
        </p:nvSpPr>
        <p:spPr bwMode="auto">
          <a:xfrm>
            <a:off x="0" y="907132"/>
            <a:ext cx="12192000" cy="1588"/>
          </a:xfrm>
          <a:prstGeom prst="line">
            <a:avLst/>
          </a:prstGeom>
          <a:noFill/>
          <a:ln w="57150">
            <a:solidFill>
              <a:srgbClr val="3333CC"/>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zh-CN" altLang="en-US"/>
          </a:p>
        </p:txBody>
      </p:sp>
      <p:grpSp>
        <p:nvGrpSpPr>
          <p:cNvPr id="28" name="组合 27"/>
          <p:cNvGrpSpPr/>
          <p:nvPr userDrawn="1"/>
        </p:nvGrpSpPr>
        <p:grpSpPr>
          <a:xfrm>
            <a:off x="10632504" y="0"/>
            <a:ext cx="1008112" cy="1006649"/>
            <a:chOff x="4998781" y="3381687"/>
            <a:chExt cx="2051173" cy="2051173"/>
          </a:xfrm>
        </p:grpSpPr>
        <p:sp>
          <p:nvSpPr>
            <p:cNvPr id="29" name="椭圆 28"/>
            <p:cNvSpPr/>
            <p:nvPr>
              <p:custDataLst>
                <p:tags r:id="rId6"/>
              </p:custDataLst>
            </p:nvPr>
          </p:nvSpPr>
          <p:spPr>
            <a:xfrm>
              <a:off x="5294647" y="3630671"/>
              <a:ext cx="1469318" cy="146931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0" name="图片 29"/>
            <p:cNvPicPr>
              <a:picLocks noChangeAspect="1"/>
            </p:cNvPicPr>
            <p:nvPr>
              <p:custDataLst>
                <p:tags r:id="rId7"/>
              </p:custDataLst>
            </p:nvPr>
          </p:nvPicPr>
          <p:blipFill>
            <a:blip r:embed="rId9" cstate="print">
              <a:extLst>
                <a:ext uri="{28A0092B-C50C-407E-A947-70E740481C1C}">
                  <a14:useLocalDpi xmlns:a14="http://schemas.microsoft.com/office/drawing/2010/main" val="0"/>
                </a:ext>
              </a:extLst>
            </a:blip>
            <a:stretch>
              <a:fillRect/>
            </a:stretch>
          </p:blipFill>
          <p:spPr>
            <a:xfrm>
              <a:off x="4998781" y="3381687"/>
              <a:ext cx="2051173" cy="2051173"/>
            </a:xfrm>
            <a:prstGeom prst="rect">
              <a:avLst/>
            </a:prstGeom>
          </p:spPr>
        </p:pic>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2023/11/6</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2023/11/6</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2023/11/6</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2023/11/6</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2023/11/6</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2023/11/6</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a:t>单击此处编辑标题</a:t>
            </a:r>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2023/11/6</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4.xml"/><Relationship Id="rId3" Type="http://schemas.openxmlformats.org/officeDocument/2006/relationships/slideLayout" Target="../slideLayouts/slideLayout3.xml"/><Relationship Id="rId21" Type="http://schemas.openxmlformats.org/officeDocument/2006/relationships/tags" Target="../tags/tag7.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3.xml"/><Relationship Id="rId2" Type="http://schemas.openxmlformats.org/officeDocument/2006/relationships/slideLayout" Target="../slideLayouts/slideLayout2.xml"/><Relationship Id="rId16" Type="http://schemas.openxmlformats.org/officeDocument/2006/relationships/tags" Target="../tags/tag2.xml"/><Relationship Id="rId20" Type="http://schemas.openxmlformats.org/officeDocument/2006/relationships/tags" Target="../tags/tag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tags" Target="../tags/tag5.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7"/>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8"/>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9"/>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t>2023/11/6</a:t>
            </a:fld>
            <a:endParaRPr lang="zh-CN" altLang="en-US"/>
          </a:p>
        </p:txBody>
      </p:sp>
      <p:sp>
        <p:nvSpPr>
          <p:cNvPr id="5" name="页脚占位符 4"/>
          <p:cNvSpPr>
            <a:spLocks noGrp="1"/>
          </p:cNvSpPr>
          <p:nvPr>
            <p:ph type="ftr" sz="quarter" idx="3"/>
            <p:custDataLst>
              <p:tags r:id="rId20"/>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1"/>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t>‹#›</a:t>
            </a:fld>
            <a:endParaRPr lang="zh-CN" altLang="en-US" dirty="0"/>
          </a:p>
        </p:txBody>
      </p:sp>
    </p:spTree>
    <p:custDataLst>
      <p:tags r:id="rId16"/>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5.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6.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8.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9.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0.xml"/></Relationships>
</file>

<file path=ppt/slides/_rels/slide18.xml.rels><?xml version="1.0" encoding="UTF-8" standalone="yes"?>
<Relationships xmlns="http://schemas.openxmlformats.org/package/2006/relationships"><Relationship Id="rId3" Type="http://schemas.openxmlformats.org/officeDocument/2006/relationships/tags" Target="../tags/tag113.xml"/><Relationship Id="rId2" Type="http://schemas.openxmlformats.org/officeDocument/2006/relationships/tags" Target="../tags/tag112.xml"/><Relationship Id="rId1" Type="http://schemas.openxmlformats.org/officeDocument/2006/relationships/tags" Target="../tags/tag111.xml"/><Relationship Id="rId6" Type="http://schemas.openxmlformats.org/officeDocument/2006/relationships/image" Target="../media/image3.png"/><Relationship Id="rId5" Type="http://schemas.openxmlformats.org/officeDocument/2006/relationships/slideLayout" Target="../slideLayouts/slideLayout2.xml"/><Relationship Id="rId4" Type="http://schemas.openxmlformats.org/officeDocument/2006/relationships/tags" Target="../tags/tag114.xml"/></Relationships>
</file>

<file path=ppt/slides/_rels/slide19.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116.xml"/><Relationship Id="rId7" Type="http://schemas.openxmlformats.org/officeDocument/2006/relationships/tags" Target="../tags/tag120.xml"/><Relationship Id="rId12" Type="http://schemas.openxmlformats.org/officeDocument/2006/relationships/image" Target="../media/image6.png"/><Relationship Id="rId2" Type="http://schemas.openxmlformats.org/officeDocument/2006/relationships/tags" Target="../tags/tag115.xml"/><Relationship Id="rId1" Type="http://schemas.openxmlformats.org/officeDocument/2006/relationships/vmlDrawing" Target="../drawings/vmlDrawing1.vml"/><Relationship Id="rId6" Type="http://schemas.openxmlformats.org/officeDocument/2006/relationships/tags" Target="../tags/tag119.xml"/><Relationship Id="rId11" Type="http://schemas.openxmlformats.org/officeDocument/2006/relationships/image" Target="../media/image5.png"/><Relationship Id="rId5" Type="http://schemas.openxmlformats.org/officeDocument/2006/relationships/tags" Target="../tags/tag118.xml"/><Relationship Id="rId10" Type="http://schemas.openxmlformats.org/officeDocument/2006/relationships/image" Target="../media/image4.wmf"/><Relationship Id="rId4" Type="http://schemas.openxmlformats.org/officeDocument/2006/relationships/tags" Target="../tags/tag117.xml"/><Relationship Id="rId9"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1.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2.bin"/><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2.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4.xml"/><Relationship Id="rId1" Type="http://schemas.openxmlformats.org/officeDocument/2006/relationships/tags" Target="../tags/tag12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6.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7.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8.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9.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0.xml"/></Relationships>
</file>

<file path=ppt/slides/_rels/slide7.xml.rels><?xml version="1.0" encoding="UTF-8" standalone="yes"?>
<Relationships xmlns="http://schemas.openxmlformats.org/package/2006/relationships"><Relationship Id="rId13" Type="http://schemas.openxmlformats.org/officeDocument/2006/relationships/tags" Target="../tags/tag83.xml"/><Relationship Id="rId18" Type="http://schemas.openxmlformats.org/officeDocument/2006/relationships/tags" Target="../tags/tag88.xml"/><Relationship Id="rId26" Type="http://schemas.openxmlformats.org/officeDocument/2006/relationships/tags" Target="../tags/tag96.xml"/><Relationship Id="rId3" Type="http://schemas.openxmlformats.org/officeDocument/2006/relationships/tags" Target="../tags/tag73.xml"/><Relationship Id="rId21" Type="http://schemas.openxmlformats.org/officeDocument/2006/relationships/tags" Target="../tags/tag91.xml"/><Relationship Id="rId7" Type="http://schemas.openxmlformats.org/officeDocument/2006/relationships/tags" Target="../tags/tag77.xml"/><Relationship Id="rId12" Type="http://schemas.openxmlformats.org/officeDocument/2006/relationships/tags" Target="../tags/tag82.xml"/><Relationship Id="rId17" Type="http://schemas.openxmlformats.org/officeDocument/2006/relationships/tags" Target="../tags/tag87.xml"/><Relationship Id="rId25" Type="http://schemas.openxmlformats.org/officeDocument/2006/relationships/tags" Target="../tags/tag95.xml"/><Relationship Id="rId33" Type="http://schemas.openxmlformats.org/officeDocument/2006/relationships/slideLayout" Target="../slideLayouts/slideLayout2.xml"/><Relationship Id="rId2" Type="http://schemas.openxmlformats.org/officeDocument/2006/relationships/tags" Target="../tags/tag72.xml"/><Relationship Id="rId16" Type="http://schemas.openxmlformats.org/officeDocument/2006/relationships/tags" Target="../tags/tag86.xml"/><Relationship Id="rId20" Type="http://schemas.openxmlformats.org/officeDocument/2006/relationships/tags" Target="../tags/tag90.xml"/><Relationship Id="rId29" Type="http://schemas.openxmlformats.org/officeDocument/2006/relationships/tags" Target="../tags/tag99.xml"/><Relationship Id="rId1" Type="http://schemas.openxmlformats.org/officeDocument/2006/relationships/tags" Target="../tags/tag71.xml"/><Relationship Id="rId6" Type="http://schemas.openxmlformats.org/officeDocument/2006/relationships/tags" Target="../tags/tag76.xml"/><Relationship Id="rId11" Type="http://schemas.openxmlformats.org/officeDocument/2006/relationships/tags" Target="../tags/tag81.xml"/><Relationship Id="rId24" Type="http://schemas.openxmlformats.org/officeDocument/2006/relationships/tags" Target="../tags/tag94.xml"/><Relationship Id="rId32" Type="http://schemas.openxmlformats.org/officeDocument/2006/relationships/tags" Target="../tags/tag102.xml"/><Relationship Id="rId5" Type="http://schemas.openxmlformats.org/officeDocument/2006/relationships/tags" Target="../tags/tag75.xml"/><Relationship Id="rId15" Type="http://schemas.openxmlformats.org/officeDocument/2006/relationships/tags" Target="../tags/tag85.xml"/><Relationship Id="rId23" Type="http://schemas.openxmlformats.org/officeDocument/2006/relationships/tags" Target="../tags/tag93.xml"/><Relationship Id="rId28" Type="http://schemas.openxmlformats.org/officeDocument/2006/relationships/tags" Target="../tags/tag98.xml"/><Relationship Id="rId10" Type="http://schemas.openxmlformats.org/officeDocument/2006/relationships/tags" Target="../tags/tag80.xml"/><Relationship Id="rId19" Type="http://schemas.openxmlformats.org/officeDocument/2006/relationships/tags" Target="../tags/tag89.xml"/><Relationship Id="rId31" Type="http://schemas.openxmlformats.org/officeDocument/2006/relationships/tags" Target="../tags/tag101.xml"/><Relationship Id="rId4" Type="http://schemas.openxmlformats.org/officeDocument/2006/relationships/tags" Target="../tags/tag74.xml"/><Relationship Id="rId9" Type="http://schemas.openxmlformats.org/officeDocument/2006/relationships/tags" Target="../tags/tag79.xml"/><Relationship Id="rId14" Type="http://schemas.openxmlformats.org/officeDocument/2006/relationships/tags" Target="../tags/tag84.xml"/><Relationship Id="rId22" Type="http://schemas.openxmlformats.org/officeDocument/2006/relationships/tags" Target="../tags/tag92.xml"/><Relationship Id="rId27" Type="http://schemas.openxmlformats.org/officeDocument/2006/relationships/tags" Target="../tags/tag97.xml"/><Relationship Id="rId30" Type="http://schemas.openxmlformats.org/officeDocument/2006/relationships/tags" Target="../tags/tag100.xml"/><Relationship Id="rId8" Type="http://schemas.openxmlformats.org/officeDocument/2006/relationships/tags" Target="../tags/tag7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3.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a:xfrm>
            <a:off x="-5080" y="4040505"/>
            <a:ext cx="11906250" cy="951230"/>
          </a:xfrm>
        </p:spPr>
        <p:txBody>
          <a:bodyPr>
            <a:noAutofit/>
          </a:bodyPr>
          <a:lstStyle/>
          <a:p>
            <a:r>
              <a:rPr lang="zh-CN" altLang="en-US" sz="4400"/>
              <a:t>  文献计量学应用研究</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p:cNvSpPr>
          <p:nvPr>
            <p:ph idx="1"/>
          </p:nvPr>
        </p:nvSpPr>
        <p:spPr>
          <a:xfrm>
            <a:off x="292100" y="1192530"/>
            <a:ext cx="11493500" cy="5445125"/>
          </a:xfrm>
        </p:spPr>
        <p:txBody>
          <a:bodyPr vert="horz" wrap="square" lIns="121920" tIns="60960" rIns="121920" bIns="60960" anchor="t" anchorCtr="0">
            <a:normAutofit fontScale="97500" lnSpcReduction="10000"/>
          </a:bodyPr>
          <a:lstStyle/>
          <a:p>
            <a:pPr eaLnBrk="1" hangingPunct="1">
              <a:buNone/>
            </a:pPr>
            <a:r>
              <a:rPr lang="zh-CN" altLang="en-US" sz="3100" dirty="0">
                <a:solidFill>
                  <a:schemeClr val="tx1"/>
                </a:solidFill>
                <a:latin typeface="Times New Roman" panose="02020603050405020304" pitchFamily="18" charset="0"/>
                <a:ea typeface="微软雅黑" panose="020B0503020204020204" charset="-122"/>
              </a:rPr>
              <a:t>（1）评价指标选取</a:t>
            </a:r>
            <a:endParaRPr lang="en-US" altLang="zh-CN" sz="3100" dirty="0">
              <a:solidFill>
                <a:schemeClr val="tx1"/>
              </a:solidFill>
              <a:latin typeface="Times New Roman" panose="02020603050405020304" pitchFamily="18" charset="0"/>
              <a:ea typeface="微软雅黑" panose="020B0503020204020204" charset="-122"/>
            </a:endParaRPr>
          </a:p>
          <a:p>
            <a:pPr eaLnBrk="1" hangingPunct="1">
              <a:buNone/>
            </a:pPr>
            <a:r>
              <a:rPr lang="en-US" altLang="zh-CN" sz="2700" dirty="0">
                <a:solidFill>
                  <a:schemeClr val="tx1"/>
                </a:solidFill>
                <a:latin typeface="Times New Roman" panose="02020603050405020304" pitchFamily="18" charset="0"/>
                <a:ea typeface="微软雅黑" panose="020B0503020204020204" charset="-122"/>
              </a:rPr>
              <a:t>   A：</a:t>
            </a:r>
            <a:r>
              <a:rPr lang="zh-CN" altLang="en-US" sz="2700" dirty="0">
                <a:solidFill>
                  <a:schemeClr val="tx1"/>
                </a:solidFill>
                <a:latin typeface="Times New Roman" panose="02020603050405020304" pitchFamily="18" charset="0"/>
                <a:ea typeface="微软雅黑" panose="020B0503020204020204" charset="-122"/>
              </a:rPr>
              <a:t>单指标评价</a:t>
            </a:r>
          </a:p>
          <a:p>
            <a:pPr lvl="2" eaLnBrk="1" hangingPunct="1">
              <a:buClr>
                <a:srgbClr val="A50021"/>
              </a:buClr>
              <a:buSzPct val="80000"/>
              <a:buFont typeface="Wingdings" panose="05000000000000000000" pitchFamily="2" charset="2"/>
              <a:buChar char="Ø"/>
            </a:pPr>
            <a:r>
              <a:rPr lang="zh-CN" altLang="en-US" sz="2200" dirty="0">
                <a:solidFill>
                  <a:srgbClr val="000066"/>
                </a:solidFill>
                <a:latin typeface="Times New Roman" panose="02020603050405020304" pitchFamily="18" charset="0"/>
                <a:ea typeface="微软雅黑" panose="020B0503020204020204" charset="-122"/>
              </a:rPr>
              <a:t>载文法：</a:t>
            </a:r>
            <a:r>
              <a:rPr lang="zh-CN" altLang="en-US" sz="2200" dirty="0">
                <a:solidFill>
                  <a:srgbClr val="6699FF"/>
                </a:solidFill>
                <a:latin typeface="Times New Roman" panose="02020603050405020304" pitchFamily="18" charset="0"/>
                <a:ea typeface="微软雅黑" panose="020B0503020204020204" charset="-122"/>
              </a:rPr>
              <a:t>绝对载文量、相对载文量等。</a:t>
            </a:r>
            <a:r>
              <a:rPr lang="zh-CN" altLang="en-US" sz="2200" dirty="0">
                <a:solidFill>
                  <a:srgbClr val="000000"/>
                </a:solidFill>
                <a:latin typeface="Times New Roman" panose="02020603050405020304" pitchFamily="18" charset="0"/>
                <a:ea typeface="微软雅黑" panose="020B0503020204020204" charset="-122"/>
              </a:rPr>
              <a:t>相对载文量=某刊刊载相关学科的文章数/该刊同时期的发文总数。</a:t>
            </a:r>
            <a:endParaRPr lang="zh-CN" altLang="en-US" sz="2200" dirty="0">
              <a:solidFill>
                <a:srgbClr val="6699FF"/>
              </a:solidFill>
              <a:latin typeface="Times New Roman" panose="02020603050405020304" pitchFamily="18" charset="0"/>
              <a:ea typeface="微软雅黑" panose="020B0503020204020204" charset="-122"/>
            </a:endParaRPr>
          </a:p>
          <a:p>
            <a:pPr lvl="2" eaLnBrk="1" hangingPunct="1">
              <a:buClr>
                <a:srgbClr val="A50021"/>
              </a:buClr>
              <a:buSzPct val="80000"/>
              <a:buFont typeface="Wingdings" panose="05000000000000000000" pitchFamily="2" charset="2"/>
              <a:buChar char="Ø"/>
            </a:pPr>
            <a:r>
              <a:rPr lang="zh-CN" altLang="en-US" sz="2200" dirty="0">
                <a:solidFill>
                  <a:srgbClr val="000066"/>
                </a:solidFill>
                <a:latin typeface="Times New Roman" panose="02020603050405020304" pitchFamily="18" charset="0"/>
                <a:ea typeface="微软雅黑" panose="020B0503020204020204" charset="-122"/>
              </a:rPr>
              <a:t>文摘法：</a:t>
            </a:r>
            <a:r>
              <a:rPr lang="zh-CN" altLang="en-US" sz="2200" dirty="0">
                <a:solidFill>
                  <a:srgbClr val="6699FF"/>
                </a:solidFill>
                <a:latin typeface="Times New Roman" panose="02020603050405020304" pitchFamily="18" charset="0"/>
                <a:ea typeface="微软雅黑" panose="020B0503020204020204" charset="-122"/>
              </a:rPr>
              <a:t>被摘量、被摘率等</a:t>
            </a:r>
          </a:p>
          <a:p>
            <a:pPr lvl="2" eaLnBrk="1" hangingPunct="1">
              <a:buClr>
                <a:srgbClr val="A50021"/>
              </a:buClr>
              <a:buSzPct val="80000"/>
              <a:buFont typeface="Wingdings" panose="05000000000000000000" pitchFamily="2" charset="2"/>
              <a:buChar char="Ø"/>
            </a:pPr>
            <a:r>
              <a:rPr lang="zh-CN" altLang="en-US" sz="2200" dirty="0">
                <a:solidFill>
                  <a:srgbClr val="000066"/>
                </a:solidFill>
                <a:latin typeface="Times New Roman" panose="02020603050405020304" pitchFamily="18" charset="0"/>
                <a:ea typeface="微软雅黑" panose="020B0503020204020204" charset="-122"/>
              </a:rPr>
              <a:t>引文法：</a:t>
            </a:r>
            <a:r>
              <a:rPr lang="zh-CN" altLang="en-US" sz="2200" dirty="0">
                <a:solidFill>
                  <a:srgbClr val="6699FF"/>
                </a:solidFill>
                <a:latin typeface="Times New Roman" panose="02020603050405020304" pitchFamily="18" charset="0"/>
                <a:ea typeface="微软雅黑" panose="020B0503020204020204" charset="-122"/>
              </a:rPr>
              <a:t>被引量、影响因子、即时被引系数等</a:t>
            </a:r>
          </a:p>
          <a:p>
            <a:pPr lvl="2" eaLnBrk="1" hangingPunct="1">
              <a:buClr>
                <a:srgbClr val="A50021"/>
              </a:buClr>
              <a:buSzPct val="80000"/>
              <a:buFont typeface="Wingdings" panose="05000000000000000000" pitchFamily="2" charset="2"/>
              <a:buChar char="Ø"/>
            </a:pPr>
            <a:r>
              <a:rPr lang="zh-CN" altLang="en-US" sz="2200" dirty="0">
                <a:solidFill>
                  <a:srgbClr val="000066"/>
                </a:solidFill>
                <a:latin typeface="Times New Roman" panose="02020603050405020304" pitchFamily="18" charset="0"/>
                <a:ea typeface="微软雅黑" panose="020B0503020204020204" charset="-122"/>
              </a:rPr>
              <a:t>流通量法：</a:t>
            </a:r>
            <a:r>
              <a:rPr lang="zh-CN" altLang="en-US" sz="2200" dirty="0">
                <a:solidFill>
                  <a:srgbClr val="6699FF"/>
                </a:solidFill>
                <a:latin typeface="Times New Roman" panose="02020603050405020304" pitchFamily="18" charset="0"/>
                <a:ea typeface="微软雅黑" panose="020B0503020204020204" charset="-122"/>
              </a:rPr>
              <a:t>阅览量、复印量、全文下载量等</a:t>
            </a:r>
            <a:endParaRPr lang="zh-CN" altLang="en-US" sz="2665" dirty="0">
              <a:solidFill>
                <a:srgbClr val="6699FF"/>
              </a:solidFill>
              <a:latin typeface="Times New Roman" panose="02020603050405020304" pitchFamily="18" charset="0"/>
              <a:ea typeface="微软雅黑" panose="020B0503020204020204" charset="-122"/>
            </a:endParaRPr>
          </a:p>
          <a:p>
            <a:pPr lvl="1" eaLnBrk="1" hangingPunct="1">
              <a:lnSpc>
                <a:spcPct val="125000"/>
              </a:lnSpc>
              <a:buClr>
                <a:srgbClr val="A50021"/>
              </a:buClr>
              <a:buSzPct val="80000"/>
              <a:buNone/>
            </a:pPr>
            <a:r>
              <a:rPr lang="en-US" altLang="zh-CN" sz="2700" dirty="0">
                <a:solidFill>
                  <a:schemeClr val="tx1"/>
                </a:solidFill>
                <a:latin typeface="Times New Roman" panose="02020603050405020304" pitchFamily="18" charset="0"/>
                <a:ea typeface="微软雅黑" panose="020B0503020204020204" charset="-122"/>
              </a:rPr>
              <a:t>B：</a:t>
            </a:r>
            <a:r>
              <a:rPr lang="zh-CN" altLang="en-US" sz="2700" dirty="0">
                <a:solidFill>
                  <a:schemeClr val="tx1"/>
                </a:solidFill>
                <a:latin typeface="Times New Roman" panose="02020603050405020304" pitchFamily="18" charset="0"/>
                <a:ea typeface="微软雅黑" panose="020B0503020204020204" charset="-122"/>
              </a:rPr>
              <a:t>多指标评价：将多种指标科学地组织在一个评价指标体系中</a:t>
            </a:r>
          </a:p>
          <a:p>
            <a:pPr lvl="2" eaLnBrk="1" hangingPunct="1">
              <a:lnSpc>
                <a:spcPct val="125000"/>
              </a:lnSpc>
              <a:buClr>
                <a:srgbClr val="A50021"/>
              </a:buClr>
              <a:buSzPct val="80000"/>
              <a:buFont typeface="Wingdings" panose="05000000000000000000" pitchFamily="2" charset="2"/>
              <a:buChar char="Ø"/>
            </a:pPr>
            <a:r>
              <a:rPr lang="zh-CN" altLang="en-US" sz="2200" dirty="0">
                <a:solidFill>
                  <a:schemeClr val="tx2"/>
                </a:solidFill>
                <a:latin typeface="Times New Roman" panose="02020603050405020304" pitchFamily="18" charset="0"/>
                <a:ea typeface="微软雅黑" panose="020B0503020204020204" charset="-122"/>
              </a:rPr>
              <a:t>评价指标体系：</a:t>
            </a:r>
            <a:r>
              <a:rPr lang="zh-CN" altLang="en-US" sz="2200" dirty="0">
                <a:solidFill>
                  <a:srgbClr val="6699FF"/>
                </a:solidFill>
                <a:latin typeface="Times New Roman" panose="02020603050405020304" pitchFamily="18" charset="0"/>
                <a:ea typeface="微软雅黑" panose="020B0503020204020204" charset="-122"/>
              </a:rPr>
              <a:t>科学系统、层次合理、准确细分、可操作</a:t>
            </a:r>
          </a:p>
          <a:p>
            <a:pPr lvl="2" eaLnBrk="1" hangingPunct="1">
              <a:lnSpc>
                <a:spcPct val="125000"/>
              </a:lnSpc>
              <a:buClr>
                <a:srgbClr val="A50021"/>
              </a:buClr>
              <a:buSzPct val="80000"/>
              <a:buFont typeface="Wingdings" panose="05000000000000000000" pitchFamily="2" charset="2"/>
              <a:buChar char="Ø"/>
            </a:pPr>
            <a:r>
              <a:rPr lang="zh-CN" altLang="en-US" sz="2200" dirty="0">
                <a:solidFill>
                  <a:schemeClr val="tx2"/>
                </a:solidFill>
                <a:latin typeface="Times New Roman" panose="02020603050405020304" pitchFamily="18" charset="0"/>
                <a:ea typeface="微软雅黑" panose="020B0503020204020204" charset="-122"/>
              </a:rPr>
              <a:t>评价指标统计源：</a:t>
            </a:r>
            <a:r>
              <a:rPr lang="zh-CN" altLang="en-US" sz="2200" dirty="0">
                <a:solidFill>
                  <a:srgbClr val="6699FF"/>
                </a:solidFill>
                <a:latin typeface="Times New Roman" panose="02020603050405020304" pitchFamily="18" charset="0"/>
                <a:ea typeface="微软雅黑" panose="020B0503020204020204" charset="-122"/>
              </a:rPr>
              <a:t>学科全面、数据准确、权威性高等</a:t>
            </a:r>
          </a:p>
          <a:p>
            <a:pPr lvl="2" eaLnBrk="1" hangingPunct="1">
              <a:lnSpc>
                <a:spcPct val="125000"/>
              </a:lnSpc>
              <a:buClr>
                <a:srgbClr val="A50021"/>
              </a:buClr>
              <a:buSzPct val="80000"/>
              <a:buFont typeface="Wingdings" panose="05000000000000000000" pitchFamily="2" charset="2"/>
              <a:buChar char="Ø"/>
            </a:pPr>
            <a:r>
              <a:rPr lang="zh-CN" altLang="en-US" sz="2200" dirty="0">
                <a:solidFill>
                  <a:schemeClr val="tx2"/>
                </a:solidFill>
                <a:latin typeface="Times New Roman" panose="02020603050405020304" pitchFamily="18" charset="0"/>
                <a:ea typeface="微软雅黑" panose="020B0503020204020204" charset="-122"/>
              </a:rPr>
              <a:t>综合评价数学模型：</a:t>
            </a:r>
            <a:r>
              <a:rPr lang="zh-CN" altLang="en-US" sz="2200" dirty="0">
                <a:solidFill>
                  <a:srgbClr val="6699FF"/>
                </a:solidFill>
                <a:latin typeface="Times New Roman" panose="02020603050405020304" pitchFamily="18" charset="0"/>
                <a:ea typeface="微软雅黑" panose="020B0503020204020204" charset="-122"/>
              </a:rPr>
              <a:t>加权平均法、模糊数学法、层次分析法</a:t>
            </a:r>
          </a:p>
        </p:txBody>
      </p:sp>
      <p:sp>
        <p:nvSpPr>
          <p:cNvPr id="2" name="标题 1"/>
          <p:cNvSpPr>
            <a:spLocks noGrp="1"/>
          </p:cNvSpPr>
          <p:nvPr>
            <p:ph type="title"/>
          </p:nvPr>
        </p:nvSpPr>
        <p:spPr/>
        <p:txBody>
          <a:bodyPr/>
          <a:lstStyle/>
          <a:p>
            <a:r>
              <a:rPr lang="zh-CN" altLang="en-US"/>
              <a:t>二、核心期刊的评价方法</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28"/>
          <p:cNvSpPr/>
          <p:nvPr/>
        </p:nvSpPr>
        <p:spPr>
          <a:xfrm>
            <a:off x="669290" y="1021080"/>
            <a:ext cx="3274060" cy="478155"/>
          </a:xfrm>
          <a:prstGeom prst="rect">
            <a:avLst/>
          </a:prstGeom>
          <a:noFill/>
          <a:ln w="9525">
            <a:noFill/>
          </a:ln>
        </p:spPr>
        <p:txBody>
          <a:bodyPr wrap="square">
            <a:spAutoFit/>
          </a:bodyPr>
          <a:lstStyle/>
          <a:p>
            <a:pPr>
              <a:lnSpc>
                <a:spcPct val="90000"/>
              </a:lnSpc>
              <a:spcBef>
                <a:spcPct val="50000"/>
              </a:spcBef>
              <a:buClr>
                <a:srgbClr val="A50021"/>
              </a:buClr>
              <a:buSzPct val="75000"/>
              <a:buFont typeface="Wingdings" panose="05000000000000000000" pitchFamily="2" charset="2"/>
            </a:pPr>
            <a:r>
              <a:rPr lang="zh-CN" altLang="en-US" sz="2800" dirty="0">
                <a:solidFill>
                  <a:schemeClr val="tx1"/>
                </a:solidFill>
                <a:uFillTx/>
                <a:ea typeface="微软雅黑" panose="020B0503020204020204" charset="-122"/>
              </a:rPr>
              <a:t>（2）数量界定</a:t>
            </a:r>
          </a:p>
        </p:txBody>
      </p:sp>
      <p:sp>
        <p:nvSpPr>
          <p:cNvPr id="15363" name="Rectangle 1029"/>
          <p:cNvSpPr>
            <a:spLocks noGrp="1"/>
          </p:cNvSpPr>
          <p:nvPr>
            <p:ph idx="1"/>
          </p:nvPr>
        </p:nvSpPr>
        <p:spPr>
          <a:xfrm>
            <a:off x="914400" y="1626050"/>
            <a:ext cx="10174250" cy="4892675"/>
          </a:xfrm>
        </p:spPr>
        <p:txBody>
          <a:bodyPr vert="horz" wrap="square" lIns="121920" tIns="60960" rIns="121920" bIns="60960" anchor="t" anchorCtr="0">
            <a:normAutofit fontScale="95000"/>
          </a:bodyPr>
          <a:lstStyle/>
          <a:p>
            <a:pPr eaLnBrk="1" hangingPunct="1">
              <a:lnSpc>
                <a:spcPct val="105000"/>
              </a:lnSpc>
              <a:buSzPct val="80000"/>
              <a:buNone/>
            </a:pPr>
            <a:r>
              <a:rPr lang="en-US" altLang="zh-CN" sz="2900" dirty="0">
                <a:solidFill>
                  <a:schemeClr val="tx1"/>
                </a:solidFill>
                <a:uFillTx/>
                <a:latin typeface="Times New Roman" panose="02020603050405020304" pitchFamily="18" charset="0"/>
                <a:ea typeface="微软雅黑" panose="020B0503020204020204" charset="-122"/>
              </a:rPr>
              <a:t>A：</a:t>
            </a:r>
            <a:r>
              <a:rPr lang="zh-CN" altLang="en-US" sz="2900" dirty="0">
                <a:solidFill>
                  <a:schemeClr val="tx1"/>
                </a:solidFill>
                <a:uFillTx/>
                <a:latin typeface="Times New Roman" panose="02020603050405020304" pitchFamily="18" charset="0"/>
                <a:ea typeface="微软雅黑" panose="020B0503020204020204" charset="-122"/>
              </a:rPr>
              <a:t>区域法</a:t>
            </a:r>
          </a:p>
          <a:p>
            <a:pPr eaLnBrk="1" hangingPunct="1">
              <a:lnSpc>
                <a:spcPct val="150000"/>
              </a:lnSpc>
              <a:buSzTx/>
              <a:buFont typeface="Wingdings" panose="05000000000000000000" pitchFamily="2" charset="2"/>
              <a:buChar char="Ø"/>
            </a:pPr>
            <a:r>
              <a:rPr lang="zh-CN" altLang="en-US" sz="2100" dirty="0" smtClean="0">
                <a:solidFill>
                  <a:srgbClr val="000066"/>
                </a:solidFill>
              </a:rPr>
              <a:t> </a:t>
            </a:r>
            <a:r>
              <a:rPr lang="zh-CN" altLang="en-US" sz="2100" dirty="0">
                <a:solidFill>
                  <a:srgbClr val="000066"/>
                </a:solidFill>
                <a:latin typeface="Times New Roman" panose="02020603050405020304" pitchFamily="18" charset="0"/>
                <a:ea typeface="微软雅黑" panose="020B0503020204020204" charset="-122"/>
              </a:rPr>
              <a:t>布拉德福分区：分为三个区</a:t>
            </a:r>
            <a:r>
              <a:rPr lang="zh-CN" altLang="en-US" sz="2100" dirty="0">
                <a:solidFill>
                  <a:srgbClr val="A50021"/>
                </a:solidFill>
                <a:latin typeface="Times New Roman" panose="02020603050405020304" pitchFamily="18" charset="0"/>
                <a:ea typeface="微软雅黑" panose="020B0503020204020204" charset="-122"/>
              </a:rPr>
              <a:t>，第一区 （三分之一载文量）为核心区</a:t>
            </a:r>
          </a:p>
          <a:p>
            <a:pPr eaLnBrk="1" hangingPunct="1">
              <a:lnSpc>
                <a:spcPct val="150000"/>
              </a:lnSpc>
              <a:buSzTx/>
              <a:buFont typeface="Wingdings" panose="05000000000000000000" pitchFamily="2" charset="2"/>
              <a:buChar char="Ø"/>
            </a:pPr>
            <a:r>
              <a:rPr lang="zh-CN" altLang="en-US" sz="2100" dirty="0">
                <a:solidFill>
                  <a:schemeClr val="tx2"/>
                </a:solidFill>
                <a:latin typeface="Times New Roman" panose="02020603050405020304" pitchFamily="18" charset="0"/>
                <a:ea typeface="微软雅黑" panose="020B0503020204020204" charset="-122"/>
              </a:rPr>
              <a:t>  </a:t>
            </a:r>
            <a:r>
              <a:rPr lang="zh-CN" altLang="en-US" sz="2100" dirty="0">
                <a:solidFill>
                  <a:srgbClr val="000066"/>
                </a:solidFill>
                <a:latin typeface="Times New Roman" panose="02020603050405020304" pitchFamily="18" charset="0"/>
                <a:ea typeface="微软雅黑" panose="020B0503020204020204" charset="-122"/>
              </a:rPr>
              <a:t>维克瑞分区：</a:t>
            </a:r>
            <a:r>
              <a:rPr lang="zh-CN" altLang="en-US" sz="2100" dirty="0">
                <a:solidFill>
                  <a:srgbClr val="A50021"/>
                </a:solidFill>
                <a:latin typeface="Times New Roman" panose="02020603050405020304" pitchFamily="18" charset="0"/>
                <a:ea typeface="微软雅黑" panose="020B0503020204020204" charset="-122"/>
              </a:rPr>
              <a:t>任意分区</a:t>
            </a:r>
          </a:p>
          <a:p>
            <a:pPr marL="0">
              <a:lnSpc>
                <a:spcPct val="150000"/>
              </a:lnSpc>
              <a:buSzTx/>
              <a:buFont typeface="Wingdings" panose="05000000000000000000" pitchFamily="2" charset="2"/>
              <a:buChar char="Ø"/>
            </a:pPr>
            <a:r>
              <a:rPr lang="zh-CN" altLang="en-US" sz="2100" dirty="0">
                <a:solidFill>
                  <a:srgbClr val="000066"/>
                </a:solidFill>
                <a:latin typeface="Times New Roman" panose="02020603050405020304" pitchFamily="18" charset="0"/>
                <a:ea typeface="微软雅黑" panose="020B0503020204020204" charset="-122"/>
              </a:rPr>
              <a:t>  高夫曼分区：</a:t>
            </a:r>
            <a:r>
              <a:rPr lang="zh-CN" altLang="en-US" sz="2100" dirty="0">
                <a:solidFill>
                  <a:srgbClr val="A50021"/>
                </a:solidFill>
                <a:latin typeface="Times New Roman" panose="02020603050405020304" pitchFamily="18" charset="0"/>
                <a:ea typeface="微软雅黑" panose="020B0503020204020204" charset="-122"/>
              </a:rPr>
              <a:t>最大分区，</a:t>
            </a:r>
            <a:r>
              <a:rPr lang="en-US" altLang="zh-CN" sz="2100" dirty="0" smtClean="0">
                <a:latin typeface="Times New Roman" panose="02020603050405020304" pitchFamily="18" charset="0"/>
                <a:ea typeface="微软雅黑" panose="020B0503020204020204" charset="-122"/>
              </a:rPr>
              <a:t>A/m=L</a:t>
            </a:r>
            <a:r>
              <a:rPr lang="zh-CN" altLang="en-US" sz="2100" dirty="0" smtClean="0">
                <a:latin typeface="Times New Roman" panose="02020603050405020304" pitchFamily="18" charset="0"/>
                <a:ea typeface="微软雅黑" panose="020B0503020204020204" charset="-122"/>
              </a:rPr>
              <a:t>。</a:t>
            </a:r>
            <a:r>
              <a:rPr lang="zh-CN" altLang="en-US" sz="2100" dirty="0">
                <a:solidFill>
                  <a:srgbClr val="A50021"/>
                </a:solidFill>
                <a:latin typeface="Times New Roman" panose="02020603050405020304" pitchFamily="18" charset="0"/>
                <a:ea typeface="微软雅黑" panose="020B0503020204020204" charset="-122"/>
              </a:rPr>
              <a:t>高夫曼以载有一篇论文期刊数的一半来分区，第一区为核心区</a:t>
            </a:r>
          </a:p>
          <a:p>
            <a:pPr eaLnBrk="1" hangingPunct="1">
              <a:lnSpc>
                <a:spcPct val="150000"/>
              </a:lnSpc>
              <a:buSzPct val="80000"/>
              <a:buNone/>
            </a:pPr>
            <a:r>
              <a:rPr lang="en-US" altLang="zh-CN" sz="2900" dirty="0">
                <a:solidFill>
                  <a:schemeClr val="tx1"/>
                </a:solidFill>
                <a:latin typeface="Times New Roman" panose="02020603050405020304" pitchFamily="18" charset="0"/>
                <a:ea typeface="微软雅黑" panose="020B0503020204020204" charset="-122"/>
              </a:rPr>
              <a:t>B：</a:t>
            </a:r>
            <a:r>
              <a:rPr lang="zh-CN" altLang="en-US" sz="2900" dirty="0">
                <a:solidFill>
                  <a:schemeClr val="tx1"/>
                </a:solidFill>
                <a:latin typeface="Times New Roman" panose="02020603050405020304" pitchFamily="18" charset="0"/>
                <a:ea typeface="微软雅黑" panose="020B0503020204020204" charset="-122"/>
              </a:rPr>
              <a:t>图像法：</a:t>
            </a:r>
            <a:r>
              <a:rPr lang="zh-CN" altLang="en-US" sz="2100" dirty="0">
                <a:solidFill>
                  <a:srgbClr val="A50021"/>
                </a:solidFill>
                <a:latin typeface="Times New Roman" panose="02020603050405020304" pitchFamily="18" charset="0"/>
                <a:ea typeface="微软雅黑" panose="020B0503020204020204" charset="-122"/>
              </a:rPr>
              <a:t>布拉德福对数图像等</a:t>
            </a:r>
          </a:p>
          <a:p>
            <a:pPr eaLnBrk="1" hangingPunct="1">
              <a:lnSpc>
                <a:spcPct val="150000"/>
              </a:lnSpc>
              <a:buSzPct val="80000"/>
              <a:buNone/>
            </a:pPr>
            <a:r>
              <a:rPr lang="en-US" altLang="zh-CN" sz="2900" dirty="0">
                <a:solidFill>
                  <a:schemeClr val="tx1"/>
                </a:solidFill>
                <a:latin typeface="Times New Roman" panose="02020603050405020304" pitchFamily="18" charset="0"/>
                <a:ea typeface="微软雅黑" panose="020B0503020204020204" charset="-122"/>
              </a:rPr>
              <a:t>C：</a:t>
            </a:r>
            <a:r>
              <a:rPr lang="zh-CN" altLang="en-US" sz="2900" dirty="0">
                <a:solidFill>
                  <a:schemeClr val="tx1"/>
                </a:solidFill>
                <a:latin typeface="Times New Roman" panose="02020603050405020304" pitchFamily="18" charset="0"/>
                <a:ea typeface="微软雅黑" panose="020B0503020204020204" charset="-122"/>
              </a:rPr>
              <a:t>累积百分比法：</a:t>
            </a:r>
            <a:r>
              <a:rPr lang="zh-CN" altLang="en-US" sz="2100" dirty="0">
                <a:solidFill>
                  <a:srgbClr val="A50021"/>
                </a:solidFill>
                <a:latin typeface="Times New Roman" panose="02020603050405020304" pitchFamily="18" charset="0"/>
                <a:ea typeface="微软雅黑" panose="020B0503020204020204" charset="-122"/>
              </a:rPr>
              <a:t>70%法、80%等：霍金斯以累积80%的文摘量对应的区为核心区；我国研究者较多采用70%或80%法。</a:t>
            </a:r>
          </a:p>
        </p:txBody>
      </p:sp>
      <p:sp>
        <p:nvSpPr>
          <p:cNvPr id="2" name="标题 1"/>
          <p:cNvSpPr>
            <a:spLocks noGrp="1"/>
          </p:cNvSpPr>
          <p:nvPr>
            <p:ph type="title"/>
            <p:custDataLst>
              <p:tags r:id="rId1"/>
            </p:custDataLst>
          </p:nvPr>
        </p:nvSpPr>
        <p:spPr/>
        <p:txBody>
          <a:bodyPr/>
          <a:lstStyle/>
          <a:p>
            <a:r>
              <a:rPr lang="zh-CN" altLang="en-US"/>
              <a:t>二、核心期刊的评价方法</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p:cNvSpPr>
          <p:nvPr>
            <p:ph idx="1"/>
          </p:nvPr>
        </p:nvSpPr>
        <p:spPr>
          <a:xfrm>
            <a:off x="1016000" y="1303020"/>
            <a:ext cx="10192568" cy="4674870"/>
          </a:xfrm>
        </p:spPr>
        <p:txBody>
          <a:bodyPr vert="horz" wrap="square" lIns="121920" tIns="60960" rIns="121920" bIns="60960" anchor="t" anchorCtr="0"/>
          <a:lstStyle/>
          <a:p>
            <a:pPr algn="ctr" eaLnBrk="1" hangingPunct="1">
              <a:lnSpc>
                <a:spcPct val="120000"/>
              </a:lnSpc>
              <a:buSzPct val="80000"/>
              <a:buNone/>
            </a:pPr>
            <a:r>
              <a:rPr lang="zh-CN" altLang="en-US" sz="2800" dirty="0">
                <a:solidFill>
                  <a:schemeClr val="tx1"/>
                </a:solidFill>
                <a:latin typeface="Times New Roman" panose="02020603050405020304" pitchFamily="18" charset="0"/>
                <a:ea typeface="微软雅黑" panose="020B0503020204020204" charset="-122"/>
              </a:rPr>
              <a:t>目前核心期刊数量界定的一般做法：</a:t>
            </a:r>
          </a:p>
          <a:p>
            <a:pPr eaLnBrk="1" hangingPunct="1">
              <a:lnSpc>
                <a:spcPct val="150000"/>
              </a:lnSpc>
              <a:buSzPct val="80000"/>
              <a:buFont typeface="Wingdings" panose="05000000000000000000" pitchFamily="2" charset="2"/>
              <a:buChar char="Ø"/>
            </a:pPr>
            <a:r>
              <a:rPr lang="zh-CN" altLang="en-US" sz="2000" dirty="0">
                <a:solidFill>
                  <a:srgbClr val="000066"/>
                </a:solidFill>
                <a:latin typeface="Times New Roman" panose="02020603050405020304" pitchFamily="18" charset="0"/>
                <a:ea typeface="微软雅黑" panose="020B0503020204020204" charset="-122"/>
              </a:rPr>
              <a:t>核心区应遵循包含</a:t>
            </a:r>
            <a:r>
              <a:rPr lang="zh-CN" altLang="en-US" sz="2000" dirty="0">
                <a:solidFill>
                  <a:srgbClr val="A50021"/>
                </a:solidFill>
                <a:latin typeface="Times New Roman" panose="02020603050405020304" pitchFamily="18" charset="0"/>
                <a:ea typeface="微软雅黑" panose="020B0503020204020204" charset="-122"/>
              </a:rPr>
              <a:t>较少数量</a:t>
            </a:r>
            <a:r>
              <a:rPr lang="zh-CN" altLang="en-US" sz="2000" dirty="0">
                <a:solidFill>
                  <a:srgbClr val="000066"/>
                </a:solidFill>
                <a:latin typeface="Times New Roman" panose="02020603050405020304" pitchFamily="18" charset="0"/>
                <a:ea typeface="微软雅黑" panose="020B0503020204020204" charset="-122"/>
              </a:rPr>
              <a:t>的期刊、对应</a:t>
            </a:r>
            <a:r>
              <a:rPr lang="zh-CN" altLang="en-US" sz="2000" dirty="0">
                <a:solidFill>
                  <a:srgbClr val="A50021"/>
                </a:solidFill>
                <a:latin typeface="Times New Roman" panose="02020603050405020304" pitchFamily="18" charset="0"/>
                <a:ea typeface="微软雅黑" panose="020B0503020204020204" charset="-122"/>
              </a:rPr>
              <a:t>较大评价量</a:t>
            </a:r>
            <a:r>
              <a:rPr lang="zh-CN" altLang="en-US" sz="2000" dirty="0">
                <a:solidFill>
                  <a:srgbClr val="000066"/>
                </a:solidFill>
                <a:latin typeface="Times New Roman" panose="02020603050405020304" pitchFamily="18" charset="0"/>
                <a:ea typeface="微软雅黑" panose="020B0503020204020204" charset="-122"/>
              </a:rPr>
              <a:t>的原则。</a:t>
            </a:r>
          </a:p>
          <a:p>
            <a:pPr eaLnBrk="1" hangingPunct="1">
              <a:lnSpc>
                <a:spcPct val="150000"/>
              </a:lnSpc>
              <a:buSzPct val="80000"/>
              <a:buFont typeface="Wingdings" panose="05000000000000000000" pitchFamily="2" charset="2"/>
              <a:buChar char="Ø"/>
            </a:pPr>
            <a:r>
              <a:rPr lang="zh-CN" altLang="en-US" sz="2000" dirty="0">
                <a:solidFill>
                  <a:srgbClr val="000066"/>
                </a:solidFill>
                <a:latin typeface="Times New Roman" panose="02020603050405020304" pitchFamily="18" charset="0"/>
                <a:ea typeface="微软雅黑" panose="020B0503020204020204" charset="-122"/>
              </a:rPr>
              <a:t>核心区的大小可以根据需要划定。当需要较完整收藏和较高文献保障率的时候，可以选择较大的评价量（如80%），当需要少量最精粹的出版物的时候，可选择较少的评价量（如30%）。</a:t>
            </a:r>
          </a:p>
          <a:p>
            <a:pPr eaLnBrk="1" hangingPunct="1">
              <a:lnSpc>
                <a:spcPct val="150000"/>
              </a:lnSpc>
              <a:buSzPct val="80000"/>
              <a:buFont typeface="Wingdings" panose="05000000000000000000" pitchFamily="2" charset="2"/>
              <a:buChar char="Ø"/>
            </a:pPr>
            <a:r>
              <a:rPr lang="zh-CN" altLang="en-US" sz="2000" dirty="0">
                <a:solidFill>
                  <a:srgbClr val="000066"/>
                </a:solidFill>
                <a:latin typeface="Times New Roman" panose="02020603050405020304" pitchFamily="18" charset="0"/>
                <a:ea typeface="微软雅黑" panose="020B0503020204020204" charset="-122"/>
              </a:rPr>
              <a:t>在选定评价量之后，再考察核心期刊的比例，一般可以控制在</a:t>
            </a:r>
            <a:r>
              <a:rPr lang="zh-CN" altLang="en-US" sz="2000" dirty="0">
                <a:solidFill>
                  <a:srgbClr val="A50021"/>
                </a:solidFill>
                <a:latin typeface="Times New Roman" panose="02020603050405020304" pitchFamily="18" charset="0"/>
                <a:ea typeface="微软雅黑" panose="020B0503020204020204" charset="-122"/>
              </a:rPr>
              <a:t>10%--15%</a:t>
            </a:r>
            <a:r>
              <a:rPr lang="zh-CN" altLang="en-US" sz="2000" dirty="0">
                <a:solidFill>
                  <a:srgbClr val="000066"/>
                </a:solidFill>
                <a:latin typeface="Times New Roman" panose="02020603050405020304" pitchFamily="18" charset="0"/>
                <a:ea typeface="微软雅黑" panose="020B0503020204020204" charset="-122"/>
              </a:rPr>
              <a:t>之间，但如有特殊需要也不必拘泥于这个数字。</a:t>
            </a:r>
          </a:p>
        </p:txBody>
      </p:sp>
      <p:sp>
        <p:nvSpPr>
          <p:cNvPr id="2" name="标题 1"/>
          <p:cNvSpPr>
            <a:spLocks noGrp="1"/>
          </p:cNvSpPr>
          <p:nvPr>
            <p:ph type="title"/>
            <p:custDataLst>
              <p:tags r:id="rId1"/>
            </p:custDataLst>
          </p:nvPr>
        </p:nvSpPr>
        <p:spPr/>
        <p:txBody>
          <a:bodyPr/>
          <a:lstStyle/>
          <a:p>
            <a:r>
              <a:rPr lang="zh-CN" altLang="en-US"/>
              <a:t>二、核心期刊的评价方法</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p:cNvSpPr>
          <p:nvPr>
            <p:ph idx="1"/>
          </p:nvPr>
        </p:nvSpPr>
        <p:spPr>
          <a:xfrm>
            <a:off x="1604097" y="1844824"/>
            <a:ext cx="9484553" cy="4458335"/>
          </a:xfrm>
        </p:spPr>
        <p:txBody>
          <a:bodyPr vert="horz" wrap="square" lIns="121920" tIns="60960" rIns="121920" bIns="60960" anchor="t" anchorCtr="0"/>
          <a:lstStyle/>
          <a:p>
            <a:pPr eaLnBrk="1" hangingPunct="1">
              <a:lnSpc>
                <a:spcPct val="150000"/>
              </a:lnSpc>
              <a:buNone/>
            </a:pPr>
            <a:r>
              <a:rPr lang="zh-CN" altLang="en-US" sz="2000" dirty="0">
                <a:solidFill>
                  <a:srgbClr val="C00000"/>
                </a:solidFill>
                <a:latin typeface="Times New Roman" panose="02020603050405020304" pitchFamily="18" charset="0"/>
                <a:ea typeface="微软雅黑" panose="020B0503020204020204" charset="-122"/>
              </a:rPr>
              <a:t>定性评价</a:t>
            </a:r>
            <a:r>
              <a:rPr lang="zh-CN" altLang="en-US" sz="2000" dirty="0">
                <a:solidFill>
                  <a:schemeClr val="tx1"/>
                </a:solidFill>
                <a:latin typeface="Times New Roman" panose="02020603050405020304" pitchFamily="18" charset="0"/>
                <a:ea typeface="微软雅黑" panose="020B0503020204020204" charset="-122"/>
              </a:rPr>
              <a:t>就是请学科专家根据自己的</a:t>
            </a:r>
            <a:r>
              <a:rPr lang="zh-CN" altLang="en-US" sz="2000" dirty="0">
                <a:solidFill>
                  <a:schemeClr val="accent1">
                    <a:lumMod val="50000"/>
                  </a:schemeClr>
                </a:solidFill>
                <a:latin typeface="Times New Roman" panose="02020603050405020304" pitchFamily="18" charset="0"/>
                <a:ea typeface="微软雅黑" panose="020B0503020204020204" charset="-122"/>
              </a:rPr>
              <a:t>用刊经验和学科知识</a:t>
            </a:r>
            <a:r>
              <a:rPr lang="zh-CN" altLang="en-US" sz="2000" dirty="0">
                <a:solidFill>
                  <a:schemeClr val="tx1"/>
                </a:solidFill>
                <a:latin typeface="Times New Roman" panose="02020603050405020304" pitchFamily="18" charset="0"/>
                <a:ea typeface="微软雅黑" panose="020B0503020204020204" charset="-122"/>
              </a:rPr>
              <a:t>，对期刊做出评价。</a:t>
            </a:r>
          </a:p>
          <a:p>
            <a:pPr eaLnBrk="1" hangingPunct="1">
              <a:lnSpc>
                <a:spcPct val="150000"/>
              </a:lnSpc>
              <a:buSzPct val="95000"/>
              <a:buFont typeface="Wingdings" panose="05000000000000000000" pitchFamily="2" charset="2"/>
              <a:buChar char="Ø"/>
            </a:pPr>
            <a:r>
              <a:rPr lang="zh-CN" altLang="en-US" sz="2000" dirty="0">
                <a:solidFill>
                  <a:schemeClr val="tx1"/>
                </a:solidFill>
                <a:latin typeface="Times New Roman" panose="02020603050405020304" pitchFamily="18" charset="0"/>
                <a:ea typeface="微软雅黑" panose="020B0503020204020204" charset="-122"/>
              </a:rPr>
              <a:t>优点：权威性高</a:t>
            </a:r>
          </a:p>
          <a:p>
            <a:pPr eaLnBrk="1" hangingPunct="1">
              <a:lnSpc>
                <a:spcPct val="150000"/>
              </a:lnSpc>
              <a:buSzPct val="95000"/>
              <a:buFont typeface="Wingdings" panose="05000000000000000000" pitchFamily="2" charset="2"/>
              <a:buChar char="Ø"/>
            </a:pPr>
            <a:r>
              <a:rPr lang="zh-CN" altLang="en-US" sz="2000" dirty="0">
                <a:solidFill>
                  <a:schemeClr val="tx1"/>
                </a:solidFill>
                <a:latin typeface="Times New Roman" panose="02020603050405020304" pitchFamily="18" charset="0"/>
                <a:ea typeface="微软雅黑" panose="020B0503020204020204" charset="-122"/>
              </a:rPr>
              <a:t>缺点：带有专家个人的主观性</a:t>
            </a:r>
          </a:p>
          <a:p>
            <a:pPr marL="0">
              <a:lnSpc>
                <a:spcPct val="150000"/>
              </a:lnSpc>
              <a:buNone/>
            </a:pPr>
            <a:r>
              <a:rPr lang="zh-CN" altLang="en-US" sz="2000" dirty="0">
                <a:solidFill>
                  <a:srgbClr val="C00000"/>
                </a:solidFill>
                <a:latin typeface="Times New Roman" panose="02020603050405020304" pitchFamily="18" charset="0"/>
                <a:ea typeface="微软雅黑" panose="020B0503020204020204" charset="-122"/>
              </a:rPr>
              <a:t>定量评价</a:t>
            </a:r>
            <a:r>
              <a:rPr lang="zh-CN" altLang="en-US" sz="2000" dirty="0">
                <a:solidFill>
                  <a:schemeClr val="tx1"/>
                </a:solidFill>
                <a:latin typeface="Times New Roman" panose="02020603050405020304" pitchFamily="18" charset="0"/>
                <a:ea typeface="微软雅黑" panose="020B0503020204020204" charset="-122"/>
              </a:rPr>
              <a:t>就是通过对反映期刊内在价值的</a:t>
            </a:r>
            <a:r>
              <a:rPr lang="zh-CN" altLang="en-US" sz="2000" dirty="0">
                <a:solidFill>
                  <a:schemeClr val="accent1">
                    <a:lumMod val="50000"/>
                  </a:schemeClr>
                </a:solidFill>
                <a:latin typeface="Times New Roman" panose="02020603050405020304" pitchFamily="18" charset="0"/>
                <a:ea typeface="微软雅黑" panose="020B0503020204020204" charset="-122"/>
              </a:rPr>
              <a:t>客观指标</a:t>
            </a:r>
            <a:r>
              <a:rPr lang="zh-CN" altLang="en-US" sz="2000" dirty="0">
                <a:solidFill>
                  <a:schemeClr val="tx1"/>
                </a:solidFill>
                <a:latin typeface="Times New Roman" panose="02020603050405020304" pitchFamily="18" charset="0"/>
                <a:ea typeface="微软雅黑" panose="020B0503020204020204" charset="-122"/>
              </a:rPr>
              <a:t>进行文献计量统计，从而对期刊做出评价。</a:t>
            </a:r>
          </a:p>
          <a:p>
            <a:pPr eaLnBrk="1" hangingPunct="1">
              <a:lnSpc>
                <a:spcPct val="150000"/>
              </a:lnSpc>
              <a:buSzPct val="95000"/>
              <a:buFont typeface="Wingdings" panose="05000000000000000000" pitchFamily="2" charset="2"/>
              <a:buChar char="Ø"/>
            </a:pPr>
            <a:r>
              <a:rPr lang="zh-CN" altLang="en-US" sz="2000" dirty="0">
                <a:solidFill>
                  <a:schemeClr val="tx1"/>
                </a:solidFill>
                <a:latin typeface="Times New Roman" panose="02020603050405020304" pitchFamily="18" charset="0"/>
                <a:ea typeface="微软雅黑" panose="020B0503020204020204" charset="-122"/>
              </a:rPr>
              <a:t>理论上：最为客观和科学</a:t>
            </a:r>
          </a:p>
          <a:p>
            <a:pPr eaLnBrk="1" hangingPunct="1">
              <a:lnSpc>
                <a:spcPct val="150000"/>
              </a:lnSpc>
              <a:buSzPct val="95000"/>
              <a:buFont typeface="Wingdings" panose="05000000000000000000" pitchFamily="2" charset="2"/>
              <a:buChar char="Ø"/>
            </a:pPr>
            <a:r>
              <a:rPr lang="zh-CN" altLang="en-US" sz="2000" dirty="0">
                <a:solidFill>
                  <a:schemeClr val="tx1"/>
                </a:solidFill>
                <a:latin typeface="Times New Roman" panose="02020603050405020304" pitchFamily="18" charset="0"/>
                <a:ea typeface="微软雅黑" panose="020B0503020204020204" charset="-122"/>
              </a:rPr>
              <a:t>实际上：评价方法、指标和统计工具存在局限和问题</a:t>
            </a:r>
          </a:p>
        </p:txBody>
      </p:sp>
      <p:sp>
        <p:nvSpPr>
          <p:cNvPr id="2" name="标题 1"/>
          <p:cNvSpPr>
            <a:spLocks noGrp="1"/>
          </p:cNvSpPr>
          <p:nvPr>
            <p:ph type="title"/>
          </p:nvPr>
        </p:nvSpPr>
        <p:spPr/>
        <p:txBody>
          <a:bodyPr/>
          <a:lstStyle/>
          <a:p>
            <a:r>
              <a:rPr lang="zh-CN" altLang="en-US">
                <a:sym typeface="+mn-ea"/>
              </a:rPr>
              <a:t>二、核心期刊的评价方法</a:t>
            </a:r>
            <a:endParaRPr lang="zh-CN" altLang="en-US"/>
          </a:p>
        </p:txBody>
      </p:sp>
      <p:sp>
        <p:nvSpPr>
          <p:cNvPr id="15362" name="Rectangle 1028"/>
          <p:cNvSpPr/>
          <p:nvPr>
            <p:custDataLst>
              <p:tags r:id="rId1"/>
            </p:custDataLst>
          </p:nvPr>
        </p:nvSpPr>
        <p:spPr>
          <a:xfrm>
            <a:off x="741045" y="1164590"/>
            <a:ext cx="4630420" cy="478155"/>
          </a:xfrm>
          <a:prstGeom prst="rect">
            <a:avLst/>
          </a:prstGeom>
          <a:noFill/>
          <a:ln w="9525">
            <a:noFill/>
          </a:ln>
        </p:spPr>
        <p:txBody>
          <a:bodyPr wrap="square">
            <a:spAutoFit/>
          </a:bodyPr>
          <a:lstStyle/>
          <a:p>
            <a:pPr>
              <a:lnSpc>
                <a:spcPct val="90000"/>
              </a:lnSpc>
              <a:spcBef>
                <a:spcPct val="50000"/>
              </a:spcBef>
              <a:buClr>
                <a:srgbClr val="A50021"/>
              </a:buClr>
              <a:buSzPct val="75000"/>
              <a:buFont typeface="Wingdings" panose="05000000000000000000" pitchFamily="2" charset="2"/>
            </a:pPr>
            <a:r>
              <a:rPr lang="zh-CN" altLang="en-US" sz="2800" dirty="0">
                <a:solidFill>
                  <a:schemeClr val="tx1"/>
                </a:solidFill>
                <a:uFillTx/>
                <a:ea typeface="微软雅黑" panose="020B0503020204020204" charset="-122"/>
              </a:rPr>
              <a:t>（3）定性与定量评价方法</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5"/>
          <p:cNvSpPr>
            <a:spLocks noGrp="1"/>
          </p:cNvSpPr>
          <p:nvPr>
            <p:ph idx="1"/>
          </p:nvPr>
        </p:nvSpPr>
        <p:spPr>
          <a:xfrm>
            <a:off x="1016000" y="1883410"/>
            <a:ext cx="10890250" cy="4437380"/>
          </a:xfrm>
        </p:spPr>
        <p:txBody>
          <a:bodyPr vert="horz" wrap="square" lIns="121920" tIns="60960" rIns="121920" bIns="60960" anchor="t" anchorCtr="0">
            <a:noAutofit/>
          </a:bodyPr>
          <a:lstStyle/>
          <a:p>
            <a:pPr eaLnBrk="1" hangingPunct="1">
              <a:lnSpc>
                <a:spcPct val="150000"/>
              </a:lnSpc>
              <a:buSzTx/>
              <a:buFont typeface="Wingdings" panose="05000000000000000000" pitchFamily="2" charset="2"/>
              <a:buChar char="q"/>
            </a:pPr>
            <a:r>
              <a:rPr lang="zh-CN" altLang="en-US" sz="2000" dirty="0">
                <a:solidFill>
                  <a:srgbClr val="000066"/>
                </a:solidFill>
                <a:latin typeface="Times New Roman" panose="02020603050405020304" pitchFamily="18" charset="0"/>
                <a:ea typeface="微软雅黑" panose="020B0503020204020204" charset="-122"/>
              </a:rPr>
              <a:t>1990年，</a:t>
            </a:r>
            <a:r>
              <a:rPr lang="zh-CN" altLang="en-US" sz="2000" dirty="0">
                <a:solidFill>
                  <a:schemeClr val="tx1"/>
                </a:solidFill>
                <a:latin typeface="Times New Roman" panose="02020603050405020304" pitchFamily="18" charset="0"/>
                <a:ea typeface="微软雅黑" panose="020B0503020204020204" charset="-122"/>
              </a:rPr>
              <a:t>北京大学图书馆与北京高校期刊研究会共同发起核心期刊研究工作，北京40多所高校图书馆参加研究。</a:t>
            </a:r>
            <a:r>
              <a:rPr lang="zh-CN" altLang="en-US" sz="2000" dirty="0">
                <a:solidFill>
                  <a:srgbClr val="000066"/>
                </a:solidFill>
                <a:latin typeface="Times New Roman" panose="02020603050405020304" pitchFamily="18" charset="0"/>
                <a:ea typeface="微软雅黑" panose="020B0503020204020204" charset="-122"/>
              </a:rPr>
              <a:t>1992年，《中文核心期刊要目总览》以工具书的形式出版。</a:t>
            </a:r>
          </a:p>
          <a:p>
            <a:pPr eaLnBrk="1" hangingPunct="1">
              <a:lnSpc>
                <a:spcPct val="150000"/>
              </a:lnSpc>
              <a:buSzTx/>
              <a:buFont typeface="Wingdings" panose="05000000000000000000" pitchFamily="2" charset="2"/>
              <a:buChar char="q"/>
            </a:pPr>
            <a:r>
              <a:rPr lang="zh-CN" altLang="en-US" sz="2000" dirty="0">
                <a:solidFill>
                  <a:srgbClr val="000066"/>
                </a:solidFill>
                <a:latin typeface="Times New Roman" panose="02020603050405020304" pitchFamily="18" charset="0"/>
                <a:ea typeface="微软雅黑" panose="020B0503020204020204" charset="-122"/>
              </a:rPr>
              <a:t>1996年，</a:t>
            </a:r>
            <a:r>
              <a:rPr lang="zh-CN" altLang="en-US" sz="2000" dirty="0">
                <a:solidFill>
                  <a:schemeClr val="tx1"/>
                </a:solidFill>
                <a:latin typeface="Times New Roman" panose="02020603050405020304" pitchFamily="18" charset="0"/>
                <a:ea typeface="微软雅黑" panose="020B0503020204020204" charset="-122"/>
              </a:rPr>
              <a:t>《中文核心期刊要目总览》第二版问世，项目得到</a:t>
            </a:r>
            <a:r>
              <a:rPr lang="zh-CN" altLang="en-US" sz="2000" dirty="0">
                <a:solidFill>
                  <a:srgbClr val="000066"/>
                </a:solidFill>
                <a:latin typeface="Times New Roman" panose="02020603050405020304" pitchFamily="18" charset="0"/>
                <a:ea typeface="微软雅黑" panose="020B0503020204020204" charset="-122"/>
              </a:rPr>
              <a:t>北京大学社科基金支持。</a:t>
            </a:r>
          </a:p>
          <a:p>
            <a:pPr eaLnBrk="1" hangingPunct="1">
              <a:lnSpc>
                <a:spcPct val="150000"/>
              </a:lnSpc>
              <a:buSzTx/>
              <a:buFont typeface="Wingdings" panose="05000000000000000000" pitchFamily="2" charset="2"/>
              <a:buChar char="q"/>
            </a:pPr>
            <a:r>
              <a:rPr lang="zh-CN" altLang="en-US" sz="2000" dirty="0">
                <a:solidFill>
                  <a:srgbClr val="000066"/>
                </a:solidFill>
                <a:latin typeface="Times New Roman" panose="02020603050405020304" pitchFamily="18" charset="0"/>
                <a:ea typeface="微软雅黑" panose="020B0503020204020204" charset="-122"/>
              </a:rPr>
              <a:t>2000年，</a:t>
            </a:r>
            <a:r>
              <a:rPr lang="zh-CN" altLang="en-US" sz="2000" dirty="0">
                <a:solidFill>
                  <a:schemeClr val="tx1"/>
                </a:solidFill>
                <a:latin typeface="Times New Roman" panose="02020603050405020304" pitchFamily="18" charset="0"/>
                <a:ea typeface="微软雅黑" panose="020B0503020204020204" charset="-122"/>
              </a:rPr>
              <a:t>《中文核心期刊要目总览》第三版出版，</a:t>
            </a:r>
            <a:r>
              <a:rPr lang="zh-CN" altLang="en-US" sz="2000" dirty="0">
                <a:solidFill>
                  <a:srgbClr val="000066"/>
                </a:solidFill>
                <a:latin typeface="Times New Roman" panose="02020603050405020304" pitchFamily="18" charset="0"/>
                <a:ea typeface="微软雅黑" panose="020B0503020204020204" charset="-122"/>
              </a:rPr>
              <a:t>项目得到原国家教委社科基金支持。</a:t>
            </a:r>
          </a:p>
          <a:p>
            <a:pPr eaLnBrk="1" hangingPunct="1">
              <a:lnSpc>
                <a:spcPct val="150000"/>
              </a:lnSpc>
              <a:buSzTx/>
              <a:buFont typeface="Wingdings" panose="05000000000000000000" pitchFamily="2" charset="2"/>
              <a:buChar char="q"/>
            </a:pPr>
            <a:r>
              <a:rPr lang="zh-CN" altLang="en-US" sz="2000" dirty="0">
                <a:solidFill>
                  <a:srgbClr val="000066"/>
                </a:solidFill>
                <a:latin typeface="Times New Roman" panose="02020603050405020304" pitchFamily="18" charset="0"/>
                <a:ea typeface="微软雅黑" panose="020B0503020204020204" charset="-122"/>
              </a:rPr>
              <a:t>2004年，</a:t>
            </a:r>
            <a:r>
              <a:rPr lang="zh-CN" altLang="en-US" sz="2000" dirty="0">
                <a:solidFill>
                  <a:schemeClr val="tx1"/>
                </a:solidFill>
                <a:latin typeface="Times New Roman" panose="02020603050405020304" pitchFamily="18" charset="0"/>
                <a:ea typeface="微软雅黑" panose="020B0503020204020204" charset="-122"/>
              </a:rPr>
              <a:t>出版《中文核心期刊要目总览》第四版，</a:t>
            </a:r>
            <a:r>
              <a:rPr lang="zh-CN" altLang="en-US" sz="2000" dirty="0">
                <a:solidFill>
                  <a:srgbClr val="000066"/>
                </a:solidFill>
                <a:latin typeface="Times New Roman" panose="02020603050405020304" pitchFamily="18" charset="0"/>
                <a:ea typeface="微软雅黑" panose="020B0503020204020204" charset="-122"/>
              </a:rPr>
              <a:t>项目得到国家社会科学基金支持。</a:t>
            </a:r>
          </a:p>
          <a:p>
            <a:pPr eaLnBrk="1" hangingPunct="1">
              <a:lnSpc>
                <a:spcPct val="150000"/>
              </a:lnSpc>
              <a:buSzTx/>
              <a:buFont typeface="Wingdings" panose="05000000000000000000" pitchFamily="2" charset="2"/>
              <a:buChar char="q"/>
            </a:pPr>
            <a:r>
              <a:rPr lang="en-US" altLang="zh-CN" sz="2000" dirty="0">
                <a:solidFill>
                  <a:srgbClr val="000066"/>
                </a:solidFill>
                <a:latin typeface="Times New Roman" panose="02020603050405020304" pitchFamily="18" charset="0"/>
                <a:ea typeface="微软雅黑" panose="020B0503020204020204" charset="-122"/>
              </a:rPr>
              <a:t>2008</a:t>
            </a:r>
            <a:r>
              <a:rPr lang="zh-CN" altLang="en-US" sz="2000" dirty="0">
                <a:solidFill>
                  <a:srgbClr val="000066"/>
                </a:solidFill>
                <a:latin typeface="Times New Roman" panose="02020603050405020304" pitchFamily="18" charset="0"/>
                <a:ea typeface="微软雅黑" panose="020B0503020204020204" charset="-122"/>
              </a:rPr>
              <a:t>年，</a:t>
            </a:r>
            <a:r>
              <a:rPr lang="zh-CN" altLang="en-US" sz="2000" dirty="0">
                <a:solidFill>
                  <a:schemeClr val="tx1"/>
                </a:solidFill>
                <a:latin typeface="Times New Roman" panose="02020603050405020304" pitchFamily="18" charset="0"/>
                <a:ea typeface="微软雅黑" panose="020B0503020204020204" charset="-122"/>
              </a:rPr>
              <a:t>《中文核心期刊要目总览》第五版</a:t>
            </a:r>
            <a:endParaRPr lang="en-US" altLang="zh-CN" sz="2000" dirty="0">
              <a:solidFill>
                <a:schemeClr val="tx1"/>
              </a:solidFill>
              <a:latin typeface="Times New Roman" panose="02020603050405020304" pitchFamily="18" charset="0"/>
              <a:ea typeface="微软雅黑" panose="020B0503020204020204" charset="-122"/>
            </a:endParaRPr>
          </a:p>
          <a:p>
            <a:pPr eaLnBrk="1" hangingPunct="1">
              <a:lnSpc>
                <a:spcPct val="150000"/>
              </a:lnSpc>
              <a:buSzTx/>
              <a:buFont typeface="Wingdings" panose="05000000000000000000" pitchFamily="2" charset="2"/>
              <a:buChar char="q"/>
            </a:pPr>
            <a:r>
              <a:rPr lang="en-US" altLang="zh-CN" sz="2000" dirty="0">
                <a:solidFill>
                  <a:srgbClr val="000066"/>
                </a:solidFill>
                <a:latin typeface="Times New Roman" panose="02020603050405020304" pitchFamily="18" charset="0"/>
                <a:ea typeface="微软雅黑" panose="020B0503020204020204" charset="-122"/>
              </a:rPr>
              <a:t>2011</a:t>
            </a:r>
            <a:r>
              <a:rPr lang="zh-CN" altLang="en-US" sz="2000" dirty="0">
                <a:solidFill>
                  <a:srgbClr val="000066"/>
                </a:solidFill>
                <a:latin typeface="Times New Roman" panose="02020603050405020304" pitchFamily="18" charset="0"/>
                <a:ea typeface="微软雅黑" panose="020B0503020204020204" charset="-122"/>
              </a:rPr>
              <a:t>年，</a:t>
            </a:r>
            <a:r>
              <a:rPr lang="zh-CN" altLang="en-US" sz="2000" dirty="0">
                <a:solidFill>
                  <a:schemeClr val="tx1"/>
                </a:solidFill>
                <a:latin typeface="Times New Roman" panose="02020603050405020304" pitchFamily="18" charset="0"/>
                <a:ea typeface="微软雅黑" panose="020B0503020204020204" charset="-122"/>
              </a:rPr>
              <a:t>第六版</a:t>
            </a:r>
            <a:r>
              <a:rPr lang="zh-CN" altLang="en-US" sz="2000" dirty="0" smtClean="0">
                <a:solidFill>
                  <a:schemeClr val="tx1"/>
                </a:solidFill>
                <a:latin typeface="Times New Roman" panose="02020603050405020304" pitchFamily="18" charset="0"/>
                <a:ea typeface="微软雅黑" panose="020B0503020204020204" charset="-122"/>
              </a:rPr>
              <a:t>；</a:t>
            </a:r>
            <a:endParaRPr lang="en-US" altLang="zh-CN" sz="2000" dirty="0" smtClean="0">
              <a:solidFill>
                <a:schemeClr val="tx1"/>
              </a:solidFill>
              <a:latin typeface="Times New Roman" panose="02020603050405020304" pitchFamily="18" charset="0"/>
              <a:ea typeface="微软雅黑" panose="020B0503020204020204" charset="-122"/>
            </a:endParaRPr>
          </a:p>
          <a:p>
            <a:pPr eaLnBrk="1" hangingPunct="1">
              <a:lnSpc>
                <a:spcPct val="150000"/>
              </a:lnSpc>
              <a:buSzTx/>
              <a:buFont typeface="Wingdings" panose="05000000000000000000" pitchFamily="2" charset="2"/>
              <a:buChar char="q"/>
            </a:pPr>
            <a:r>
              <a:rPr lang="en-US" altLang="zh-CN" sz="2000" dirty="0" smtClean="0">
                <a:solidFill>
                  <a:srgbClr val="002060"/>
                </a:solidFill>
                <a:latin typeface="Times New Roman" panose="02020603050405020304" pitchFamily="18" charset="0"/>
                <a:ea typeface="微软雅黑" panose="020B0503020204020204" charset="-122"/>
              </a:rPr>
              <a:t>2014</a:t>
            </a:r>
            <a:r>
              <a:rPr lang="zh-CN" altLang="en-US" sz="2000" dirty="0">
                <a:solidFill>
                  <a:srgbClr val="002060"/>
                </a:solidFill>
                <a:latin typeface="Times New Roman" panose="02020603050405020304" pitchFamily="18" charset="0"/>
                <a:ea typeface="微软雅黑" panose="020B0503020204020204" charset="-122"/>
              </a:rPr>
              <a:t>年</a:t>
            </a:r>
            <a:r>
              <a:rPr lang="en-US" altLang="zh-CN" sz="2000" dirty="0">
                <a:solidFill>
                  <a:schemeClr val="tx1"/>
                </a:solidFill>
                <a:latin typeface="Times New Roman" panose="02020603050405020304" pitchFamily="18" charset="0"/>
                <a:ea typeface="微软雅黑" panose="020B0503020204020204" charset="-122"/>
              </a:rPr>
              <a:t>，</a:t>
            </a:r>
            <a:r>
              <a:rPr lang="zh-CN" altLang="en-US" sz="2000" dirty="0">
                <a:solidFill>
                  <a:schemeClr val="tx1"/>
                </a:solidFill>
                <a:latin typeface="Times New Roman" panose="02020603050405020304" pitchFamily="18" charset="0"/>
                <a:ea typeface="微软雅黑" panose="020B0503020204020204" charset="-122"/>
              </a:rPr>
              <a:t>第七版</a:t>
            </a:r>
          </a:p>
        </p:txBody>
      </p:sp>
      <p:sp>
        <p:nvSpPr>
          <p:cNvPr id="18436" name="Rectangle 6"/>
          <p:cNvSpPr/>
          <p:nvPr/>
        </p:nvSpPr>
        <p:spPr>
          <a:xfrm>
            <a:off x="944245" y="1267460"/>
            <a:ext cx="7965017" cy="521970"/>
          </a:xfrm>
          <a:prstGeom prst="rect">
            <a:avLst/>
          </a:prstGeom>
          <a:noFill/>
          <a:ln w="9525">
            <a:noFill/>
          </a:ln>
        </p:spPr>
        <p:txBody>
          <a:bodyPr>
            <a:spAutoFit/>
          </a:bodyPr>
          <a:lstStyle/>
          <a:p>
            <a:r>
              <a:rPr lang="zh-CN" altLang="en-US" sz="2800" dirty="0">
                <a:solidFill>
                  <a:schemeClr val="tx1"/>
                </a:solidFill>
                <a:uFillTx/>
                <a:ea typeface="微软雅黑" panose="020B0503020204020204" charset="-122"/>
              </a:rPr>
              <a:t> 1．《总览》的产生和发展过程</a:t>
            </a:r>
          </a:p>
        </p:txBody>
      </p:sp>
      <p:sp>
        <p:nvSpPr>
          <p:cNvPr id="2" name="标题 1"/>
          <p:cNvSpPr>
            <a:spLocks noGrp="1"/>
          </p:cNvSpPr>
          <p:nvPr>
            <p:ph type="title"/>
          </p:nvPr>
        </p:nvSpPr>
        <p:spPr/>
        <p:txBody>
          <a:bodyPr/>
          <a:lstStyle/>
          <a:p>
            <a:r>
              <a:rPr lang="zh-CN" altLang="en-US"/>
              <a:t>三.《中文核心期刊要目总览》简介</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title"/>
          </p:nvPr>
        </p:nvSpPr>
        <p:spPr>
          <a:xfrm>
            <a:off x="1415480" y="1094335"/>
            <a:ext cx="7010400" cy="914400"/>
          </a:xfrm>
        </p:spPr>
        <p:txBody>
          <a:bodyPr vert="horz" wrap="square" lIns="121920" tIns="60960" rIns="121920" bIns="60960" anchor="b" anchorCtr="0"/>
          <a:lstStyle/>
          <a:p>
            <a:pPr algn="l" eaLnBrk="1" fontAlgn="base" hangingPunct="1">
              <a:buClrTx/>
              <a:buSzTx/>
              <a:buFontTx/>
            </a:pPr>
            <a:r>
              <a:rPr lang="zh-CN" altLang="en-US" sz="2800" b="0" spc="0" dirty="0">
                <a:solidFill>
                  <a:schemeClr val="tx1"/>
                </a:solidFill>
                <a:latin typeface="Times New Roman" panose="02020603050405020304" pitchFamily="18" charset="0"/>
                <a:ea typeface="微软雅黑" panose="020B0503020204020204" charset="-122"/>
                <a:cs typeface="+mn-cs"/>
              </a:rPr>
              <a:t>2．《总览》评价原则</a:t>
            </a:r>
          </a:p>
        </p:txBody>
      </p:sp>
      <p:sp>
        <p:nvSpPr>
          <p:cNvPr id="19459" name="Rectangle 3"/>
          <p:cNvSpPr>
            <a:spLocks noGrp="1"/>
          </p:cNvSpPr>
          <p:nvPr>
            <p:ph idx="1"/>
          </p:nvPr>
        </p:nvSpPr>
        <p:spPr>
          <a:xfrm>
            <a:off x="1487488" y="2276872"/>
            <a:ext cx="9430072" cy="2753360"/>
          </a:xfrm>
        </p:spPr>
        <p:txBody>
          <a:bodyPr vert="horz" wrap="square" lIns="121920" tIns="60960" rIns="121920" bIns="60960" anchor="t" anchorCtr="0"/>
          <a:lstStyle/>
          <a:p>
            <a:pPr marL="0">
              <a:lnSpc>
                <a:spcPct val="150000"/>
              </a:lnSpc>
              <a:buSzPct val="80000"/>
              <a:buNone/>
            </a:pPr>
            <a:r>
              <a:rPr lang="zh-CN" altLang="en-US" sz="2400" dirty="0">
                <a:solidFill>
                  <a:srgbClr val="000066"/>
                </a:solidFill>
                <a:latin typeface="Times New Roman" panose="02020603050405020304" pitchFamily="18" charset="0"/>
                <a:ea typeface="微软雅黑" panose="020B0503020204020204" charset="-122"/>
              </a:rPr>
              <a:t>（1）研究方案：定性与定量相结合。</a:t>
            </a:r>
          </a:p>
          <a:p>
            <a:pPr marL="0">
              <a:lnSpc>
                <a:spcPct val="150000"/>
              </a:lnSpc>
              <a:buSzPct val="80000"/>
              <a:buNone/>
            </a:pPr>
            <a:r>
              <a:rPr lang="zh-CN" altLang="en-US" sz="2400" dirty="0">
                <a:solidFill>
                  <a:srgbClr val="000066"/>
                </a:solidFill>
                <a:latin typeface="Times New Roman" panose="02020603050405020304" pitchFamily="18" charset="0"/>
                <a:ea typeface="微软雅黑" panose="020B0503020204020204" charset="-122"/>
              </a:rPr>
              <a:t>（2）分学科评价：按《中国图书馆分类法》学科体系，分学科统计评价指标数据，确定</a:t>
            </a:r>
            <a:r>
              <a:rPr lang="zh-CN" altLang="en-US" sz="2400" dirty="0">
                <a:solidFill>
                  <a:srgbClr val="A50021"/>
                </a:solidFill>
                <a:latin typeface="Times New Roman" panose="02020603050405020304" pitchFamily="18" charset="0"/>
                <a:ea typeface="微软雅黑" panose="020B0503020204020204" charset="-122"/>
              </a:rPr>
              <a:t>学科核心期刊</a:t>
            </a:r>
            <a:r>
              <a:rPr lang="zh-CN" altLang="en-US" sz="2400" dirty="0">
                <a:solidFill>
                  <a:srgbClr val="000066"/>
                </a:solidFill>
                <a:latin typeface="Times New Roman" panose="02020603050405020304" pitchFamily="18" charset="0"/>
                <a:ea typeface="微软雅黑" panose="020B0503020204020204" charset="-122"/>
              </a:rPr>
              <a:t>，</a:t>
            </a:r>
            <a:r>
              <a:rPr lang="zh-CN" altLang="en-US" sz="2400" dirty="0">
                <a:latin typeface="Times New Roman" panose="02020603050405020304" pitchFamily="18" charset="0"/>
                <a:ea typeface="微软雅黑" panose="020B0503020204020204" charset="-122"/>
              </a:rPr>
              <a:t>全书共载</a:t>
            </a:r>
            <a:r>
              <a:rPr lang="en-US" altLang="zh-CN" sz="2400" dirty="0">
                <a:solidFill>
                  <a:srgbClr val="A50021"/>
                </a:solidFill>
                <a:latin typeface="Times New Roman" panose="02020603050405020304" pitchFamily="18" charset="0"/>
                <a:ea typeface="微软雅黑" panose="020B0503020204020204" charset="-122"/>
              </a:rPr>
              <a:t>73</a:t>
            </a:r>
            <a:r>
              <a:rPr lang="zh-CN" altLang="en-US" sz="2400" dirty="0">
                <a:solidFill>
                  <a:srgbClr val="A50021"/>
                </a:solidFill>
                <a:latin typeface="Times New Roman" panose="02020603050405020304" pitchFamily="18" charset="0"/>
                <a:ea typeface="微软雅黑" panose="020B0503020204020204" charset="-122"/>
              </a:rPr>
              <a:t>个学科</a:t>
            </a:r>
            <a:r>
              <a:rPr lang="zh-CN" altLang="en-US" sz="2400" dirty="0">
                <a:latin typeface="Times New Roman" panose="02020603050405020304" pitchFamily="18" charset="0"/>
                <a:ea typeface="微软雅黑" panose="020B0503020204020204" charset="-122"/>
              </a:rPr>
              <a:t>的核心期刊表</a:t>
            </a:r>
            <a:r>
              <a:rPr lang="zh-CN" altLang="en-US" sz="2400" dirty="0">
                <a:solidFill>
                  <a:srgbClr val="000066"/>
                </a:solidFill>
                <a:latin typeface="Times New Roman" panose="02020603050405020304" pitchFamily="18" charset="0"/>
                <a:ea typeface="微软雅黑" panose="020B0503020204020204" charset="-122"/>
              </a:rPr>
              <a:t>。</a:t>
            </a:r>
            <a:r>
              <a:rPr lang="zh-CN" altLang="en-US" sz="2400" dirty="0">
                <a:solidFill>
                  <a:srgbClr val="A50021"/>
                </a:solidFill>
                <a:latin typeface="Times New Roman" panose="02020603050405020304" pitchFamily="18" charset="0"/>
                <a:ea typeface="微软雅黑" panose="020B0503020204020204" charset="-122"/>
              </a:rPr>
              <a:t>注意：掌握学科划分的度。</a:t>
            </a:r>
          </a:p>
        </p:txBody>
      </p:sp>
      <p:sp>
        <p:nvSpPr>
          <p:cNvPr id="2" name="标题 1"/>
          <p:cNvSpPr/>
          <p:nvPr>
            <p:custDataLst>
              <p:tags r:id="rId1"/>
            </p:custDataLst>
          </p:nvPr>
        </p:nvSpPr>
        <p:spPr>
          <a:xfrm>
            <a:off x="119450" y="188665"/>
            <a:ext cx="10969200" cy="705600"/>
          </a:xfrm>
          <a:prstGeom prst="rect">
            <a:avLst/>
          </a:prstGeom>
        </p:spPr>
        <p:txBody>
          <a:bodyPr vert="horz" lIns="90000" tIns="46800" rIns="90000" bIns="46800" rtlCol="0" anchor="ctr" anchorCtr="0">
            <a:normAutofit/>
          </a:bodyPr>
          <a:lstStyle>
            <a:lvl1pPr algn="l" defTabSz="914400" rtl="0" eaLnBrk="1" fontAlgn="auto" latinLnBrk="0" hangingPunct="1">
              <a:lnSpc>
                <a:spcPct val="100000"/>
              </a:lnSpc>
              <a:spcBef>
                <a:spcPct val="0"/>
              </a:spcBef>
              <a:buNone/>
              <a:defRPr sz="3600" b="1" u="none" strike="noStrike" kern="1200" cap="none" spc="300" normalizeH="0" baseline="0">
                <a:solidFill>
                  <a:srgbClr val="17175D"/>
                </a:solidFill>
                <a:uFillTx/>
                <a:latin typeface="+mj-lt"/>
                <a:ea typeface="+mj-ea"/>
                <a:cs typeface="+mj-cs"/>
              </a:defRPr>
            </a:lvl1pPr>
          </a:lstStyle>
          <a:p>
            <a:r>
              <a:rPr lang="zh-CN" altLang="en-US"/>
              <a:t>三.《中文核心期刊要目总览》简介</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p:nvPr/>
        </p:nvSpPr>
        <p:spPr>
          <a:xfrm>
            <a:off x="1055440" y="1128395"/>
            <a:ext cx="10225136" cy="4769485"/>
          </a:xfrm>
          <a:prstGeom prst="rect">
            <a:avLst/>
          </a:prstGeom>
          <a:noFill/>
          <a:ln w="9525">
            <a:noFill/>
          </a:ln>
        </p:spPr>
        <p:txBody>
          <a:bodyPr>
            <a:noAutofit/>
          </a:bodyPr>
          <a:lstStyle/>
          <a:p>
            <a:pPr>
              <a:lnSpc>
                <a:spcPct val="150000"/>
              </a:lnSpc>
              <a:spcBef>
                <a:spcPct val="20000"/>
              </a:spcBef>
              <a:buClr>
                <a:srgbClr val="A50021"/>
              </a:buClr>
              <a:buSzPct val="80000"/>
              <a:buFont typeface="Wingdings" panose="05000000000000000000" pitchFamily="2" charset="2"/>
            </a:pPr>
            <a:r>
              <a:rPr lang="zh-CN" altLang="en-US" sz="2000" dirty="0">
                <a:solidFill>
                  <a:srgbClr val="000066"/>
                </a:solidFill>
                <a:ea typeface="微软雅黑" panose="020B0503020204020204" charset="-122"/>
              </a:rPr>
              <a:t>（3）评价指标体系：坚持核心效应好、可操作性强、统计源好的原则，采用多指标综合评价方法，增设反映期刊质量的指标。较3版：</a:t>
            </a:r>
          </a:p>
          <a:p>
            <a:pPr>
              <a:lnSpc>
                <a:spcPct val="150000"/>
              </a:lnSpc>
              <a:spcBef>
                <a:spcPct val="20000"/>
              </a:spcBef>
              <a:buClr>
                <a:srgbClr val="A50021"/>
              </a:buClr>
              <a:buSzPct val="90000"/>
              <a:buFont typeface="Wingdings" panose="05000000000000000000" pitchFamily="2" charset="2"/>
              <a:buChar char="Ø"/>
            </a:pPr>
            <a:r>
              <a:rPr lang="zh-CN" altLang="en-US" sz="2000" dirty="0">
                <a:ea typeface="微软雅黑" panose="020B0503020204020204" charset="-122"/>
              </a:rPr>
              <a:t>增加了它引量指标，减少自引的权重。</a:t>
            </a:r>
          </a:p>
          <a:p>
            <a:pPr>
              <a:lnSpc>
                <a:spcPct val="150000"/>
              </a:lnSpc>
              <a:spcBef>
                <a:spcPct val="20000"/>
              </a:spcBef>
              <a:buClr>
                <a:srgbClr val="A50021"/>
              </a:buClr>
              <a:buSzPct val="90000"/>
              <a:buFont typeface="Wingdings" panose="05000000000000000000" pitchFamily="2" charset="2"/>
              <a:buChar char="Ø"/>
            </a:pPr>
            <a:r>
              <a:rPr lang="zh-CN" altLang="en-US" sz="2000" dirty="0">
                <a:ea typeface="微软雅黑" panose="020B0503020204020204" charset="-122"/>
              </a:rPr>
              <a:t>增加了获奖或被重要检索工具收录指标。</a:t>
            </a:r>
          </a:p>
          <a:p>
            <a:pPr>
              <a:lnSpc>
                <a:spcPct val="150000"/>
              </a:lnSpc>
              <a:spcBef>
                <a:spcPct val="20000"/>
              </a:spcBef>
              <a:buClr>
                <a:srgbClr val="A50021"/>
              </a:buClr>
              <a:buSzPct val="90000"/>
              <a:buFont typeface="Wingdings" panose="05000000000000000000" pitchFamily="2" charset="2"/>
              <a:buChar char="Ø"/>
            </a:pPr>
            <a:r>
              <a:rPr lang="zh-CN" altLang="en-US" sz="2000" dirty="0">
                <a:ea typeface="微软雅黑" panose="020B0503020204020204" charset="-122"/>
              </a:rPr>
              <a:t>取消载文量指标。</a:t>
            </a:r>
          </a:p>
          <a:p>
            <a:pPr>
              <a:lnSpc>
                <a:spcPct val="150000"/>
              </a:lnSpc>
              <a:spcBef>
                <a:spcPct val="20000"/>
              </a:spcBef>
              <a:buClr>
                <a:srgbClr val="A50021"/>
              </a:buClr>
              <a:buSzPct val="80000"/>
              <a:buFont typeface="Wingdings" panose="05000000000000000000" pitchFamily="2" charset="2"/>
            </a:pPr>
            <a:r>
              <a:rPr lang="zh-CN" altLang="en-US" sz="2000" dirty="0">
                <a:solidFill>
                  <a:srgbClr val="000066"/>
                </a:solidFill>
                <a:ea typeface="微软雅黑" panose="020B0503020204020204" charset="-122"/>
              </a:rPr>
              <a:t>4版</a:t>
            </a:r>
            <a:r>
              <a:rPr lang="zh-CN" altLang="en-US" sz="2000" dirty="0">
                <a:solidFill>
                  <a:srgbClr val="A50021"/>
                </a:solidFill>
                <a:ea typeface="微软雅黑" panose="020B0503020204020204" charset="-122"/>
              </a:rPr>
              <a:t>：被索量</a:t>
            </a:r>
            <a:r>
              <a:rPr lang="en-US" altLang="zh-CN" sz="2000" dirty="0">
                <a:solidFill>
                  <a:srgbClr val="A50021"/>
                </a:solidFill>
                <a:ea typeface="微软雅黑" panose="020B0503020204020204" charset="-122"/>
              </a:rPr>
              <a:t>0.01</a:t>
            </a:r>
            <a:r>
              <a:rPr lang="zh-CN" altLang="en-US" sz="2000" dirty="0">
                <a:solidFill>
                  <a:srgbClr val="A50021"/>
                </a:solidFill>
                <a:ea typeface="微软雅黑" panose="020B0503020204020204" charset="-122"/>
              </a:rPr>
              <a:t>（</a:t>
            </a:r>
            <a:r>
              <a:rPr lang="en-US" altLang="zh-CN" sz="2000" u="sng" dirty="0">
                <a:solidFill>
                  <a:srgbClr val="A50021"/>
                </a:solidFill>
                <a:ea typeface="微软雅黑" panose="020B0503020204020204" charset="-122"/>
              </a:rPr>
              <a:t>0.05</a:t>
            </a:r>
            <a:r>
              <a:rPr lang="zh-CN" altLang="en-US" sz="2000" u="sng" dirty="0">
                <a:solidFill>
                  <a:srgbClr val="A50021"/>
                </a:solidFill>
                <a:ea typeface="微软雅黑" panose="020B0503020204020204" charset="-122"/>
              </a:rPr>
              <a:t>）</a:t>
            </a:r>
            <a:r>
              <a:rPr lang="zh-CN" altLang="en-US" sz="2000" dirty="0">
                <a:solidFill>
                  <a:srgbClr val="A50021"/>
                </a:solidFill>
                <a:ea typeface="微软雅黑" panose="020B0503020204020204" charset="-122"/>
              </a:rPr>
              <a:t>、被摘量</a:t>
            </a:r>
            <a:r>
              <a:rPr lang="en-US" altLang="zh-CN" sz="2000" dirty="0">
                <a:solidFill>
                  <a:srgbClr val="A50021"/>
                </a:solidFill>
                <a:ea typeface="微软雅黑" panose="020B0503020204020204" charset="-122"/>
              </a:rPr>
              <a:t>0.08</a:t>
            </a:r>
            <a:r>
              <a:rPr lang="zh-CN" altLang="en-US" sz="2000" dirty="0">
                <a:solidFill>
                  <a:srgbClr val="A50021"/>
                </a:solidFill>
                <a:ea typeface="微软雅黑" panose="020B0503020204020204" charset="-122"/>
              </a:rPr>
              <a:t>（</a:t>
            </a:r>
            <a:r>
              <a:rPr lang="en-US" altLang="zh-CN" sz="2000" dirty="0">
                <a:solidFill>
                  <a:srgbClr val="A50021"/>
                </a:solidFill>
                <a:ea typeface="微软雅黑" panose="020B0503020204020204" charset="-122"/>
              </a:rPr>
              <a:t>0.1</a:t>
            </a:r>
            <a:r>
              <a:rPr lang="zh-CN" altLang="en-US" sz="2000" dirty="0">
                <a:solidFill>
                  <a:srgbClr val="A50021"/>
                </a:solidFill>
                <a:ea typeface="微软雅黑" panose="020B0503020204020204" charset="-122"/>
              </a:rPr>
              <a:t>）、被引量</a:t>
            </a:r>
            <a:r>
              <a:rPr lang="en-US" altLang="zh-CN" sz="2000" dirty="0">
                <a:solidFill>
                  <a:srgbClr val="A50021"/>
                </a:solidFill>
                <a:ea typeface="微软雅黑" panose="020B0503020204020204" charset="-122"/>
              </a:rPr>
              <a:t>0.15</a:t>
            </a:r>
            <a:r>
              <a:rPr lang="zh-CN" altLang="en-US" sz="2000" dirty="0">
                <a:solidFill>
                  <a:srgbClr val="A50021"/>
                </a:solidFill>
                <a:ea typeface="微软雅黑" panose="020B0503020204020204" charset="-122"/>
              </a:rPr>
              <a:t>（</a:t>
            </a:r>
            <a:r>
              <a:rPr lang="en-US" altLang="zh-CN" sz="2000" dirty="0">
                <a:solidFill>
                  <a:srgbClr val="A50021"/>
                </a:solidFill>
                <a:ea typeface="微软雅黑" panose="020B0503020204020204" charset="-122"/>
              </a:rPr>
              <a:t>0.18</a:t>
            </a:r>
            <a:r>
              <a:rPr lang="zh-CN" altLang="en-US" sz="2000" dirty="0">
                <a:solidFill>
                  <a:srgbClr val="A50021"/>
                </a:solidFill>
                <a:ea typeface="微软雅黑" panose="020B0503020204020204" charset="-122"/>
              </a:rPr>
              <a:t>）、他引量</a:t>
            </a:r>
            <a:r>
              <a:rPr lang="en-US" altLang="zh-CN" sz="2000" dirty="0">
                <a:solidFill>
                  <a:srgbClr val="A50021"/>
                </a:solidFill>
                <a:ea typeface="微软雅黑" panose="020B0503020204020204" charset="-122"/>
              </a:rPr>
              <a:t>0.25</a:t>
            </a:r>
            <a:r>
              <a:rPr lang="zh-CN" altLang="en-US" sz="2000" dirty="0">
                <a:solidFill>
                  <a:srgbClr val="A50021"/>
                </a:solidFill>
                <a:ea typeface="微软雅黑" panose="020B0503020204020204" charset="-122"/>
              </a:rPr>
              <a:t>（</a:t>
            </a:r>
            <a:r>
              <a:rPr lang="en-US" altLang="zh-CN" sz="2000" dirty="0">
                <a:solidFill>
                  <a:srgbClr val="A50021"/>
                </a:solidFill>
                <a:ea typeface="微软雅黑" panose="020B0503020204020204" charset="-122"/>
              </a:rPr>
              <a:t>0.28</a:t>
            </a:r>
            <a:r>
              <a:rPr lang="zh-CN" altLang="en-US" sz="2000" dirty="0">
                <a:solidFill>
                  <a:srgbClr val="A50021"/>
                </a:solidFill>
                <a:ea typeface="微软雅黑" panose="020B0503020204020204" charset="-122"/>
              </a:rPr>
              <a:t>）、影响因子</a:t>
            </a:r>
            <a:r>
              <a:rPr lang="en-US" altLang="zh-CN" sz="2000" dirty="0">
                <a:solidFill>
                  <a:srgbClr val="A50021"/>
                </a:solidFill>
                <a:ea typeface="微软雅黑" panose="020B0503020204020204" charset="-122"/>
              </a:rPr>
              <a:t>0.32</a:t>
            </a:r>
            <a:r>
              <a:rPr lang="zh-CN" altLang="en-US" sz="2000" dirty="0">
                <a:solidFill>
                  <a:srgbClr val="A50021"/>
                </a:solidFill>
                <a:ea typeface="微软雅黑" panose="020B0503020204020204" charset="-122"/>
              </a:rPr>
              <a:t>（</a:t>
            </a:r>
            <a:r>
              <a:rPr lang="en-US" altLang="zh-CN" sz="2000" dirty="0">
                <a:solidFill>
                  <a:srgbClr val="A50021"/>
                </a:solidFill>
                <a:ea typeface="微软雅黑" panose="020B0503020204020204" charset="-122"/>
              </a:rPr>
              <a:t>0.2</a:t>
            </a:r>
            <a:r>
              <a:rPr lang="zh-CN" altLang="en-US" sz="2000" dirty="0">
                <a:solidFill>
                  <a:srgbClr val="A50021"/>
                </a:solidFill>
                <a:ea typeface="微软雅黑" panose="020B0503020204020204" charset="-122"/>
              </a:rPr>
              <a:t>）、被摘率</a:t>
            </a:r>
            <a:r>
              <a:rPr lang="en-US" altLang="zh-CN" sz="2000" dirty="0">
                <a:solidFill>
                  <a:srgbClr val="A50021"/>
                </a:solidFill>
                <a:ea typeface="微软雅黑" panose="020B0503020204020204" charset="-122"/>
              </a:rPr>
              <a:t>0.1</a:t>
            </a:r>
            <a:r>
              <a:rPr lang="zh-CN" altLang="en-US" sz="2000" dirty="0">
                <a:solidFill>
                  <a:srgbClr val="A50021"/>
                </a:solidFill>
                <a:ea typeface="微软雅黑" panose="020B0503020204020204" charset="-122"/>
              </a:rPr>
              <a:t>、（</a:t>
            </a:r>
            <a:r>
              <a:rPr lang="zh-CN" altLang="en-US" sz="2000" u="sng" dirty="0">
                <a:solidFill>
                  <a:srgbClr val="A50021"/>
                </a:solidFill>
                <a:ea typeface="微软雅黑" panose="020B0503020204020204" charset="-122"/>
              </a:rPr>
              <a:t>获奖或）</a:t>
            </a:r>
            <a:r>
              <a:rPr lang="zh-CN" altLang="en-US" sz="2000" dirty="0">
                <a:solidFill>
                  <a:srgbClr val="A50021"/>
                </a:solidFill>
                <a:ea typeface="微软雅黑" panose="020B0503020204020204" charset="-122"/>
              </a:rPr>
              <a:t>被重要检索系统收录</a:t>
            </a:r>
            <a:r>
              <a:rPr lang="en-US" altLang="zh-CN" sz="2000" dirty="0">
                <a:solidFill>
                  <a:srgbClr val="A50021"/>
                </a:solidFill>
                <a:ea typeface="微软雅黑" panose="020B0503020204020204" charset="-122"/>
              </a:rPr>
              <a:t>0.05</a:t>
            </a:r>
            <a:r>
              <a:rPr lang="zh-CN" altLang="en-US" sz="2000" dirty="0">
                <a:solidFill>
                  <a:srgbClr val="A50021"/>
                </a:solidFill>
                <a:ea typeface="微软雅黑" panose="020B0503020204020204" charset="-122"/>
              </a:rPr>
              <a:t>等七个指标。</a:t>
            </a:r>
            <a:r>
              <a:rPr lang="en-US" altLang="zh-CN" sz="2000" dirty="0">
                <a:solidFill>
                  <a:srgbClr val="A50021"/>
                </a:solidFill>
                <a:ea typeface="微软雅黑" panose="020B0503020204020204" charset="-122"/>
              </a:rPr>
              <a:t/>
            </a:r>
            <a:br>
              <a:rPr lang="en-US" altLang="zh-CN" sz="2000" dirty="0">
                <a:solidFill>
                  <a:srgbClr val="A50021"/>
                </a:solidFill>
                <a:ea typeface="微软雅黑" panose="020B0503020204020204" charset="-122"/>
              </a:rPr>
            </a:br>
            <a:r>
              <a:rPr lang="zh-CN" altLang="en-US" sz="2000" dirty="0">
                <a:solidFill>
                  <a:srgbClr val="000066"/>
                </a:solidFill>
                <a:ea typeface="微软雅黑" panose="020B0503020204020204" charset="-122"/>
              </a:rPr>
              <a:t>56版新增：基金论文比0.03、web下载量0.01</a:t>
            </a:r>
            <a:endParaRPr lang="en-US" altLang="zh-CN" sz="2000" dirty="0">
              <a:solidFill>
                <a:schemeClr val="tx2"/>
              </a:solidFill>
              <a:ea typeface="微软雅黑" panose="020B0503020204020204" charset="-122"/>
            </a:endParaRPr>
          </a:p>
          <a:p>
            <a:pPr>
              <a:lnSpc>
                <a:spcPct val="150000"/>
              </a:lnSpc>
              <a:spcBef>
                <a:spcPct val="20000"/>
              </a:spcBef>
              <a:buClr>
                <a:srgbClr val="A50021"/>
              </a:buClr>
              <a:buSzPct val="80000"/>
              <a:buFont typeface="Wingdings" panose="05000000000000000000" pitchFamily="2" charset="2"/>
              <a:buChar char="Ø"/>
            </a:pPr>
            <a:r>
              <a:rPr lang="zh-CN" altLang="en-US" sz="2000" dirty="0">
                <a:ea typeface="微软雅黑" panose="020B0503020204020204" charset="-122"/>
              </a:rPr>
              <a:t>第一版：被索量、被摘量、被引量等三个指标</a:t>
            </a:r>
          </a:p>
          <a:p>
            <a:pPr>
              <a:lnSpc>
                <a:spcPct val="150000"/>
              </a:lnSpc>
              <a:spcBef>
                <a:spcPct val="20000"/>
              </a:spcBef>
              <a:buClr>
                <a:srgbClr val="A50021"/>
              </a:buClr>
              <a:buSzPct val="80000"/>
              <a:buFont typeface="Wingdings" panose="05000000000000000000" pitchFamily="2" charset="2"/>
              <a:buChar char="Ø"/>
            </a:pPr>
            <a:r>
              <a:rPr lang="zh-CN" altLang="en-US" sz="2000" dirty="0">
                <a:ea typeface="微软雅黑" panose="020B0503020204020204" charset="-122"/>
              </a:rPr>
              <a:t>第二版：被索量、被摘量、被引量、载文量、影响因子、被摘率</a:t>
            </a:r>
          </a:p>
          <a:p>
            <a:pPr>
              <a:lnSpc>
                <a:spcPct val="150000"/>
              </a:lnSpc>
              <a:spcBef>
                <a:spcPct val="20000"/>
              </a:spcBef>
              <a:buClr>
                <a:srgbClr val="A50021"/>
              </a:buClr>
              <a:buSzPct val="80000"/>
              <a:buFont typeface="Wingdings" panose="05000000000000000000" pitchFamily="2" charset="2"/>
              <a:buChar char="Ø"/>
            </a:pPr>
            <a:r>
              <a:rPr lang="zh-CN" altLang="en-US" sz="2000" dirty="0">
                <a:ea typeface="微软雅黑" panose="020B0503020204020204" charset="-122"/>
              </a:rPr>
              <a:t>第三版：同第二版</a:t>
            </a:r>
          </a:p>
        </p:txBody>
      </p:sp>
      <p:sp>
        <p:nvSpPr>
          <p:cNvPr id="3" name="标题 1"/>
          <p:cNvSpPr/>
          <p:nvPr>
            <p:custDataLst>
              <p:tags r:id="rId1"/>
            </p:custDataLst>
          </p:nvPr>
        </p:nvSpPr>
        <p:spPr>
          <a:xfrm>
            <a:off x="119450" y="188665"/>
            <a:ext cx="10969200" cy="705600"/>
          </a:xfrm>
          <a:prstGeom prst="rect">
            <a:avLst/>
          </a:prstGeom>
        </p:spPr>
        <p:txBody>
          <a:bodyPr vert="horz" lIns="90000" tIns="46800" rIns="90000" bIns="46800" rtlCol="0" anchor="ctr" anchorCtr="0">
            <a:normAutofit/>
          </a:bodyPr>
          <a:lstStyle>
            <a:lvl1pPr algn="l" defTabSz="914400" rtl="0" eaLnBrk="1" fontAlgn="auto" latinLnBrk="0" hangingPunct="1">
              <a:lnSpc>
                <a:spcPct val="100000"/>
              </a:lnSpc>
              <a:spcBef>
                <a:spcPct val="0"/>
              </a:spcBef>
              <a:buNone/>
              <a:defRPr sz="3600" b="1" u="none" strike="noStrike" kern="1200" cap="none" spc="300" normalizeH="0" baseline="0">
                <a:solidFill>
                  <a:srgbClr val="17175D"/>
                </a:solidFill>
                <a:uFillTx/>
                <a:latin typeface="+mj-lt"/>
                <a:ea typeface="+mj-ea"/>
                <a:cs typeface="+mj-cs"/>
              </a:defRPr>
            </a:lvl1pPr>
          </a:lstStyle>
          <a:p>
            <a:r>
              <a:rPr lang="zh-CN" altLang="en-US"/>
              <a:t>三.《中文核心期刊要目总览》简介</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p:cNvSpPr>
          <p:nvPr>
            <p:ph idx="1"/>
          </p:nvPr>
        </p:nvSpPr>
        <p:spPr>
          <a:xfrm>
            <a:off x="1689063" y="1556792"/>
            <a:ext cx="8693224" cy="4352925"/>
          </a:xfrm>
        </p:spPr>
        <p:txBody>
          <a:bodyPr vert="horz" wrap="square" lIns="121920" tIns="60960" rIns="121920" bIns="60960" anchor="t" anchorCtr="0"/>
          <a:lstStyle/>
          <a:p>
            <a:pPr marL="0">
              <a:lnSpc>
                <a:spcPct val="150000"/>
              </a:lnSpc>
              <a:buNone/>
            </a:pPr>
            <a:r>
              <a:rPr lang="zh-CN" altLang="en-US" sz="2400" dirty="0">
                <a:solidFill>
                  <a:srgbClr val="000066"/>
                </a:solidFill>
                <a:latin typeface="Times New Roman" panose="02020603050405020304" pitchFamily="18" charset="0"/>
                <a:ea typeface="微软雅黑" panose="020B0503020204020204" charset="-122"/>
              </a:rPr>
              <a:t>（4）评价指标统计源数据库：</a:t>
            </a:r>
          </a:p>
          <a:p>
            <a:pPr marL="114300" indent="-342900">
              <a:lnSpc>
                <a:spcPct val="150000"/>
              </a:lnSpc>
              <a:buSzPct val="95000"/>
              <a:buFont typeface="Wingdings" panose="05000000000000000000" pitchFamily="2" charset="2"/>
              <a:buChar char="Ø"/>
            </a:pPr>
            <a:r>
              <a:rPr lang="en-US" altLang="zh-CN" sz="2400" dirty="0">
                <a:solidFill>
                  <a:srgbClr val="FF0000"/>
                </a:solidFill>
                <a:latin typeface="Times New Roman" panose="02020603050405020304" pitchFamily="18" charset="0"/>
                <a:ea typeface="微软雅黑" panose="020B0503020204020204" charset="-122"/>
              </a:rPr>
              <a:t>69</a:t>
            </a:r>
            <a:r>
              <a:rPr lang="zh-CN" altLang="en-US" sz="2400" dirty="0">
                <a:solidFill>
                  <a:srgbClr val="FF0000"/>
                </a:solidFill>
                <a:latin typeface="Times New Roman" panose="02020603050405020304" pitchFamily="18" charset="0"/>
                <a:ea typeface="微软雅黑" panose="020B0503020204020204" charset="-122"/>
              </a:rPr>
              <a:t>种</a:t>
            </a:r>
            <a:r>
              <a:rPr lang="zh-CN" altLang="en-US" sz="2400" dirty="0">
                <a:solidFill>
                  <a:srgbClr val="000066"/>
                </a:solidFill>
                <a:latin typeface="Times New Roman" panose="02020603050405020304" pitchFamily="18" charset="0"/>
                <a:ea typeface="微软雅黑" panose="020B0503020204020204" charset="-122"/>
              </a:rPr>
              <a:t>综合性或专科性索引、文摘数据库或刊物</a:t>
            </a:r>
          </a:p>
          <a:p>
            <a:pPr marL="114300" indent="-342900">
              <a:lnSpc>
                <a:spcPct val="150000"/>
              </a:lnSpc>
              <a:buSzPct val="95000"/>
              <a:buFont typeface="Wingdings" panose="05000000000000000000" pitchFamily="2" charset="2"/>
              <a:buChar char="Ø"/>
            </a:pPr>
            <a:r>
              <a:rPr lang="zh-CN" altLang="en-US" sz="2400" dirty="0">
                <a:solidFill>
                  <a:srgbClr val="000066"/>
                </a:solidFill>
                <a:latin typeface="Times New Roman" panose="02020603050405020304" pitchFamily="18" charset="0"/>
                <a:ea typeface="微软雅黑" panose="020B0503020204020204" charset="-122"/>
              </a:rPr>
              <a:t>其中主要检索系统收录:</a:t>
            </a:r>
            <a:r>
              <a:rPr lang="en-US" altLang="zh-CN" sz="2400" dirty="0">
                <a:solidFill>
                  <a:srgbClr val="000066"/>
                </a:solidFill>
                <a:latin typeface="Times New Roman" panose="02020603050405020304" pitchFamily="18" charset="0"/>
                <a:ea typeface="微软雅黑" panose="020B0503020204020204" charset="-122"/>
              </a:rPr>
              <a:t>CA、EI、INSPEC、SCI、SSCI</a:t>
            </a:r>
            <a:r>
              <a:rPr lang="zh-CN" altLang="en-US" sz="2400" dirty="0">
                <a:solidFill>
                  <a:srgbClr val="000066"/>
                </a:solidFill>
                <a:latin typeface="Times New Roman" panose="02020603050405020304" pitchFamily="18" charset="0"/>
                <a:ea typeface="微软雅黑" panose="020B0503020204020204" charset="-122"/>
              </a:rPr>
              <a:t>及国内各大索引数据库。</a:t>
            </a:r>
            <a:r>
              <a:rPr lang="zh-CN" altLang="en-US" sz="2400" dirty="0">
                <a:solidFill>
                  <a:srgbClr val="A50021"/>
                </a:solidFill>
                <a:latin typeface="Times New Roman" panose="02020603050405020304" pitchFamily="18" charset="0"/>
                <a:ea typeface="微软雅黑" panose="020B0503020204020204" charset="-122"/>
              </a:rPr>
              <a:t>共</a:t>
            </a:r>
            <a:r>
              <a:rPr lang="en-US" altLang="zh-CN" sz="2400" dirty="0">
                <a:solidFill>
                  <a:srgbClr val="A50021"/>
                </a:solidFill>
                <a:latin typeface="Times New Roman" panose="02020603050405020304" pitchFamily="18" charset="0"/>
                <a:ea typeface="微软雅黑" panose="020B0503020204020204" charset="-122"/>
              </a:rPr>
              <a:t>34</a:t>
            </a:r>
            <a:r>
              <a:rPr lang="zh-CN" altLang="en-US" sz="2400" dirty="0">
                <a:solidFill>
                  <a:srgbClr val="A50021"/>
                </a:solidFill>
                <a:latin typeface="Times New Roman" panose="02020603050405020304" pitchFamily="18" charset="0"/>
                <a:ea typeface="微软雅黑" panose="020B0503020204020204" charset="-122"/>
              </a:rPr>
              <a:t>种</a:t>
            </a:r>
          </a:p>
        </p:txBody>
      </p:sp>
      <p:sp>
        <p:nvSpPr>
          <p:cNvPr id="3" name="标题 1"/>
          <p:cNvSpPr/>
          <p:nvPr>
            <p:custDataLst>
              <p:tags r:id="rId1"/>
            </p:custDataLst>
          </p:nvPr>
        </p:nvSpPr>
        <p:spPr>
          <a:xfrm>
            <a:off x="119450" y="188665"/>
            <a:ext cx="10969200" cy="705600"/>
          </a:xfrm>
          <a:prstGeom prst="rect">
            <a:avLst/>
          </a:prstGeom>
        </p:spPr>
        <p:txBody>
          <a:bodyPr vert="horz" lIns="90000" tIns="46800" rIns="90000" bIns="46800" rtlCol="0" anchor="ctr" anchorCtr="0">
            <a:normAutofit/>
          </a:bodyPr>
          <a:lstStyle>
            <a:lvl1pPr algn="l" defTabSz="914400" rtl="0" eaLnBrk="1" fontAlgn="auto" latinLnBrk="0" hangingPunct="1">
              <a:lnSpc>
                <a:spcPct val="100000"/>
              </a:lnSpc>
              <a:spcBef>
                <a:spcPct val="0"/>
              </a:spcBef>
              <a:buNone/>
              <a:defRPr sz="3600" b="1" u="none" strike="noStrike" kern="1200" cap="none" spc="300" normalizeH="0" baseline="0">
                <a:solidFill>
                  <a:srgbClr val="17175D"/>
                </a:solidFill>
                <a:uFillTx/>
                <a:latin typeface="+mj-lt"/>
                <a:ea typeface="+mj-ea"/>
                <a:cs typeface="+mj-cs"/>
              </a:defRPr>
            </a:lvl1pPr>
          </a:lstStyle>
          <a:p>
            <a:r>
              <a:rPr lang="zh-CN" altLang="en-US"/>
              <a:t>三.《中文核心期刊要目总览》简介</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p:nvPr>
            <p:custDataLst>
              <p:tags r:id="rId1"/>
            </p:custDataLst>
          </p:nvPr>
        </p:nvSpPr>
        <p:spPr>
          <a:xfrm>
            <a:off x="119450" y="188665"/>
            <a:ext cx="10969200" cy="705600"/>
          </a:xfrm>
          <a:prstGeom prst="rect">
            <a:avLst/>
          </a:prstGeom>
        </p:spPr>
        <p:txBody>
          <a:bodyPr vert="horz" lIns="90000" tIns="46800" rIns="90000" bIns="46800" rtlCol="0" anchor="ctr" anchorCtr="0">
            <a:normAutofit/>
          </a:bodyPr>
          <a:lstStyle>
            <a:lvl1pPr algn="l" defTabSz="914400" rtl="0" eaLnBrk="1" fontAlgn="auto" latinLnBrk="0" hangingPunct="1">
              <a:lnSpc>
                <a:spcPct val="100000"/>
              </a:lnSpc>
              <a:spcBef>
                <a:spcPct val="0"/>
              </a:spcBef>
              <a:buNone/>
              <a:defRPr sz="3600" b="1" u="none" strike="noStrike" kern="1200" cap="none" spc="300" normalizeH="0" baseline="0">
                <a:solidFill>
                  <a:srgbClr val="17175D"/>
                </a:solidFill>
                <a:uFillTx/>
                <a:latin typeface="+mj-lt"/>
                <a:ea typeface="+mj-ea"/>
                <a:cs typeface="+mj-cs"/>
              </a:defRPr>
            </a:lvl1pPr>
          </a:lstStyle>
          <a:p>
            <a:r>
              <a:rPr lang="zh-CN" altLang="en-US"/>
              <a:t>三.《中文核心期刊要目总览》简介</a:t>
            </a:r>
          </a:p>
        </p:txBody>
      </p:sp>
      <p:sp>
        <p:nvSpPr>
          <p:cNvPr id="22530" name="Rectangle 2"/>
          <p:cNvSpPr>
            <a:spLocks noGrp="1"/>
          </p:cNvSpPr>
          <p:nvPr>
            <p:ph type="title"/>
            <p:custDataLst>
              <p:tags r:id="rId2"/>
            </p:custDataLst>
          </p:nvPr>
        </p:nvSpPr>
        <p:spPr>
          <a:xfrm>
            <a:off x="995045" y="1339850"/>
            <a:ext cx="4114800" cy="533400"/>
          </a:xfrm>
        </p:spPr>
        <p:txBody>
          <a:bodyPr vert="horz" wrap="square" lIns="91440" tIns="45720" rIns="91440" bIns="45720" anchor="b" anchorCtr="0">
            <a:noAutofit/>
          </a:bodyPr>
          <a:lstStyle/>
          <a:p>
            <a:pPr eaLnBrk="1" hangingPunct="1"/>
            <a:r>
              <a:rPr lang="zh-CN" altLang="en-US" sz="2800" b="0" dirty="0">
                <a:solidFill>
                  <a:schemeClr val="tx1"/>
                </a:solidFill>
                <a:latin typeface="宋体" panose="02010600030101010101" pitchFamily="2" charset="-122"/>
              </a:rPr>
              <a:t>3．综合评价数学模式</a:t>
            </a:r>
          </a:p>
        </p:txBody>
      </p:sp>
      <p:sp>
        <p:nvSpPr>
          <p:cNvPr id="22531" name="Rectangle 3"/>
          <p:cNvSpPr>
            <a:spLocks noGrp="1"/>
          </p:cNvSpPr>
          <p:nvPr>
            <p:ph type="body" sz="half" idx="1"/>
            <p:custDataLst>
              <p:tags r:id="rId3"/>
            </p:custDataLst>
          </p:nvPr>
        </p:nvSpPr>
        <p:spPr>
          <a:xfrm>
            <a:off x="1559270" y="2251772"/>
            <a:ext cx="9073460" cy="2833411"/>
          </a:xfrm>
        </p:spPr>
        <p:txBody>
          <a:bodyPr vert="horz" wrap="square" lIns="91440" tIns="45720" rIns="91440" bIns="45720" anchor="t" anchorCtr="0">
            <a:normAutofit fontScale="92500" lnSpcReduction="10000"/>
          </a:bodyPr>
          <a:lstStyle/>
          <a:p>
            <a:pPr marL="0" indent="-533400">
              <a:lnSpc>
                <a:spcPct val="160000"/>
              </a:lnSpc>
              <a:buClr>
                <a:srgbClr val="A50021"/>
              </a:buClr>
              <a:buSzPct val="80000"/>
              <a:buFont typeface="Wingdings" panose="05000000000000000000" pitchFamily="2" charset="2"/>
              <a:buNone/>
            </a:pPr>
            <a:r>
              <a:rPr lang="zh-CN" altLang="en-US" sz="2400" dirty="0">
                <a:solidFill>
                  <a:srgbClr val="000066"/>
                </a:solidFill>
                <a:uFillTx/>
                <a:latin typeface="Times New Roman" panose="02020603050405020304" pitchFamily="18" charset="0"/>
                <a:ea typeface="微软雅黑" panose="020B0503020204020204" charset="-122"/>
              </a:rPr>
              <a:t>采用模糊数学综合评价法（能对不同评价指标所起的不同程度的作用进行较好的处理） </a:t>
            </a:r>
          </a:p>
          <a:p>
            <a:pPr marL="0" indent="-533400">
              <a:lnSpc>
                <a:spcPct val="160000"/>
              </a:lnSpc>
              <a:buClr>
                <a:srgbClr val="A50021"/>
              </a:buClr>
              <a:buSzTx/>
              <a:buFont typeface="Wingdings" panose="05000000000000000000" pitchFamily="2" charset="2"/>
              <a:buNone/>
            </a:pPr>
            <a:r>
              <a:rPr lang="zh-CN" altLang="en-US" sz="2400" dirty="0">
                <a:solidFill>
                  <a:srgbClr val="000066"/>
                </a:solidFill>
                <a:uFillTx/>
                <a:latin typeface="Times New Roman" panose="02020603050405020304" pitchFamily="18" charset="0"/>
                <a:ea typeface="微软雅黑" panose="020B0503020204020204" charset="-122"/>
              </a:rPr>
              <a:t>(1) 构成原始统计数据矩阵（其中</a:t>
            </a:r>
            <a:r>
              <a:rPr lang="en-US" altLang="zh-CN" sz="2400" dirty="0">
                <a:solidFill>
                  <a:srgbClr val="000066"/>
                </a:solidFill>
                <a:uFillTx/>
                <a:latin typeface="Times New Roman" panose="02020603050405020304" pitchFamily="18" charset="0"/>
                <a:ea typeface="微软雅黑" panose="020B0503020204020204" charset="-122"/>
              </a:rPr>
              <a:t>i</a:t>
            </a:r>
            <a:r>
              <a:rPr lang="zh-CN" altLang="en-US" sz="2400" dirty="0">
                <a:solidFill>
                  <a:srgbClr val="000066"/>
                </a:solidFill>
                <a:uFillTx/>
                <a:latin typeface="Times New Roman" panose="02020603050405020304" pitchFamily="18" charset="0"/>
                <a:ea typeface="微软雅黑" panose="020B0503020204020204" charset="-122"/>
              </a:rPr>
              <a:t>为期刊编号，</a:t>
            </a:r>
            <a:r>
              <a:rPr lang="en-US" altLang="zh-CN" sz="2400" dirty="0">
                <a:solidFill>
                  <a:srgbClr val="000066"/>
                </a:solidFill>
                <a:uFillTx/>
                <a:latin typeface="Times New Roman" panose="02020603050405020304" pitchFamily="18" charset="0"/>
                <a:ea typeface="微软雅黑" panose="020B0503020204020204" charset="-122"/>
              </a:rPr>
              <a:t>i=1，2…I；j</a:t>
            </a:r>
            <a:r>
              <a:rPr lang="zh-CN" altLang="en-US" sz="2400" dirty="0">
                <a:solidFill>
                  <a:srgbClr val="000066"/>
                </a:solidFill>
                <a:uFillTx/>
                <a:latin typeface="Times New Roman" panose="02020603050405020304" pitchFamily="18" charset="0"/>
                <a:ea typeface="微软雅黑" panose="020B0503020204020204" charset="-122"/>
              </a:rPr>
              <a:t>为指标编号，</a:t>
            </a:r>
            <a:r>
              <a:rPr lang="en-US" altLang="zh-CN" sz="2400" dirty="0">
                <a:solidFill>
                  <a:srgbClr val="000066"/>
                </a:solidFill>
                <a:uFillTx/>
                <a:latin typeface="Times New Roman" panose="02020603050405020304" pitchFamily="18" charset="0"/>
                <a:ea typeface="微软雅黑" panose="020B0503020204020204" charset="-122"/>
              </a:rPr>
              <a:t>j＝1，2，…J，J＝9）</a:t>
            </a:r>
            <a:br>
              <a:rPr lang="en-US" altLang="zh-CN" sz="2400" dirty="0">
                <a:solidFill>
                  <a:srgbClr val="000066"/>
                </a:solidFill>
                <a:uFillTx/>
                <a:latin typeface="Times New Roman" panose="02020603050405020304" pitchFamily="18" charset="0"/>
                <a:ea typeface="微软雅黑" panose="020B0503020204020204" charset="-122"/>
              </a:rPr>
            </a:br>
            <a:endParaRPr lang="en-US" altLang="zh-CN" sz="2400" dirty="0">
              <a:solidFill>
                <a:srgbClr val="000066"/>
              </a:solidFill>
              <a:uFillTx/>
              <a:latin typeface="Times New Roman" panose="02020603050405020304" pitchFamily="18" charset="0"/>
              <a:ea typeface="微软雅黑" panose="020B0503020204020204" charset="-122"/>
            </a:endParaRPr>
          </a:p>
        </p:txBody>
      </p:sp>
      <p:pic>
        <p:nvPicPr>
          <p:cNvPr id="22532" name="Picture 4" descr="12的副本"/>
          <p:cNvPicPr>
            <a:picLocks noGrp="1" noChangeAspect="1"/>
          </p:cNvPicPr>
          <p:nvPr>
            <p:ph type="clipArt" sz="half" idx="2"/>
            <p:custDataLst>
              <p:tags r:id="rId4"/>
            </p:custDataLst>
          </p:nvPr>
        </p:nvPicPr>
        <p:blipFill>
          <a:blip r:embed="rId6"/>
          <a:srcRect/>
          <a:stretch>
            <a:fillRect/>
          </a:stretch>
        </p:blipFill>
        <p:spPr>
          <a:xfrm>
            <a:off x="3600133" y="3968750"/>
            <a:ext cx="4991735" cy="2618740"/>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p:nvPr>
            <p:custDataLst>
              <p:tags r:id="rId2"/>
            </p:custDataLst>
          </p:nvPr>
        </p:nvSpPr>
        <p:spPr>
          <a:xfrm>
            <a:off x="119450" y="188665"/>
            <a:ext cx="10969200" cy="705600"/>
          </a:xfrm>
          <a:prstGeom prst="rect">
            <a:avLst/>
          </a:prstGeom>
        </p:spPr>
        <p:txBody>
          <a:bodyPr vert="horz" lIns="90000" tIns="46800" rIns="90000" bIns="46800" rtlCol="0" anchor="ctr" anchorCtr="0">
            <a:normAutofit/>
          </a:bodyPr>
          <a:lstStyle>
            <a:lvl1pPr algn="l" defTabSz="914400" rtl="0" eaLnBrk="1" fontAlgn="auto" latinLnBrk="0" hangingPunct="1">
              <a:lnSpc>
                <a:spcPct val="100000"/>
              </a:lnSpc>
              <a:spcBef>
                <a:spcPct val="0"/>
              </a:spcBef>
              <a:buNone/>
              <a:defRPr sz="3600" b="1" u="none" strike="noStrike" kern="1200" cap="none" spc="300" normalizeH="0" baseline="0">
                <a:solidFill>
                  <a:srgbClr val="17175D"/>
                </a:solidFill>
                <a:uFillTx/>
                <a:latin typeface="+mj-lt"/>
                <a:ea typeface="+mj-ea"/>
                <a:cs typeface="+mj-cs"/>
              </a:defRPr>
            </a:lvl1pPr>
          </a:lstStyle>
          <a:p>
            <a:r>
              <a:rPr lang="zh-CN" altLang="en-US"/>
              <a:t>三.《中文核心期刊要目总览》简介</a:t>
            </a:r>
          </a:p>
        </p:txBody>
      </p:sp>
      <p:sp>
        <p:nvSpPr>
          <p:cNvPr id="1028" name="Rectangle 3"/>
          <p:cNvSpPr>
            <a:spLocks noGrp="1"/>
          </p:cNvSpPr>
          <p:nvPr>
            <p:ph type="body" sz="half" idx="1"/>
            <p:custDataLst>
              <p:tags r:id="rId3"/>
            </p:custDataLst>
          </p:nvPr>
        </p:nvSpPr>
        <p:spPr>
          <a:xfrm>
            <a:off x="918845" y="1421130"/>
            <a:ext cx="6629400" cy="1219200"/>
          </a:xfrm>
        </p:spPr>
        <p:txBody>
          <a:bodyPr vert="horz" wrap="square" lIns="91440" tIns="45720" rIns="91440" bIns="45720" anchor="t" anchorCtr="0"/>
          <a:lstStyle/>
          <a:p>
            <a:pPr marL="0" algn="l" eaLnBrk="1" hangingPunct="1">
              <a:lnSpc>
                <a:spcPct val="100000"/>
              </a:lnSpc>
              <a:buClrTx/>
              <a:buSzTx/>
              <a:buFontTx/>
              <a:buNone/>
            </a:pPr>
            <a:r>
              <a:rPr lang="zh-CN" altLang="en-US" sz="2400" dirty="0">
                <a:solidFill>
                  <a:srgbClr val="000066"/>
                </a:solidFill>
                <a:latin typeface="Times New Roman" panose="02020603050405020304" pitchFamily="18" charset="0"/>
                <a:ea typeface="微软雅黑" panose="020B0503020204020204" charset="-122"/>
              </a:rPr>
              <a:t>（2）进行隶属度换算：</a:t>
            </a:r>
          </a:p>
          <a:p>
            <a:pPr eaLnBrk="1" hangingPunct="1">
              <a:buClr>
                <a:srgbClr val="A50021"/>
              </a:buClr>
              <a:buSzTx/>
              <a:buFont typeface="Wingdings" panose="05000000000000000000" pitchFamily="2" charset="2"/>
              <a:buNone/>
            </a:pPr>
            <a:r>
              <a:rPr lang="zh-CN" altLang="en-US" sz="2400" dirty="0">
                <a:solidFill>
                  <a:srgbClr val="000066"/>
                </a:solidFill>
                <a:latin typeface="Times New Roman" panose="02020603050405020304" pitchFamily="18" charset="0"/>
                <a:ea typeface="微软雅黑" panose="020B0503020204020204" charset="-122"/>
              </a:rPr>
              <a:t>  </a:t>
            </a:r>
            <a:r>
              <a:rPr lang="en-US" altLang="zh-CN" sz="2400" dirty="0">
                <a:solidFill>
                  <a:srgbClr val="000066"/>
                </a:solidFill>
                <a:latin typeface="Times New Roman" panose="02020603050405020304" pitchFamily="18" charset="0"/>
                <a:ea typeface="微软雅黑" panose="020B0503020204020204" charset="-122"/>
              </a:rPr>
              <a:t>       </a:t>
            </a:r>
            <a:r>
              <a:rPr lang="zh-CN" altLang="en-US" sz="2400" dirty="0">
                <a:solidFill>
                  <a:srgbClr val="000066"/>
                </a:solidFill>
                <a:latin typeface="Times New Roman" panose="02020603050405020304" pitchFamily="18" charset="0"/>
                <a:ea typeface="微软雅黑" panose="020B0503020204020204" charset="-122"/>
              </a:rPr>
              <a:t>第i种刊对第j个指标的隶属度定义为：</a:t>
            </a:r>
          </a:p>
        </p:txBody>
      </p:sp>
      <p:graphicFrame>
        <p:nvGraphicFramePr>
          <p:cNvPr id="1026" name="Object 0"/>
          <p:cNvGraphicFramePr/>
          <p:nvPr>
            <p:custDataLst>
              <p:tags r:id="rId4"/>
            </p:custDataLst>
          </p:nvPr>
        </p:nvGraphicFramePr>
        <p:xfrm>
          <a:off x="2938145" y="2931637"/>
          <a:ext cx="6172200" cy="697230"/>
        </p:xfrm>
        <a:graphic>
          <a:graphicData uri="http://schemas.openxmlformats.org/presentationml/2006/ole">
            <mc:AlternateContent xmlns:mc="http://schemas.openxmlformats.org/markup-compatibility/2006">
              <mc:Choice xmlns:v="urn:schemas-microsoft-com:vml" Requires="v">
                <p:oleObj spid="_x0000_s1028" r:id="rId9" imgW="3263900" imgH="368300" progId="Equation.DSMT4">
                  <p:embed/>
                </p:oleObj>
              </mc:Choice>
              <mc:Fallback>
                <p:oleObj r:id="rId9" imgW="3263900" imgH="368300" progId="Equation.DSMT4">
                  <p:embed/>
                  <p:pic>
                    <p:nvPicPr>
                      <p:cNvPr id="0" name="图片 3075"/>
                      <p:cNvPicPr/>
                      <p:nvPr/>
                    </p:nvPicPr>
                    <p:blipFill>
                      <a:blip r:embed="rId10"/>
                      <a:stretch>
                        <a:fillRect/>
                      </a:stretch>
                    </p:blipFill>
                    <p:spPr>
                      <a:xfrm>
                        <a:off x="2938145" y="2931637"/>
                        <a:ext cx="6172200" cy="697230"/>
                      </a:xfrm>
                      <a:prstGeom prst="rect">
                        <a:avLst/>
                      </a:prstGeom>
                      <a:noFill/>
                      <a:ln w="38100">
                        <a:noFill/>
                        <a:miter/>
                      </a:ln>
                    </p:spPr>
                  </p:pic>
                </p:oleObj>
              </mc:Fallback>
            </mc:AlternateContent>
          </a:graphicData>
        </a:graphic>
      </p:graphicFrame>
      <p:pic>
        <p:nvPicPr>
          <p:cNvPr id="1029" name="Picture 5" descr="14"/>
          <p:cNvPicPr>
            <a:picLocks noChangeAspect="1"/>
          </p:cNvPicPr>
          <p:nvPr>
            <p:custDataLst>
              <p:tags r:id="rId5"/>
            </p:custDataLst>
          </p:nvPr>
        </p:nvPicPr>
        <p:blipFill>
          <a:blip r:embed="rId11"/>
          <a:stretch>
            <a:fillRect/>
          </a:stretch>
        </p:blipFill>
        <p:spPr>
          <a:xfrm>
            <a:off x="4799965" y="3930650"/>
            <a:ext cx="3962400" cy="2438400"/>
          </a:xfrm>
          <a:prstGeom prst="rect">
            <a:avLst/>
          </a:prstGeom>
          <a:noFill/>
          <a:ln w="9525">
            <a:noFill/>
          </a:ln>
        </p:spPr>
      </p:pic>
      <p:sp>
        <p:nvSpPr>
          <p:cNvPr id="1030" name="Rectangle 7"/>
          <p:cNvSpPr/>
          <p:nvPr>
            <p:custDataLst>
              <p:tags r:id="rId6"/>
            </p:custDataLst>
          </p:nvPr>
        </p:nvSpPr>
        <p:spPr>
          <a:xfrm>
            <a:off x="2209165" y="4888548"/>
            <a:ext cx="2449830" cy="460375"/>
          </a:xfrm>
          <a:prstGeom prst="rect">
            <a:avLst/>
          </a:prstGeom>
          <a:noFill/>
          <a:ln w="9525">
            <a:noFill/>
          </a:ln>
        </p:spPr>
        <p:txBody>
          <a:bodyPr wrap="none">
            <a:spAutoFit/>
          </a:bodyPr>
          <a:lstStyle/>
          <a:p>
            <a:r>
              <a:rPr lang="zh-CN" altLang="en-US" spc="150" dirty="0">
                <a:solidFill>
                  <a:srgbClr val="000066"/>
                </a:solidFill>
                <a:uFillTx/>
                <a:ea typeface="微软雅黑" panose="020B0503020204020204" charset="-122"/>
              </a:rPr>
              <a:t>得到评价矩阵：</a:t>
            </a:r>
            <a:endParaRPr lang="zh-CN" altLang="en-US" b="1" dirty="0">
              <a:solidFill>
                <a:srgbClr val="000066"/>
              </a:solidFill>
              <a:latin typeface="黑体" panose="02010609060101010101" pitchFamily="49" charset="-122"/>
              <a:ea typeface="黑体" panose="02010609060101010101" pitchFamily="49" charset="-122"/>
            </a:endParaRPr>
          </a:p>
        </p:txBody>
      </p:sp>
      <p:pic>
        <p:nvPicPr>
          <p:cNvPr id="1027" name="Picture 4" descr="13"/>
          <p:cNvPicPr>
            <a:picLocks noGrp="1" noChangeAspect="1"/>
          </p:cNvPicPr>
          <p:nvPr>
            <p:ph type="clipArt" sz="half" idx="2"/>
            <p:custDataLst>
              <p:tags r:id="rId7"/>
            </p:custDataLst>
          </p:nvPr>
        </p:nvPicPr>
        <p:blipFill>
          <a:blip r:embed="rId12"/>
          <a:srcRect/>
          <a:stretch>
            <a:fillRect/>
          </a:stretch>
        </p:blipFill>
        <p:spPr>
          <a:xfrm>
            <a:off x="7173595" y="1628140"/>
            <a:ext cx="2895600" cy="14478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1027"/>
          <p:cNvSpPr>
            <a:spLocks noGrp="1"/>
          </p:cNvSpPr>
          <p:nvPr>
            <p:ph idx="1"/>
          </p:nvPr>
        </p:nvSpPr>
        <p:spPr>
          <a:xfrm>
            <a:off x="1007745" y="2047875"/>
            <a:ext cx="10566400" cy="4284345"/>
          </a:xfrm>
        </p:spPr>
        <p:txBody>
          <a:bodyPr vert="horz" wrap="square" lIns="121920" tIns="60960" rIns="121920" bIns="60960" anchor="t" anchorCtr="0"/>
          <a:lstStyle/>
          <a:p>
            <a:pPr lvl="1" eaLnBrk="1" hangingPunct="1">
              <a:lnSpc>
                <a:spcPct val="135000"/>
              </a:lnSpc>
              <a:buClr>
                <a:srgbClr val="A50021"/>
              </a:buClr>
              <a:buSzPct val="95000"/>
              <a:buFont typeface="Wingdings" panose="05000000000000000000" pitchFamily="2" charset="2"/>
              <a:buChar char="Ø"/>
            </a:pPr>
            <a:r>
              <a:rPr lang="zh-CN" altLang="en-US" sz="2800" dirty="0">
                <a:solidFill>
                  <a:schemeClr val="tx1"/>
                </a:solidFill>
              </a:rPr>
              <a:t>评价社会科学研究重点与热点</a:t>
            </a:r>
          </a:p>
          <a:p>
            <a:pPr lvl="1" eaLnBrk="1" hangingPunct="1">
              <a:lnSpc>
                <a:spcPct val="135000"/>
              </a:lnSpc>
              <a:buClr>
                <a:srgbClr val="A50021"/>
              </a:buClr>
              <a:buSzPct val="95000"/>
              <a:buFont typeface="Wingdings" panose="05000000000000000000" pitchFamily="2" charset="2"/>
              <a:buChar char="Ø"/>
            </a:pPr>
            <a:r>
              <a:rPr lang="zh-CN" altLang="en-US" sz="2800" dirty="0">
                <a:solidFill>
                  <a:schemeClr val="tx1"/>
                </a:solidFill>
              </a:rPr>
              <a:t>评价社会科学的发展变化</a:t>
            </a:r>
          </a:p>
          <a:p>
            <a:pPr lvl="1" eaLnBrk="1" hangingPunct="1">
              <a:lnSpc>
                <a:spcPct val="135000"/>
              </a:lnSpc>
              <a:buClr>
                <a:srgbClr val="A50021"/>
              </a:buClr>
              <a:buSzPct val="95000"/>
              <a:buFont typeface="Wingdings" panose="05000000000000000000" pitchFamily="2" charset="2"/>
              <a:buChar char="Ø"/>
            </a:pPr>
            <a:r>
              <a:rPr lang="zh-CN" altLang="en-US" sz="2800" dirty="0">
                <a:solidFill>
                  <a:schemeClr val="tx1"/>
                </a:solidFill>
              </a:rPr>
              <a:t>评价社会科学学科、主题之间的关系</a:t>
            </a:r>
          </a:p>
          <a:p>
            <a:pPr lvl="1" eaLnBrk="1" hangingPunct="1">
              <a:lnSpc>
                <a:spcPct val="135000"/>
              </a:lnSpc>
              <a:buClr>
                <a:srgbClr val="A50021"/>
              </a:buClr>
              <a:buSzPct val="95000"/>
              <a:buFont typeface="Wingdings" panose="05000000000000000000" pitchFamily="2" charset="2"/>
              <a:buChar char="Ø"/>
            </a:pPr>
            <a:r>
              <a:rPr lang="zh-CN" altLang="en-US" sz="2800" dirty="0">
                <a:solidFill>
                  <a:schemeClr val="tx1"/>
                </a:solidFill>
              </a:rPr>
              <a:t>评判著者优先权及其对学科贡献的大小</a:t>
            </a:r>
          </a:p>
          <a:p>
            <a:pPr lvl="1" eaLnBrk="1" hangingPunct="1">
              <a:lnSpc>
                <a:spcPct val="135000"/>
              </a:lnSpc>
              <a:buClr>
                <a:srgbClr val="A50021"/>
              </a:buClr>
              <a:buSzPct val="95000"/>
              <a:buFont typeface="Wingdings" panose="05000000000000000000" pitchFamily="2" charset="2"/>
              <a:buChar char="Ø"/>
            </a:pPr>
            <a:r>
              <a:rPr lang="zh-CN" altLang="en-US" sz="2800" dirty="0">
                <a:solidFill>
                  <a:schemeClr val="tx1"/>
                </a:solidFill>
              </a:rPr>
              <a:t>评选核心期刊</a:t>
            </a:r>
          </a:p>
        </p:txBody>
      </p:sp>
      <p:sp>
        <p:nvSpPr>
          <p:cNvPr id="6148" name="Rectangle 1028"/>
          <p:cNvSpPr/>
          <p:nvPr/>
        </p:nvSpPr>
        <p:spPr>
          <a:xfrm>
            <a:off x="1103631" y="1194012"/>
            <a:ext cx="4222749" cy="755650"/>
          </a:xfrm>
          <a:prstGeom prst="rect">
            <a:avLst/>
          </a:prstGeom>
          <a:noFill/>
          <a:ln w="9525">
            <a:noFill/>
          </a:ln>
        </p:spPr>
        <p:txBody>
          <a:bodyPr>
            <a:spAutoFit/>
          </a:bodyPr>
          <a:lstStyle/>
          <a:p>
            <a:pPr>
              <a:lnSpc>
                <a:spcPct val="135000"/>
              </a:lnSpc>
              <a:spcBef>
                <a:spcPct val="20000"/>
              </a:spcBef>
              <a:buClr>
                <a:srgbClr val="A50021"/>
              </a:buClr>
              <a:buSzPct val="75000"/>
              <a:buFont typeface="Wingdings" panose="05000000000000000000" pitchFamily="2" charset="2"/>
              <a:buChar char="n"/>
            </a:pPr>
            <a:r>
              <a:rPr lang="zh-CN" altLang="en-US" sz="3200" dirty="0">
                <a:latin typeface="微软雅黑" panose="020B0503020204020204" charset="-122"/>
                <a:ea typeface="微软雅黑" panose="020B0503020204020204" charset="-122"/>
              </a:rPr>
              <a:t>词频分析</a:t>
            </a:r>
          </a:p>
        </p:txBody>
      </p:sp>
      <p:sp>
        <p:nvSpPr>
          <p:cNvPr id="2" name="标题 1"/>
          <p:cNvSpPr>
            <a:spLocks noGrp="1"/>
          </p:cNvSpPr>
          <p:nvPr>
            <p:ph type="title"/>
          </p:nvPr>
        </p:nvSpPr>
        <p:spPr/>
        <p:txBody>
          <a:bodyPr/>
          <a:lstStyle/>
          <a:p>
            <a:r>
              <a:rPr lang="zh-CN" altLang="en-US"/>
              <a:t>文献计量学在社会科学评价中的应用</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p:cNvSpPr>
          <p:nvPr>
            <p:ph idx="1"/>
          </p:nvPr>
        </p:nvSpPr>
        <p:spPr>
          <a:xfrm>
            <a:off x="911424" y="1196752"/>
            <a:ext cx="11161240" cy="5402580"/>
          </a:xfrm>
        </p:spPr>
        <p:txBody>
          <a:bodyPr vert="horz" wrap="square" lIns="121920" tIns="60960" rIns="121920" bIns="60960" anchor="t" anchorCtr="0">
            <a:normAutofit fontScale="97500"/>
          </a:bodyPr>
          <a:lstStyle/>
          <a:p>
            <a:pPr marL="0" algn="l">
              <a:lnSpc>
                <a:spcPct val="120000"/>
              </a:lnSpc>
              <a:buClrTx/>
              <a:buSzTx/>
              <a:buFontTx/>
              <a:buNone/>
            </a:pPr>
            <a:r>
              <a:rPr lang="zh-CN" altLang="en-US" sz="2700" dirty="0">
                <a:solidFill>
                  <a:srgbClr val="000066"/>
                </a:solidFill>
                <a:latin typeface="Times New Roman" panose="02020603050405020304" pitchFamily="18" charset="0"/>
                <a:ea typeface="微软雅黑" panose="020B0503020204020204" charset="-122"/>
              </a:rPr>
              <a:t>（3）确定各指标权重</a:t>
            </a:r>
          </a:p>
          <a:p>
            <a:pPr>
              <a:lnSpc>
                <a:spcPct val="160000"/>
              </a:lnSpc>
              <a:buSzTx/>
              <a:buNone/>
            </a:pPr>
            <a:r>
              <a:rPr lang="zh-CN" altLang="en-US" sz="2220" dirty="0">
                <a:solidFill>
                  <a:srgbClr val="000066"/>
                </a:solidFill>
                <a:uFillTx/>
                <a:latin typeface="Times New Roman" panose="02020603050405020304" pitchFamily="18" charset="0"/>
                <a:ea typeface="微软雅黑" panose="020B0503020204020204" charset="-122"/>
              </a:rPr>
              <a:t>  </a:t>
            </a:r>
            <a:r>
              <a:rPr lang="zh-CN" altLang="en-US" sz="2220" dirty="0" smtClean="0">
                <a:solidFill>
                  <a:srgbClr val="000066"/>
                </a:solidFill>
                <a:uFillTx/>
                <a:latin typeface="Times New Roman" panose="02020603050405020304" pitchFamily="18" charset="0"/>
                <a:ea typeface="微软雅黑" panose="020B0503020204020204" charset="-122"/>
              </a:rPr>
              <a:t>        构成</a:t>
            </a:r>
            <a:r>
              <a:rPr lang="zh-CN" altLang="en-US" sz="2220" dirty="0">
                <a:solidFill>
                  <a:srgbClr val="000066"/>
                </a:solidFill>
                <a:uFillTx/>
                <a:latin typeface="Times New Roman" panose="02020603050405020304" pitchFamily="18" charset="0"/>
                <a:ea typeface="微软雅黑" panose="020B0503020204020204" charset="-122"/>
              </a:rPr>
              <a:t>权重量向量，</a:t>
            </a:r>
            <a:r>
              <a:rPr lang="en-US" altLang="zh-CN" sz="2220" dirty="0">
                <a:solidFill>
                  <a:srgbClr val="000066"/>
                </a:solidFill>
                <a:uFillTx/>
                <a:latin typeface="Times New Roman" panose="02020603050405020304" pitchFamily="18" charset="0"/>
                <a:ea typeface="微软雅黑" panose="020B0503020204020204" charset="-122"/>
              </a:rPr>
              <a:t>B = (b</a:t>
            </a:r>
            <a:r>
              <a:rPr lang="en-US" altLang="zh-CN" sz="2220" baseline="-30000" dirty="0">
                <a:solidFill>
                  <a:srgbClr val="000066"/>
                </a:solidFill>
                <a:uFillTx/>
                <a:latin typeface="Times New Roman" panose="02020603050405020304" pitchFamily="18" charset="0"/>
                <a:ea typeface="微软雅黑" panose="020B0503020204020204" charset="-122"/>
              </a:rPr>
              <a:t>1</a:t>
            </a:r>
            <a:r>
              <a:rPr lang="en-US" altLang="zh-CN" sz="2220" dirty="0">
                <a:solidFill>
                  <a:srgbClr val="000066"/>
                </a:solidFill>
                <a:uFillTx/>
                <a:latin typeface="Times New Roman" panose="02020603050405020304" pitchFamily="18" charset="0"/>
                <a:ea typeface="微软雅黑" panose="020B0503020204020204" charset="-122"/>
              </a:rPr>
              <a:t> b</a:t>
            </a:r>
            <a:r>
              <a:rPr lang="en-US" altLang="zh-CN" sz="2220" baseline="-30000" dirty="0">
                <a:solidFill>
                  <a:srgbClr val="000066"/>
                </a:solidFill>
                <a:uFillTx/>
                <a:latin typeface="Times New Roman" panose="02020603050405020304" pitchFamily="18" charset="0"/>
                <a:ea typeface="微软雅黑" panose="020B0503020204020204" charset="-122"/>
              </a:rPr>
              <a:t>2</a:t>
            </a:r>
            <a:r>
              <a:rPr lang="en-US" altLang="zh-CN" sz="2220" dirty="0">
                <a:solidFill>
                  <a:srgbClr val="000066"/>
                </a:solidFill>
                <a:uFillTx/>
                <a:latin typeface="Times New Roman" panose="02020603050405020304" pitchFamily="18" charset="0"/>
                <a:ea typeface="微软雅黑" panose="020B0503020204020204" charset="-122"/>
              </a:rPr>
              <a:t> …b</a:t>
            </a:r>
            <a:r>
              <a:rPr lang="en-US" altLang="zh-CN" sz="2220" baseline="-30000" dirty="0">
                <a:solidFill>
                  <a:srgbClr val="000066"/>
                </a:solidFill>
                <a:uFillTx/>
                <a:latin typeface="Times New Roman" panose="02020603050405020304" pitchFamily="18" charset="0"/>
                <a:ea typeface="微软雅黑" panose="020B0503020204020204" charset="-122"/>
              </a:rPr>
              <a:t>j</a:t>
            </a:r>
            <a:r>
              <a:rPr lang="en-US" altLang="zh-CN" sz="2220" dirty="0">
                <a:solidFill>
                  <a:srgbClr val="000066"/>
                </a:solidFill>
                <a:uFillTx/>
                <a:latin typeface="Times New Roman" panose="02020603050405020304" pitchFamily="18" charset="0"/>
                <a:ea typeface="微软雅黑" panose="020B0503020204020204" charset="-122"/>
              </a:rPr>
              <a:t> …b</a:t>
            </a:r>
            <a:r>
              <a:rPr lang="en-US" altLang="zh-CN" sz="2220" baseline="-30000" dirty="0">
                <a:solidFill>
                  <a:srgbClr val="000066"/>
                </a:solidFill>
                <a:uFillTx/>
                <a:latin typeface="Times New Roman" panose="02020603050405020304" pitchFamily="18" charset="0"/>
                <a:ea typeface="微软雅黑" panose="020B0503020204020204" charset="-122"/>
              </a:rPr>
              <a:t>J</a:t>
            </a:r>
            <a:r>
              <a:rPr lang="en-US" altLang="zh-CN" sz="2220" dirty="0">
                <a:solidFill>
                  <a:srgbClr val="000066"/>
                </a:solidFill>
                <a:uFillTx/>
                <a:latin typeface="Times New Roman" panose="02020603050405020304" pitchFamily="18" charset="0"/>
                <a:ea typeface="微软雅黑" panose="020B0503020204020204" charset="-122"/>
              </a:rPr>
              <a:t>)</a:t>
            </a:r>
          </a:p>
          <a:p>
            <a:pPr>
              <a:lnSpc>
                <a:spcPct val="120000"/>
              </a:lnSpc>
              <a:buSzTx/>
              <a:buNone/>
            </a:pPr>
            <a:r>
              <a:rPr lang="zh-CN" altLang="en-US" sz="2665" dirty="0">
                <a:solidFill>
                  <a:srgbClr val="000066"/>
                </a:solidFill>
                <a:latin typeface="Times New Roman" panose="02020603050405020304" pitchFamily="18" charset="0"/>
                <a:ea typeface="微软雅黑" panose="020B0503020204020204" charset="-122"/>
              </a:rPr>
              <a:t>（4）对评价矩阵作加权平均</a:t>
            </a:r>
            <a:br>
              <a:rPr lang="zh-CN" altLang="en-US" sz="2665" dirty="0">
                <a:solidFill>
                  <a:srgbClr val="000066"/>
                </a:solidFill>
                <a:latin typeface="Times New Roman" panose="02020603050405020304" pitchFamily="18" charset="0"/>
                <a:ea typeface="微软雅黑" panose="020B0503020204020204" charset="-122"/>
              </a:rPr>
            </a:br>
            <a:endParaRPr lang="zh-CN" altLang="en-US" sz="2665" dirty="0">
              <a:solidFill>
                <a:srgbClr val="000066"/>
              </a:solidFill>
            </a:endParaRPr>
          </a:p>
          <a:p>
            <a:pPr eaLnBrk="1" hangingPunct="1">
              <a:buSzTx/>
              <a:buNone/>
            </a:pPr>
            <a:endParaRPr lang="zh-CN" altLang="en-US" sz="3735" dirty="0">
              <a:solidFill>
                <a:srgbClr val="000066"/>
              </a:solidFill>
            </a:endParaRPr>
          </a:p>
          <a:p>
            <a:pPr eaLnBrk="1" hangingPunct="1">
              <a:buSzTx/>
              <a:buNone/>
            </a:pPr>
            <a:r>
              <a:rPr lang="zh-CN" altLang="en-US" sz="3735" dirty="0">
                <a:solidFill>
                  <a:srgbClr val="000066"/>
                </a:solidFill>
              </a:rPr>
              <a:t>                         </a:t>
            </a:r>
          </a:p>
          <a:p>
            <a:pPr eaLnBrk="1" hangingPunct="1">
              <a:lnSpc>
                <a:spcPct val="120000"/>
              </a:lnSpc>
              <a:buSzTx/>
              <a:buNone/>
            </a:pPr>
            <a:endParaRPr lang="en-US" altLang="zh-CN" sz="2200" dirty="0" smtClean="0">
              <a:solidFill>
                <a:srgbClr val="000066"/>
              </a:solidFill>
              <a:uFillTx/>
              <a:latin typeface="Times New Roman" panose="02020603050405020304" pitchFamily="18" charset="0"/>
              <a:ea typeface="微软雅黑" panose="020B0503020204020204" charset="-122"/>
            </a:endParaRPr>
          </a:p>
          <a:p>
            <a:pPr eaLnBrk="1" hangingPunct="1">
              <a:lnSpc>
                <a:spcPct val="120000"/>
              </a:lnSpc>
              <a:buSzTx/>
              <a:buNone/>
            </a:pPr>
            <a:r>
              <a:rPr lang="en-US" altLang="zh-CN" sz="2200" dirty="0" smtClean="0">
                <a:solidFill>
                  <a:srgbClr val="000066"/>
                </a:solidFill>
                <a:uFillTx/>
                <a:latin typeface="Times New Roman" panose="02020603050405020304" pitchFamily="18" charset="0"/>
                <a:ea typeface="微软雅黑" panose="020B0503020204020204" charset="-122"/>
              </a:rPr>
              <a:t>A</a:t>
            </a:r>
            <a:r>
              <a:rPr lang="zh-CN" altLang="en-US" sz="2200" dirty="0">
                <a:solidFill>
                  <a:srgbClr val="000066"/>
                </a:solidFill>
                <a:uFillTx/>
                <a:latin typeface="Times New Roman" panose="02020603050405020304" pitchFamily="18" charset="0"/>
                <a:ea typeface="微软雅黑" panose="020B0503020204020204" charset="-122"/>
              </a:rPr>
              <a:t>为综合隶属度表，将期刊按隶属度降序排列，得到定量统计的综合评价期刊排序表。</a:t>
            </a:r>
          </a:p>
        </p:txBody>
      </p:sp>
      <p:pic>
        <p:nvPicPr>
          <p:cNvPr id="2052" name="Picture 4" descr="15的副本"/>
          <p:cNvPicPr>
            <a:picLocks noChangeAspect="1"/>
          </p:cNvPicPr>
          <p:nvPr/>
        </p:nvPicPr>
        <p:blipFill>
          <a:blip r:embed="rId4"/>
          <a:stretch>
            <a:fillRect/>
          </a:stretch>
        </p:blipFill>
        <p:spPr>
          <a:xfrm>
            <a:off x="1676400" y="3068955"/>
            <a:ext cx="8839200" cy="2540000"/>
          </a:xfrm>
          <a:prstGeom prst="rect">
            <a:avLst/>
          </a:prstGeom>
          <a:noFill/>
          <a:ln w="9525">
            <a:noFill/>
          </a:ln>
        </p:spPr>
      </p:pic>
      <p:graphicFrame>
        <p:nvGraphicFramePr>
          <p:cNvPr id="2050" name="Object 0"/>
          <p:cNvGraphicFramePr/>
          <p:nvPr>
            <p:extLst>
              <p:ext uri="{D42A27DB-BD31-4B8C-83A1-F6EECF244321}">
                <p14:modId xmlns:p14="http://schemas.microsoft.com/office/powerpoint/2010/main" val="1018077759"/>
              </p:ext>
            </p:extLst>
          </p:nvPr>
        </p:nvGraphicFramePr>
        <p:xfrm>
          <a:off x="7248128" y="1568461"/>
          <a:ext cx="1320800" cy="1020233"/>
        </p:xfrm>
        <a:graphic>
          <a:graphicData uri="http://schemas.openxmlformats.org/presentationml/2006/ole">
            <mc:AlternateContent xmlns:mc="http://schemas.openxmlformats.org/markup-compatibility/2006">
              <mc:Choice xmlns:v="urn:schemas-microsoft-com:vml" Requires="v">
                <p:oleObj spid="_x0000_s2053" r:id="rId5" imgW="558800" imgH="431800" progId="Equation.DSMT4">
                  <p:embed/>
                </p:oleObj>
              </mc:Choice>
              <mc:Fallback>
                <p:oleObj r:id="rId5" imgW="558800" imgH="431800" progId="Equation.DSMT4">
                  <p:embed/>
                  <p:pic>
                    <p:nvPicPr>
                      <p:cNvPr id="0" name="图片 3076"/>
                      <p:cNvPicPr/>
                      <p:nvPr/>
                    </p:nvPicPr>
                    <p:blipFill>
                      <a:blip r:embed="rId6"/>
                      <a:stretch>
                        <a:fillRect/>
                      </a:stretch>
                    </p:blipFill>
                    <p:spPr>
                      <a:xfrm>
                        <a:off x="7248128" y="1568461"/>
                        <a:ext cx="1320800" cy="1020233"/>
                      </a:xfrm>
                      <a:prstGeom prst="rect">
                        <a:avLst/>
                      </a:prstGeom>
                      <a:noFill/>
                      <a:ln w="38100">
                        <a:noFill/>
                        <a:miter/>
                      </a:ln>
                    </p:spPr>
                  </p:pic>
                </p:oleObj>
              </mc:Fallback>
            </mc:AlternateContent>
          </a:graphicData>
        </a:graphic>
      </p:graphicFrame>
      <p:sp>
        <p:nvSpPr>
          <p:cNvPr id="3" name="标题 1"/>
          <p:cNvSpPr/>
          <p:nvPr>
            <p:custDataLst>
              <p:tags r:id="rId2"/>
            </p:custDataLst>
          </p:nvPr>
        </p:nvSpPr>
        <p:spPr>
          <a:xfrm>
            <a:off x="119450" y="188665"/>
            <a:ext cx="10969200" cy="705600"/>
          </a:xfrm>
          <a:prstGeom prst="rect">
            <a:avLst/>
          </a:prstGeom>
        </p:spPr>
        <p:txBody>
          <a:bodyPr vert="horz" lIns="90000" tIns="46800" rIns="90000" bIns="46800" rtlCol="0" anchor="ctr" anchorCtr="0">
            <a:normAutofit/>
          </a:bodyPr>
          <a:lstStyle>
            <a:lvl1pPr algn="l" defTabSz="914400" rtl="0" eaLnBrk="1" fontAlgn="auto" latinLnBrk="0" hangingPunct="1">
              <a:lnSpc>
                <a:spcPct val="100000"/>
              </a:lnSpc>
              <a:spcBef>
                <a:spcPct val="0"/>
              </a:spcBef>
              <a:buNone/>
              <a:defRPr sz="3600" b="1" u="none" strike="noStrike" kern="1200" cap="none" spc="300" normalizeH="0" baseline="0">
                <a:solidFill>
                  <a:srgbClr val="17175D"/>
                </a:solidFill>
                <a:uFillTx/>
                <a:latin typeface="+mj-lt"/>
                <a:ea typeface="+mj-ea"/>
                <a:cs typeface="+mj-cs"/>
              </a:defRPr>
            </a:lvl1pPr>
          </a:lstStyle>
          <a:p>
            <a:r>
              <a:rPr lang="zh-CN" altLang="en-US"/>
              <a:t>三.《中文核心期刊要目总览》简介</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a:xfrm>
            <a:off x="1055441" y="764704"/>
            <a:ext cx="10033210" cy="2277592"/>
          </a:xfrm>
        </p:spPr>
        <p:txBody>
          <a:bodyPr vert="horz" wrap="square" lIns="121920" tIns="60960" rIns="121920" bIns="60960" anchor="b" anchorCtr="0">
            <a:normAutofit fontScale="90000"/>
          </a:bodyPr>
          <a:lstStyle/>
          <a:p>
            <a:pPr eaLnBrk="1" hangingPunct="1">
              <a:lnSpc>
                <a:spcPct val="150000"/>
              </a:lnSpc>
              <a:spcAft>
                <a:spcPts val="1200"/>
              </a:spcAft>
            </a:pPr>
            <a:r>
              <a:rPr lang="zh-CN" altLang="en-US" sz="2800" b="0" dirty="0">
                <a:solidFill>
                  <a:schemeClr val="tx1"/>
                </a:solidFill>
                <a:latin typeface="Times New Roman" panose="02020603050405020304" pitchFamily="18" charset="0"/>
                <a:ea typeface="微软雅黑" panose="020B0503020204020204" charset="-122"/>
              </a:rPr>
              <a:t>4、核心期刊数量的确定</a:t>
            </a:r>
            <a:r>
              <a:rPr lang="zh-CN" altLang="en-US" sz="3100" b="0" dirty="0">
                <a:solidFill>
                  <a:schemeClr val="tx1"/>
                </a:solidFill>
                <a:latin typeface="Times New Roman" panose="02020603050405020304" pitchFamily="18" charset="0"/>
                <a:ea typeface="微软雅黑" panose="020B0503020204020204" charset="-122"/>
              </a:rPr>
              <a:t/>
            </a:r>
            <a:br>
              <a:rPr lang="zh-CN" altLang="en-US" sz="3100" b="0" dirty="0">
                <a:solidFill>
                  <a:schemeClr val="tx1"/>
                </a:solidFill>
                <a:latin typeface="Times New Roman" panose="02020603050405020304" pitchFamily="18" charset="0"/>
                <a:ea typeface="微软雅黑" panose="020B0503020204020204" charset="-122"/>
              </a:rPr>
            </a:br>
            <a:r>
              <a:rPr lang="zh-CN" altLang="en-US" sz="2200" b="0" dirty="0">
                <a:solidFill>
                  <a:schemeClr val="tx1"/>
                </a:solidFill>
                <a:latin typeface="Times New Roman" panose="02020603050405020304" pitchFamily="18" charset="0"/>
                <a:ea typeface="微软雅黑" panose="020B0503020204020204" charset="-122"/>
              </a:rPr>
              <a:t> </a:t>
            </a:r>
            <a:r>
              <a:rPr lang="en-US" altLang="zh-CN" sz="2200" b="0" dirty="0">
                <a:solidFill>
                  <a:schemeClr val="tx1"/>
                </a:solidFill>
                <a:latin typeface="Times New Roman" panose="02020603050405020304" pitchFamily="18" charset="0"/>
                <a:ea typeface="微软雅黑" panose="020B0503020204020204" charset="-122"/>
              </a:rPr>
              <a:t>    </a:t>
            </a:r>
            <a:r>
              <a:rPr lang="zh-CN" altLang="en-US" sz="2200" b="0" dirty="0">
                <a:solidFill>
                  <a:schemeClr val="tx1"/>
                </a:solidFill>
                <a:latin typeface="Times New Roman" panose="02020603050405020304" pitchFamily="18" charset="0"/>
                <a:ea typeface="微软雅黑" panose="020B0503020204020204" charset="-122"/>
              </a:rPr>
              <a:t>取</a:t>
            </a:r>
            <a:r>
              <a:rPr lang="zh-CN" altLang="en-US" sz="2200" b="0" dirty="0">
                <a:latin typeface="Times New Roman" panose="02020603050405020304" pitchFamily="18" charset="0"/>
                <a:ea typeface="微软雅黑" panose="020B0503020204020204" charset="-122"/>
              </a:rPr>
              <a:t>各专业期刊数量的15％和进入统计的期刊数的2％为界，以</a:t>
            </a:r>
            <a:r>
              <a:rPr lang="en-US" altLang="zh-CN" sz="2200" b="0" dirty="0">
                <a:latin typeface="Times New Roman" panose="02020603050405020304" pitchFamily="18" charset="0"/>
                <a:ea typeface="微软雅黑" panose="020B0503020204020204" charset="-122"/>
              </a:rPr>
              <a:t>5</a:t>
            </a:r>
            <a:r>
              <a:rPr lang="zh-CN" altLang="en-US" sz="2200" b="0" dirty="0">
                <a:latin typeface="Times New Roman" panose="02020603050405020304" pitchFamily="18" charset="0"/>
                <a:ea typeface="微软雅黑" panose="020B0503020204020204" charset="-122"/>
              </a:rPr>
              <a:t>版核心期刊数量为基准，介于之间，不变；小于，增加；大于，减少。增减幅度10％。</a:t>
            </a:r>
            <a:br>
              <a:rPr lang="zh-CN" altLang="en-US" sz="2200" b="0" dirty="0">
                <a:latin typeface="Times New Roman" panose="02020603050405020304" pitchFamily="18" charset="0"/>
                <a:ea typeface="微软雅黑" panose="020B0503020204020204" charset="-122"/>
              </a:rPr>
            </a:br>
            <a:r>
              <a:rPr lang="en-US" altLang="zh-CN" sz="2200" b="0" dirty="0">
                <a:latin typeface="Times New Roman" panose="02020603050405020304" pitchFamily="18" charset="0"/>
                <a:ea typeface="微软雅黑" panose="020B0503020204020204" charset="-122"/>
              </a:rPr>
              <a:t>4</a:t>
            </a:r>
            <a:r>
              <a:rPr lang="zh-CN" altLang="en-US" sz="2200" b="0" dirty="0">
                <a:latin typeface="Times New Roman" panose="02020603050405020304" pitchFamily="18" charset="0"/>
                <a:ea typeface="微软雅黑" panose="020B0503020204020204" charset="-122"/>
              </a:rPr>
              <a:t>版：</a:t>
            </a:r>
            <a:r>
              <a:rPr lang="en-US" altLang="zh-CN" sz="2200" b="0" dirty="0">
                <a:latin typeface="Times New Roman" panose="02020603050405020304" pitchFamily="18" charset="0"/>
                <a:ea typeface="微软雅黑" panose="020B0503020204020204" charset="-122"/>
              </a:rPr>
              <a:t>1798</a:t>
            </a:r>
            <a:r>
              <a:rPr lang="zh-CN" altLang="en-US" sz="2200" b="0" dirty="0">
                <a:latin typeface="Times New Roman" panose="02020603050405020304" pitchFamily="18" charset="0"/>
                <a:ea typeface="微软雅黑" panose="020B0503020204020204" charset="-122"/>
              </a:rPr>
              <a:t>种；    </a:t>
            </a:r>
            <a:r>
              <a:rPr lang="en-US" altLang="zh-CN" sz="2200" b="0" dirty="0">
                <a:latin typeface="Times New Roman" panose="02020603050405020304" pitchFamily="18" charset="0"/>
                <a:ea typeface="微软雅黑" panose="020B0503020204020204" charset="-122"/>
              </a:rPr>
              <a:t>5</a:t>
            </a:r>
            <a:r>
              <a:rPr lang="zh-CN" altLang="en-US" sz="2200" b="0" dirty="0">
                <a:latin typeface="Times New Roman" panose="02020603050405020304" pitchFamily="18" charset="0"/>
                <a:ea typeface="微软雅黑" panose="020B0503020204020204" charset="-122"/>
              </a:rPr>
              <a:t>版：</a:t>
            </a:r>
            <a:r>
              <a:rPr lang="en-US" altLang="zh-CN" sz="2200" b="0" dirty="0">
                <a:latin typeface="Times New Roman" panose="02020603050405020304" pitchFamily="18" charset="0"/>
                <a:ea typeface="微软雅黑" panose="020B0503020204020204" charset="-122"/>
              </a:rPr>
              <a:t>1983</a:t>
            </a:r>
            <a:r>
              <a:rPr lang="zh-CN" altLang="en-US" sz="2200" b="0" dirty="0">
                <a:latin typeface="Times New Roman" panose="02020603050405020304" pitchFamily="18" charset="0"/>
                <a:ea typeface="微软雅黑" panose="020B0503020204020204" charset="-122"/>
              </a:rPr>
              <a:t>种； </a:t>
            </a:r>
            <a:r>
              <a:rPr lang="en-US" altLang="zh-CN" sz="2200" b="0" dirty="0">
                <a:latin typeface="Times New Roman" panose="02020603050405020304" pitchFamily="18" charset="0"/>
                <a:ea typeface="微软雅黑" panose="020B0503020204020204" charset="-122"/>
              </a:rPr>
              <a:t>6</a:t>
            </a:r>
            <a:r>
              <a:rPr lang="zh-CN" altLang="en-US" sz="2200" b="0" dirty="0">
                <a:latin typeface="Times New Roman" panose="02020603050405020304" pitchFamily="18" charset="0"/>
                <a:ea typeface="微软雅黑" panose="020B0503020204020204" charset="-122"/>
              </a:rPr>
              <a:t>版：</a:t>
            </a:r>
            <a:r>
              <a:rPr lang="en-US" altLang="zh-CN" sz="2200" b="0" dirty="0">
                <a:latin typeface="Times New Roman" panose="02020603050405020304" pitchFamily="18" charset="0"/>
                <a:ea typeface="微软雅黑" panose="020B0503020204020204" charset="-122"/>
              </a:rPr>
              <a:t>1982</a:t>
            </a:r>
            <a:r>
              <a:rPr lang="zh-CN" altLang="en-US" sz="2200" b="0" dirty="0">
                <a:latin typeface="Times New Roman" panose="02020603050405020304" pitchFamily="18" charset="0"/>
                <a:ea typeface="微软雅黑" panose="020B0503020204020204" charset="-122"/>
              </a:rPr>
              <a:t>种</a:t>
            </a:r>
            <a:endParaRPr lang="zh-CN" altLang="en-US" sz="2200" b="0" dirty="0">
              <a:solidFill>
                <a:schemeClr val="tx1"/>
              </a:solidFill>
              <a:latin typeface="Times New Roman" panose="02020603050405020304" pitchFamily="18" charset="0"/>
              <a:ea typeface="微软雅黑" panose="020B0503020204020204" charset="-122"/>
            </a:endParaRPr>
          </a:p>
        </p:txBody>
      </p:sp>
      <p:sp>
        <p:nvSpPr>
          <p:cNvPr id="23555" name="Rectangle 3"/>
          <p:cNvSpPr>
            <a:spLocks noGrp="1"/>
          </p:cNvSpPr>
          <p:nvPr>
            <p:ph idx="1"/>
          </p:nvPr>
        </p:nvSpPr>
        <p:spPr>
          <a:xfrm>
            <a:off x="1055441" y="3284984"/>
            <a:ext cx="9336985" cy="3173935"/>
          </a:xfrm>
        </p:spPr>
        <p:txBody>
          <a:bodyPr vert="horz" wrap="square" lIns="121920" tIns="60960" rIns="121920" bIns="60960" anchor="t" anchorCtr="0">
            <a:normAutofit fontScale="25000" lnSpcReduction="20000"/>
          </a:bodyPr>
          <a:lstStyle/>
          <a:p>
            <a:pPr marL="0">
              <a:lnSpc>
                <a:spcPct val="120000"/>
              </a:lnSpc>
              <a:buSzPct val="80000"/>
              <a:buNone/>
            </a:pPr>
            <a:r>
              <a:rPr lang="zh-CN" altLang="en-US" sz="11200" spc="300" dirty="0">
                <a:solidFill>
                  <a:schemeClr val="tx1"/>
                </a:solidFill>
                <a:latin typeface="Times New Roman" panose="02020603050405020304" pitchFamily="18" charset="0"/>
                <a:ea typeface="微软雅黑" panose="020B0503020204020204" charset="-122"/>
                <a:cs typeface="+mj-cs"/>
                <a:sym typeface="+mn-ea"/>
              </a:rPr>
              <a:t>5、专家定性评审</a:t>
            </a:r>
            <a:endParaRPr lang="zh-CN" altLang="en-US" sz="11200" b="0" spc="300" dirty="0">
              <a:solidFill>
                <a:schemeClr val="tx1"/>
              </a:solidFill>
              <a:latin typeface="Times New Roman" panose="02020603050405020304" pitchFamily="18" charset="0"/>
              <a:ea typeface="微软雅黑" panose="020B0503020204020204" charset="-122"/>
              <a:cs typeface="+mj-cs"/>
            </a:endParaRPr>
          </a:p>
          <a:p>
            <a:pPr marL="0" indent="546100">
              <a:lnSpc>
                <a:spcPct val="150000"/>
              </a:lnSpc>
              <a:buSzPct val="80000"/>
              <a:buNone/>
              <a:extLst>
                <a:ext uri="{35155182-B16C-46BC-9424-99874614C6A1}">
                  <wpsdc:indentchars xmlns="" xmlns:wpsdc="http://www.wps.cn/officeDocument/2017/drawingmlCustomData" val="200" checksum="1164949499"/>
                </a:ext>
              </a:extLst>
            </a:pPr>
            <a:r>
              <a:rPr lang="zh-CN" altLang="en-US" sz="8000" dirty="0">
                <a:solidFill>
                  <a:srgbClr val="000066"/>
                </a:solidFill>
                <a:uFillTx/>
                <a:latin typeface="Times New Roman" panose="02020603050405020304" pitchFamily="18" charset="0"/>
                <a:ea typeface="微软雅黑" panose="020B0503020204020204" charset="-122"/>
              </a:rPr>
              <a:t>定量统计结果送专家评审，根据专家意见做个别调整。</a:t>
            </a:r>
          </a:p>
          <a:p>
            <a:pPr marL="0" indent="546100">
              <a:lnSpc>
                <a:spcPct val="150000"/>
              </a:lnSpc>
              <a:buSzPct val="90000"/>
              <a:buFont typeface="Wingdings" panose="05000000000000000000" pitchFamily="2" charset="2"/>
              <a:buChar char="Ø"/>
              <a:extLst>
                <a:ext uri="{35155182-B16C-46BC-9424-99874614C6A1}">
                  <wpsdc:indentchars xmlns="" xmlns:wpsdc="http://www.wps.cn/officeDocument/2017/drawingmlCustomData" val="200" checksum="1164949499"/>
                </a:ext>
              </a:extLst>
            </a:pPr>
            <a:r>
              <a:rPr lang="zh-CN" altLang="en-US" sz="8000" dirty="0">
                <a:solidFill>
                  <a:srgbClr val="000066"/>
                </a:solidFill>
                <a:uFillTx/>
                <a:latin typeface="Times New Roman" panose="02020603050405020304" pitchFamily="18" charset="0"/>
                <a:ea typeface="微软雅黑" panose="020B0503020204020204" charset="-122"/>
              </a:rPr>
              <a:t>调整核心期刊排序</a:t>
            </a:r>
          </a:p>
          <a:p>
            <a:pPr marL="0" indent="546100">
              <a:lnSpc>
                <a:spcPct val="150000"/>
              </a:lnSpc>
              <a:buSzPct val="90000"/>
              <a:buFont typeface="Wingdings" panose="05000000000000000000" pitchFamily="2" charset="2"/>
              <a:buChar char="Ø"/>
              <a:extLst>
                <a:ext uri="{35155182-B16C-46BC-9424-99874614C6A1}">
                  <wpsdc:indentchars xmlns="" xmlns:wpsdc="http://www.wps.cn/officeDocument/2017/drawingmlCustomData" val="200" checksum="1164949499"/>
                </a:ext>
              </a:extLst>
            </a:pPr>
            <a:r>
              <a:rPr lang="zh-CN" altLang="en-US" sz="8000" dirty="0">
                <a:solidFill>
                  <a:srgbClr val="000066"/>
                </a:solidFill>
                <a:uFillTx/>
                <a:latin typeface="Times New Roman" panose="02020603050405020304" pitchFamily="18" charset="0"/>
                <a:ea typeface="微软雅黑" panose="020B0503020204020204" charset="-122"/>
              </a:rPr>
              <a:t>调整核心期刊表（核心区与扩展区）</a:t>
            </a:r>
          </a:p>
          <a:p>
            <a:pPr marL="0" indent="546100">
              <a:lnSpc>
                <a:spcPct val="150000"/>
              </a:lnSpc>
              <a:buSzPct val="90000"/>
              <a:buFont typeface="Wingdings" panose="05000000000000000000" pitchFamily="2" charset="2"/>
              <a:buChar char="Ø"/>
              <a:extLst>
                <a:ext uri="{35155182-B16C-46BC-9424-99874614C6A1}">
                  <wpsdc:indentchars xmlns="" xmlns:wpsdc="http://www.wps.cn/officeDocument/2017/drawingmlCustomData" val="200" checksum="1164949499"/>
                </a:ext>
              </a:extLst>
            </a:pPr>
            <a:r>
              <a:rPr lang="zh-CN" altLang="en-US" sz="8000" dirty="0">
                <a:solidFill>
                  <a:srgbClr val="000066"/>
                </a:solidFill>
                <a:uFillTx/>
                <a:latin typeface="Times New Roman" panose="02020603050405020304" pitchFamily="18" charset="0"/>
                <a:ea typeface="微软雅黑" panose="020B0503020204020204" charset="-122"/>
              </a:rPr>
              <a:t>增补优秀学术期刊进入核心区</a:t>
            </a:r>
          </a:p>
          <a:p>
            <a:pPr marL="0" indent="546100">
              <a:lnSpc>
                <a:spcPct val="150000"/>
              </a:lnSpc>
              <a:buSzPct val="90000"/>
              <a:buFont typeface="Wingdings" panose="05000000000000000000" pitchFamily="2" charset="2"/>
              <a:buChar char="Ø"/>
              <a:extLst>
                <a:ext uri="{35155182-B16C-46BC-9424-99874614C6A1}">
                  <wpsdc:indentchars xmlns="" xmlns:wpsdc="http://www.wps.cn/officeDocument/2017/drawingmlCustomData" val="200" checksum="1164949499"/>
                </a:ext>
              </a:extLst>
            </a:pPr>
            <a:r>
              <a:rPr lang="zh-CN" altLang="en-US" sz="8000" dirty="0">
                <a:solidFill>
                  <a:srgbClr val="000066"/>
                </a:solidFill>
                <a:uFillTx/>
                <a:latin typeface="Times New Roman" panose="02020603050405020304" pitchFamily="18" charset="0"/>
                <a:ea typeface="微软雅黑" panose="020B0503020204020204" charset="-122"/>
              </a:rPr>
              <a:t>修改学科核心期刊数量</a:t>
            </a:r>
          </a:p>
        </p:txBody>
      </p:sp>
      <p:sp>
        <p:nvSpPr>
          <p:cNvPr id="3" name="标题 1"/>
          <p:cNvSpPr/>
          <p:nvPr>
            <p:custDataLst>
              <p:tags r:id="rId1"/>
            </p:custDataLst>
          </p:nvPr>
        </p:nvSpPr>
        <p:spPr>
          <a:xfrm>
            <a:off x="119450" y="188665"/>
            <a:ext cx="10969200" cy="705600"/>
          </a:xfrm>
          <a:prstGeom prst="rect">
            <a:avLst/>
          </a:prstGeom>
        </p:spPr>
        <p:txBody>
          <a:bodyPr vert="horz" lIns="90000" tIns="46800" rIns="90000" bIns="46800" rtlCol="0" anchor="ctr" anchorCtr="0">
            <a:normAutofit/>
          </a:bodyPr>
          <a:lstStyle>
            <a:lvl1pPr algn="l" defTabSz="914400" rtl="0" eaLnBrk="1" fontAlgn="auto" latinLnBrk="0" hangingPunct="1">
              <a:lnSpc>
                <a:spcPct val="100000"/>
              </a:lnSpc>
              <a:spcBef>
                <a:spcPct val="0"/>
              </a:spcBef>
              <a:buNone/>
              <a:defRPr sz="3600" b="1" u="none" strike="noStrike" kern="1200" cap="none" spc="300" normalizeH="0" baseline="0">
                <a:solidFill>
                  <a:srgbClr val="17175D"/>
                </a:solidFill>
                <a:uFillTx/>
                <a:latin typeface="+mj-lt"/>
                <a:ea typeface="+mj-ea"/>
                <a:cs typeface="+mj-cs"/>
              </a:defRPr>
            </a:lvl1pPr>
          </a:lstStyle>
          <a:p>
            <a:r>
              <a:rPr lang="zh-CN" altLang="en-US"/>
              <a:t>三.《中文核心期刊要目总览》简介</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p:nvPr>
            <p:custDataLst>
              <p:tags r:id="rId1"/>
            </p:custDataLst>
          </p:nvPr>
        </p:nvSpPr>
        <p:spPr>
          <a:xfrm>
            <a:off x="119450" y="188665"/>
            <a:ext cx="10969200" cy="705600"/>
          </a:xfrm>
          <a:prstGeom prst="rect">
            <a:avLst/>
          </a:prstGeom>
        </p:spPr>
        <p:txBody>
          <a:bodyPr vert="horz" lIns="90000" tIns="46800" rIns="90000" bIns="46800" rtlCol="0" anchor="ctr" anchorCtr="0">
            <a:normAutofit/>
          </a:bodyPr>
          <a:lstStyle>
            <a:lvl1pPr algn="l" defTabSz="914400" rtl="0" eaLnBrk="1" fontAlgn="auto" latinLnBrk="0" hangingPunct="1">
              <a:lnSpc>
                <a:spcPct val="100000"/>
              </a:lnSpc>
              <a:spcBef>
                <a:spcPct val="0"/>
              </a:spcBef>
              <a:buNone/>
              <a:defRPr sz="3600" b="1" u="none" strike="noStrike" kern="1200" cap="none" spc="300" normalizeH="0" baseline="0">
                <a:solidFill>
                  <a:srgbClr val="17175D"/>
                </a:solidFill>
                <a:uFillTx/>
                <a:latin typeface="+mj-lt"/>
                <a:ea typeface="+mj-ea"/>
                <a:cs typeface="+mj-cs"/>
              </a:defRPr>
            </a:lvl1pPr>
          </a:lstStyle>
          <a:p>
            <a:r>
              <a:rPr lang="zh-CN" altLang="en-US"/>
              <a:t>三.《中文核心期刊要目总览》简介</a:t>
            </a:r>
          </a:p>
        </p:txBody>
      </p:sp>
      <p:sp>
        <p:nvSpPr>
          <p:cNvPr id="24578" name="Rectangle 1026"/>
          <p:cNvSpPr/>
          <p:nvPr>
            <p:custDataLst>
              <p:tags r:id="rId2"/>
            </p:custDataLst>
          </p:nvPr>
        </p:nvSpPr>
        <p:spPr>
          <a:xfrm>
            <a:off x="1535598" y="1268760"/>
            <a:ext cx="8136904" cy="4078039"/>
          </a:xfrm>
          <a:prstGeom prst="rect">
            <a:avLst/>
          </a:prstGeom>
          <a:noFill/>
          <a:ln w="9525">
            <a:noFill/>
          </a:ln>
        </p:spPr>
        <p:txBody>
          <a:bodyPr wrap="square">
            <a:spAutoFit/>
          </a:bodyPr>
          <a:lstStyle/>
          <a:p>
            <a:pPr marL="0">
              <a:lnSpc>
                <a:spcPct val="150000"/>
              </a:lnSpc>
              <a:spcBef>
                <a:spcPts val="600"/>
              </a:spcBef>
              <a:spcAft>
                <a:spcPts val="600"/>
              </a:spcAft>
              <a:buClr>
                <a:srgbClr val="A50021"/>
              </a:buClr>
              <a:buSzPct val="90000"/>
              <a:buFont typeface="Wingdings" panose="05000000000000000000" pitchFamily="2" charset="2"/>
            </a:pPr>
            <a:r>
              <a:rPr lang="zh-CN" altLang="en-US" dirty="0">
                <a:solidFill>
                  <a:srgbClr val="000066"/>
                </a:solidFill>
                <a:uFillTx/>
                <a:ea typeface="微软雅黑" panose="020B0503020204020204" charset="-122"/>
              </a:rPr>
              <a:t>汇总专家评审意见：</a:t>
            </a:r>
          </a:p>
          <a:p>
            <a:pPr marL="342900" lvl="1" indent="-342900">
              <a:lnSpc>
                <a:spcPct val="150000"/>
              </a:lnSpc>
              <a:spcBef>
                <a:spcPts val="600"/>
              </a:spcBef>
              <a:spcAft>
                <a:spcPts val="600"/>
              </a:spcAft>
              <a:buClr>
                <a:srgbClr val="A50021"/>
              </a:buClr>
              <a:buSzPct val="90000"/>
              <a:buFont typeface="Wingdings" panose="05000000000000000000" pitchFamily="2" charset="2"/>
              <a:buChar char="ü"/>
            </a:pPr>
            <a:r>
              <a:rPr lang="zh-CN" altLang="en-US" sz="2000" dirty="0">
                <a:solidFill>
                  <a:srgbClr val="000066"/>
                </a:solidFill>
                <a:uFillTx/>
                <a:ea typeface="微软雅黑" panose="020B0503020204020204" charset="-122"/>
              </a:rPr>
              <a:t>分学科计算专家评审核心期刊数量</a:t>
            </a:r>
            <a:r>
              <a:rPr lang="en-US" altLang="zh-CN" sz="2000" dirty="0">
                <a:solidFill>
                  <a:srgbClr val="000066"/>
                </a:solidFill>
                <a:uFillTx/>
                <a:ea typeface="微软雅黑" panose="020B0503020204020204" charset="-122"/>
              </a:rPr>
              <a:t>V</a:t>
            </a:r>
            <a:r>
              <a:rPr lang="en-US" altLang="zh-CN" sz="2000" baseline="-25000" dirty="0">
                <a:solidFill>
                  <a:srgbClr val="000066"/>
                </a:solidFill>
                <a:uFillTx/>
                <a:ea typeface="微软雅黑" panose="020B0503020204020204" charset="-122"/>
              </a:rPr>
              <a:t>j</a:t>
            </a:r>
            <a:r>
              <a:rPr lang="en-US" altLang="zh-CN" sz="2000" dirty="0">
                <a:solidFill>
                  <a:srgbClr val="000066"/>
                </a:solidFill>
                <a:uFillTx/>
                <a:ea typeface="微软雅黑" panose="020B0503020204020204" charset="-122"/>
              </a:rPr>
              <a:t>，</a:t>
            </a:r>
            <a:r>
              <a:rPr lang="zh-CN" altLang="en-US" sz="2000" dirty="0">
                <a:solidFill>
                  <a:srgbClr val="000066"/>
                </a:solidFill>
                <a:uFillTx/>
                <a:ea typeface="微软雅黑" panose="020B0503020204020204" charset="-122"/>
              </a:rPr>
              <a:t>及其平均值。</a:t>
            </a:r>
          </a:p>
          <a:p>
            <a:pPr marL="342900" lvl="1" indent="-342900">
              <a:lnSpc>
                <a:spcPct val="150000"/>
              </a:lnSpc>
              <a:spcBef>
                <a:spcPts val="600"/>
              </a:spcBef>
              <a:spcAft>
                <a:spcPts val="600"/>
              </a:spcAft>
              <a:buClr>
                <a:srgbClr val="A50021"/>
              </a:buClr>
              <a:buSzPct val="90000"/>
              <a:buFont typeface="Wingdings" panose="05000000000000000000" pitchFamily="2" charset="2"/>
              <a:buChar char="ü"/>
            </a:pPr>
            <a:r>
              <a:rPr lang="zh-CN" altLang="en-US" sz="2000" dirty="0">
                <a:solidFill>
                  <a:srgbClr val="000066"/>
                </a:solidFill>
                <a:uFillTx/>
                <a:ea typeface="微软雅黑" panose="020B0503020204020204" charset="-122"/>
              </a:rPr>
              <a:t>分学科计算专家评审核心期刊排序号</a:t>
            </a:r>
            <a:r>
              <a:rPr lang="en-US" altLang="zh-CN" sz="2000" dirty="0">
                <a:solidFill>
                  <a:srgbClr val="000066"/>
                </a:solidFill>
                <a:uFillTx/>
                <a:ea typeface="微软雅黑" panose="020B0503020204020204" charset="-122"/>
              </a:rPr>
              <a:t>B</a:t>
            </a:r>
            <a:r>
              <a:rPr lang="en-US" altLang="zh-CN" sz="2000" baseline="-25000" dirty="0">
                <a:solidFill>
                  <a:srgbClr val="000066"/>
                </a:solidFill>
                <a:uFillTx/>
                <a:ea typeface="微软雅黑" panose="020B0503020204020204" charset="-122"/>
              </a:rPr>
              <a:t>j</a:t>
            </a:r>
            <a:r>
              <a:rPr lang="en-US" altLang="zh-CN" sz="2000" dirty="0">
                <a:solidFill>
                  <a:srgbClr val="000066"/>
                </a:solidFill>
                <a:uFillTx/>
                <a:ea typeface="微软雅黑" panose="020B0503020204020204" charset="-122"/>
              </a:rPr>
              <a:t>，</a:t>
            </a:r>
            <a:r>
              <a:rPr lang="zh-CN" altLang="en-US" sz="2000" dirty="0">
                <a:solidFill>
                  <a:srgbClr val="000066"/>
                </a:solidFill>
                <a:uFillTx/>
                <a:ea typeface="微软雅黑" panose="020B0503020204020204" charset="-122"/>
              </a:rPr>
              <a:t>及其平均值。</a:t>
            </a:r>
          </a:p>
          <a:p>
            <a:pPr marL="342900" lvl="1" indent="-342900">
              <a:lnSpc>
                <a:spcPct val="150000"/>
              </a:lnSpc>
              <a:spcBef>
                <a:spcPts val="600"/>
              </a:spcBef>
              <a:spcAft>
                <a:spcPts val="600"/>
              </a:spcAft>
              <a:buClr>
                <a:srgbClr val="A50021"/>
              </a:buClr>
              <a:buSzPct val="90000"/>
              <a:buFont typeface="Wingdings" panose="05000000000000000000" pitchFamily="2" charset="2"/>
              <a:buChar char="ü"/>
            </a:pPr>
            <a:r>
              <a:rPr lang="zh-CN" altLang="en-US" sz="2000" dirty="0">
                <a:solidFill>
                  <a:srgbClr val="000066"/>
                </a:solidFill>
                <a:uFillTx/>
                <a:ea typeface="微软雅黑" panose="020B0503020204020204" charset="-122"/>
              </a:rPr>
              <a:t>分学科将期刊按专家评审排序号排列，以专家评审核心期刊数为界，</a:t>
            </a:r>
            <a:r>
              <a:rPr lang="en-US" altLang="zh-CN" sz="2000" dirty="0">
                <a:solidFill>
                  <a:srgbClr val="000066"/>
                </a:solidFill>
                <a:uFillTx/>
                <a:ea typeface="微软雅黑" panose="020B0503020204020204" charset="-122"/>
              </a:rPr>
              <a:t>    </a:t>
            </a:r>
            <a:r>
              <a:rPr lang="zh-CN" altLang="en-US" sz="2000" dirty="0">
                <a:solidFill>
                  <a:srgbClr val="000066"/>
                </a:solidFill>
                <a:uFillTx/>
                <a:ea typeface="微软雅黑" panose="020B0503020204020204" charset="-122"/>
              </a:rPr>
              <a:t>排在前面的就是专家定性评审后的核心期刊。</a:t>
            </a:r>
            <a:endParaRPr lang="zh-CN" altLang="en-US" dirty="0">
              <a:solidFill>
                <a:srgbClr val="000066"/>
              </a:solidFill>
              <a:uFillTx/>
              <a:ea typeface="微软雅黑" panose="020B0503020204020204" charset="-122"/>
            </a:endParaRPr>
          </a:p>
          <a:p>
            <a:pPr marL="0">
              <a:lnSpc>
                <a:spcPct val="150000"/>
              </a:lnSpc>
              <a:spcBef>
                <a:spcPct val="20000"/>
              </a:spcBef>
              <a:buClr>
                <a:srgbClr val="A50021"/>
              </a:buClr>
              <a:buSzPct val="90000"/>
              <a:buFont typeface="Wingdings" panose="05000000000000000000" pitchFamily="2" charset="2"/>
            </a:pPr>
            <a:endParaRPr lang="zh-CN" altLang="en-US" baseline="-25000" dirty="0">
              <a:solidFill>
                <a:srgbClr val="000066"/>
              </a:solidFill>
              <a:uFillTx/>
              <a:ea typeface="微软雅黑" panose="020B0503020204020204" charset="-122"/>
            </a:endParaRPr>
          </a:p>
          <a:p>
            <a:pPr marL="0">
              <a:lnSpc>
                <a:spcPct val="150000"/>
              </a:lnSpc>
              <a:spcBef>
                <a:spcPct val="20000"/>
              </a:spcBef>
              <a:buClr>
                <a:srgbClr val="A50021"/>
              </a:buClr>
              <a:buSzPct val="90000"/>
              <a:buFont typeface="Wingdings" panose="05000000000000000000" pitchFamily="2" charset="2"/>
            </a:pPr>
            <a:r>
              <a:rPr lang="zh-CN" altLang="en-US" dirty="0">
                <a:solidFill>
                  <a:srgbClr val="000066"/>
                </a:solidFill>
                <a:uFillTx/>
                <a:ea typeface="微软雅黑" panose="020B0503020204020204" charset="-122"/>
              </a:rPr>
              <a:t>最后，总审并进行微调。</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1847529" y="1278255"/>
            <a:ext cx="7416824" cy="4469765"/>
          </a:xfrm>
        </p:spPr>
        <p:txBody>
          <a:bodyPr vert="horz" wrap="square" lIns="121920" tIns="60960" rIns="121920" bIns="60960" numCol="1" anchor="t" anchorCtr="0" compatLnSpc="1"/>
          <a:lstStyle/>
          <a:p>
            <a:pPr marL="457200" marR="0" lvl="0" indent="-457200" algn="l" defTabSz="914400" rtl="0" eaLnBrk="1" fontAlgn="base" latinLnBrk="0" hangingPunct="1">
              <a:lnSpc>
                <a:spcPct val="150000"/>
              </a:lnSpc>
              <a:spcBef>
                <a:spcPct val="20000"/>
              </a:spcBef>
              <a:spcAft>
                <a:spcPct val="0"/>
              </a:spcAft>
              <a:buClr>
                <a:srgbClr val="A50021"/>
              </a:buClr>
              <a:buSzPct val="80000"/>
              <a:buFont typeface="Wingdings" panose="05000000000000000000" pitchFamily="2" charset="2"/>
              <a:buNone/>
              <a:defRPr/>
            </a:pPr>
            <a:r>
              <a:rPr kumimoji="1" lang="zh-CN" altLang="en-US" sz="2800" i="0" kern="0" spc="0" baseline="0" noProof="0" dirty="0">
                <a:ln>
                  <a:noFill/>
                </a:ln>
                <a:solidFill>
                  <a:schemeClr val="tx1"/>
                </a:solidFill>
                <a:effectLst/>
                <a:uLnTx/>
                <a:uFillTx/>
                <a:latin typeface="Times New Roman" panose="02020603050405020304" pitchFamily="18" charset="0"/>
                <a:ea typeface="微软雅黑" panose="020B0503020204020204" charset="-122"/>
                <a:cs typeface="Times New Roman" panose="02020603050405020304" pitchFamily="18" charset="0"/>
              </a:rPr>
              <a:t>1.</a:t>
            </a:r>
            <a:r>
              <a:rPr kumimoji="1" lang="zh-CN" altLang="en-US" sz="2800" i="0" kern="0" spc="0" baseline="0" noProof="0" dirty="0">
                <a:ln>
                  <a:noFill/>
                </a:ln>
                <a:solidFill>
                  <a:schemeClr val="tx1"/>
                </a:solidFill>
                <a:effectLst/>
                <a:uLnTx/>
                <a:uFillTx/>
                <a:latin typeface="Times New Roman" panose="02020603050405020304" pitchFamily="18" charset="0"/>
                <a:ea typeface="微软雅黑" panose="020B0503020204020204" charset="-122"/>
                <a:cs typeface="+mn-cs"/>
              </a:rPr>
              <a:t> 重要的参考作用</a:t>
            </a:r>
          </a:p>
          <a:p>
            <a:pPr marL="457200" marR="0" lvl="0" indent="-457200" algn="l" defTabSz="914400" rtl="0" eaLnBrk="1" fontAlgn="base" latinLnBrk="0" hangingPunct="1">
              <a:lnSpc>
                <a:spcPct val="150000"/>
              </a:lnSpc>
              <a:spcBef>
                <a:spcPct val="20000"/>
              </a:spcBef>
              <a:spcAft>
                <a:spcPts val="600"/>
              </a:spcAft>
              <a:buClr>
                <a:srgbClr val="A50021"/>
              </a:buClr>
              <a:buSzPct val="80000"/>
              <a:buFont typeface="Wingdings" panose="05000000000000000000" pitchFamily="2" charset="2"/>
              <a:buChar char="q"/>
              <a:defRPr/>
            </a:pPr>
            <a:r>
              <a:rPr kumimoji="1" lang="zh-CN" altLang="en-US" sz="2000" i="0" kern="0" spc="0" baseline="0" noProof="0" dirty="0">
                <a:ln>
                  <a:noFill/>
                </a:ln>
                <a:solidFill>
                  <a:schemeClr val="tx1"/>
                </a:solidFill>
                <a:effectLst/>
                <a:uLnTx/>
                <a:uFillTx/>
                <a:latin typeface="Times New Roman" panose="02020603050405020304" pitchFamily="18" charset="0"/>
                <a:ea typeface="微软雅黑" panose="020B0503020204020204" charset="-122"/>
                <a:cs typeface="+mn-cs"/>
              </a:rPr>
              <a:t>为图书情报部门选购期刊提供参考依据</a:t>
            </a:r>
          </a:p>
          <a:p>
            <a:pPr marL="457200" marR="0" lvl="0" indent="-457200" algn="l" defTabSz="914400" rtl="0" eaLnBrk="1" fontAlgn="base" latinLnBrk="0" hangingPunct="1">
              <a:lnSpc>
                <a:spcPct val="150000"/>
              </a:lnSpc>
              <a:spcBef>
                <a:spcPct val="20000"/>
              </a:spcBef>
              <a:spcAft>
                <a:spcPts val="600"/>
              </a:spcAft>
              <a:buClr>
                <a:srgbClr val="A50021"/>
              </a:buClr>
              <a:buSzPct val="80000"/>
              <a:buFont typeface="Wingdings" panose="05000000000000000000" pitchFamily="2" charset="2"/>
              <a:buChar char="q"/>
              <a:defRPr/>
            </a:pPr>
            <a:r>
              <a:rPr kumimoji="1" lang="zh-CN" altLang="en-US" sz="2000" i="0" kern="0" spc="0" baseline="0" noProof="0" dirty="0">
                <a:ln>
                  <a:noFill/>
                </a:ln>
                <a:solidFill>
                  <a:schemeClr val="tx1"/>
                </a:solidFill>
                <a:effectLst/>
                <a:uLnTx/>
                <a:uFillTx/>
                <a:latin typeface="Times New Roman" panose="02020603050405020304" pitchFamily="18" charset="0"/>
                <a:ea typeface="微软雅黑" panose="020B0503020204020204" charset="-122"/>
                <a:cs typeface="+mn-cs"/>
              </a:rPr>
              <a:t>为图书馆员指导读者阅读提供参考依据</a:t>
            </a:r>
          </a:p>
          <a:p>
            <a:pPr marL="457200" marR="0" lvl="0" indent="-457200" algn="l" defTabSz="914400" rtl="0" eaLnBrk="1" fontAlgn="base" latinLnBrk="0" hangingPunct="1">
              <a:lnSpc>
                <a:spcPct val="150000"/>
              </a:lnSpc>
              <a:spcBef>
                <a:spcPct val="20000"/>
              </a:spcBef>
              <a:spcAft>
                <a:spcPts val="600"/>
              </a:spcAft>
              <a:buClr>
                <a:srgbClr val="A50021"/>
              </a:buClr>
              <a:buSzPct val="80000"/>
              <a:buFont typeface="Wingdings" panose="05000000000000000000" pitchFamily="2" charset="2"/>
              <a:buChar char="q"/>
              <a:defRPr/>
            </a:pPr>
            <a:r>
              <a:rPr kumimoji="1" lang="zh-CN" altLang="en-US" sz="2000" i="0" kern="0" spc="0" baseline="0" noProof="0" dirty="0">
                <a:ln>
                  <a:noFill/>
                </a:ln>
                <a:solidFill>
                  <a:schemeClr val="tx1"/>
                </a:solidFill>
                <a:effectLst/>
                <a:uLnTx/>
                <a:uFillTx/>
                <a:latin typeface="Times New Roman" panose="02020603050405020304" pitchFamily="18" charset="0"/>
                <a:ea typeface="微软雅黑" panose="020B0503020204020204" charset="-122"/>
                <a:cs typeface="+mn-cs"/>
              </a:rPr>
              <a:t>为文献数据库建设选择来源刊提供参考依据</a:t>
            </a:r>
          </a:p>
          <a:p>
            <a:pPr marL="457200" marR="0" lvl="0" indent="-457200" algn="l" defTabSz="914400" rtl="0" eaLnBrk="1" fontAlgn="base" latinLnBrk="0" hangingPunct="1">
              <a:lnSpc>
                <a:spcPct val="150000"/>
              </a:lnSpc>
              <a:spcBef>
                <a:spcPct val="20000"/>
              </a:spcBef>
              <a:spcAft>
                <a:spcPts val="600"/>
              </a:spcAft>
              <a:buClr>
                <a:srgbClr val="A50021"/>
              </a:buClr>
              <a:buSzPct val="80000"/>
              <a:buFont typeface="Wingdings" panose="05000000000000000000" pitchFamily="2" charset="2"/>
              <a:buChar char="q"/>
              <a:defRPr/>
            </a:pPr>
            <a:r>
              <a:rPr kumimoji="1" lang="zh-CN" altLang="en-US" sz="2000" i="0" kern="0" spc="0" baseline="0" noProof="0" dirty="0">
                <a:ln>
                  <a:noFill/>
                </a:ln>
                <a:solidFill>
                  <a:schemeClr val="tx1"/>
                </a:solidFill>
                <a:effectLst/>
                <a:uLnTx/>
                <a:uFillTx/>
                <a:latin typeface="Times New Roman" panose="02020603050405020304" pitchFamily="18" charset="0"/>
                <a:ea typeface="微软雅黑" panose="020B0503020204020204" charset="-122"/>
                <a:cs typeface="+mn-cs"/>
              </a:rPr>
              <a:t>为科研管理部门的学术成果评价提供参考依据</a:t>
            </a:r>
          </a:p>
          <a:p>
            <a:pPr marL="457200" marR="0" lvl="0" indent="-457200" algn="l" defTabSz="914400" rtl="0" eaLnBrk="1" fontAlgn="base" latinLnBrk="0" hangingPunct="1">
              <a:lnSpc>
                <a:spcPct val="150000"/>
              </a:lnSpc>
              <a:spcBef>
                <a:spcPct val="20000"/>
              </a:spcBef>
              <a:spcAft>
                <a:spcPts val="600"/>
              </a:spcAft>
              <a:buClr>
                <a:srgbClr val="A50021"/>
              </a:buClr>
              <a:buSzPct val="80000"/>
              <a:buFont typeface="Wingdings" panose="05000000000000000000" pitchFamily="2" charset="2"/>
              <a:buChar char="q"/>
              <a:defRPr/>
            </a:pPr>
            <a:r>
              <a:rPr kumimoji="1" lang="zh-CN" altLang="en-US" sz="2000" i="0" kern="0" spc="0" baseline="0" noProof="0" dirty="0">
                <a:ln>
                  <a:noFill/>
                </a:ln>
                <a:solidFill>
                  <a:schemeClr val="tx1"/>
                </a:solidFill>
                <a:effectLst/>
                <a:uLnTx/>
                <a:uFillTx/>
                <a:latin typeface="Times New Roman" panose="02020603050405020304" pitchFamily="18" charset="0"/>
                <a:ea typeface="微软雅黑" panose="020B0503020204020204" charset="-122"/>
                <a:cs typeface="+mn-cs"/>
              </a:rPr>
              <a:t>为读者投稿提供依据</a:t>
            </a:r>
          </a:p>
          <a:p>
            <a:pPr marL="457200" marR="0" lvl="0" indent="-457200" algn="l" defTabSz="914400" rtl="0" eaLnBrk="1" fontAlgn="base" latinLnBrk="0" hangingPunct="1">
              <a:lnSpc>
                <a:spcPct val="150000"/>
              </a:lnSpc>
              <a:spcBef>
                <a:spcPct val="20000"/>
              </a:spcBef>
              <a:spcAft>
                <a:spcPts val="600"/>
              </a:spcAft>
              <a:buClr>
                <a:srgbClr val="A50021"/>
              </a:buClr>
              <a:buSzPct val="80000"/>
              <a:buFont typeface="Wingdings" panose="05000000000000000000" pitchFamily="2" charset="2"/>
              <a:buChar char="q"/>
              <a:defRPr/>
            </a:pPr>
            <a:r>
              <a:rPr kumimoji="1" lang="zh-CN" altLang="en-US" sz="2000" i="0" kern="0" spc="0" baseline="0" noProof="0" dirty="0">
                <a:ln>
                  <a:noFill/>
                </a:ln>
                <a:solidFill>
                  <a:schemeClr val="tx1"/>
                </a:solidFill>
                <a:effectLst/>
                <a:uLnTx/>
                <a:uFillTx/>
                <a:latin typeface="Times New Roman" panose="02020603050405020304" pitchFamily="18" charset="0"/>
                <a:ea typeface="微软雅黑" panose="020B0503020204020204" charset="-122"/>
                <a:cs typeface="+mn-cs"/>
              </a:rPr>
              <a:t>对提供期刊质量有促进作用</a:t>
            </a:r>
          </a:p>
          <a:p>
            <a:pPr marL="457200" marR="0" lvl="0" indent="-457200" algn="l" defTabSz="914400" rtl="0" eaLnBrk="1" fontAlgn="base" latinLnBrk="0" hangingPunct="1">
              <a:lnSpc>
                <a:spcPct val="115000"/>
              </a:lnSpc>
              <a:spcBef>
                <a:spcPct val="20000"/>
              </a:spcBef>
              <a:spcAft>
                <a:spcPct val="0"/>
              </a:spcAft>
              <a:buClr>
                <a:srgbClr val="A50021"/>
              </a:buClr>
              <a:buSzPct val="80000"/>
              <a:buFont typeface="Wingdings" panose="05000000000000000000" pitchFamily="2" charset="2"/>
              <a:buChar char="q"/>
              <a:defRPr/>
            </a:pPr>
            <a:endParaRPr kumimoji="1" lang="zh-CN" altLang="en-US" i="0" kern="0" spc="0" baseline="0" noProof="0" dirty="0">
              <a:ln>
                <a:noFill/>
              </a:ln>
              <a:solidFill>
                <a:schemeClr val="tx1"/>
              </a:solidFill>
              <a:effectLst/>
              <a:uLnTx/>
              <a:uFillTx/>
              <a:latin typeface="Times New Roman" panose="02020603050405020304" pitchFamily="18" charset="0"/>
              <a:ea typeface="微软雅黑" panose="020B0503020204020204" charset="-122"/>
              <a:cs typeface="+mn-cs"/>
            </a:endParaRPr>
          </a:p>
          <a:p>
            <a:pPr marL="457200" marR="0" lvl="0" indent="-457200" algn="l" defTabSz="914400" rtl="0" eaLnBrk="1" fontAlgn="base" latinLnBrk="0" hangingPunct="1">
              <a:lnSpc>
                <a:spcPct val="100000"/>
              </a:lnSpc>
              <a:spcBef>
                <a:spcPct val="20000"/>
              </a:spcBef>
              <a:spcAft>
                <a:spcPct val="0"/>
              </a:spcAft>
              <a:buClr>
                <a:srgbClr val="A50021"/>
              </a:buClr>
              <a:buSzPct val="80000"/>
              <a:buFont typeface="Wingdings" panose="05000000000000000000" pitchFamily="2" charset="2"/>
              <a:buChar char="q"/>
              <a:defRPr/>
            </a:pPr>
            <a:endParaRPr kumimoji="1" lang="zh-CN" altLang="en-US" i="0" kern="0" spc="0" baseline="0" noProof="0" dirty="0">
              <a:ln>
                <a:noFill/>
              </a:ln>
              <a:solidFill>
                <a:schemeClr val="tx1"/>
              </a:solidFill>
              <a:effectLst/>
              <a:uLnTx/>
              <a:uFillTx/>
              <a:latin typeface="Times New Roman" panose="02020603050405020304" pitchFamily="18" charset="0"/>
              <a:ea typeface="微软雅黑" panose="020B0503020204020204" charset="-122"/>
              <a:cs typeface="+mn-cs"/>
            </a:endParaRPr>
          </a:p>
        </p:txBody>
      </p:sp>
      <p:sp>
        <p:nvSpPr>
          <p:cNvPr id="2" name="标题 1"/>
          <p:cNvSpPr>
            <a:spLocks noGrp="1"/>
          </p:cNvSpPr>
          <p:nvPr>
            <p:ph type="title"/>
          </p:nvPr>
        </p:nvSpPr>
        <p:spPr/>
        <p:txBody>
          <a:bodyPr/>
          <a:lstStyle/>
          <a:p>
            <a:r>
              <a:rPr lang="zh-CN" altLang="en-US"/>
              <a:t>四、核心期刊的作用</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1475068" y="1412776"/>
            <a:ext cx="9121214" cy="3766820"/>
          </a:xfrm>
        </p:spPr>
        <p:txBody>
          <a:bodyPr vert="horz" wrap="square" lIns="121920" tIns="60960" rIns="121920" bIns="60960" numCol="1" anchor="t" anchorCtr="0" compatLnSpc="1">
            <a:normAutofit/>
          </a:bodyPr>
          <a:lstStyle/>
          <a:p>
            <a:pPr marL="0" marR="0" lvl="0" indent="0" algn="l" defTabSz="914400" rtl="0" fontAlgn="base">
              <a:lnSpc>
                <a:spcPct val="100000"/>
              </a:lnSpc>
              <a:spcAft>
                <a:spcPct val="0"/>
              </a:spcAft>
              <a:buClr>
                <a:srgbClr val="A50021"/>
              </a:buClr>
              <a:buSzPct val="80000"/>
              <a:buFont typeface="Wingdings" panose="05000000000000000000" pitchFamily="2" charset="2"/>
              <a:buNone/>
              <a:defRPr/>
            </a:pPr>
            <a:r>
              <a:rPr kumimoji="1" lang="zh-CN" altLang="en-US" sz="2800" i="0" u="none" strike="noStrike" kern="0" cap="none" spc="0" normalizeH="0" baseline="0" noProof="0" dirty="0">
                <a:ln>
                  <a:noFill/>
                </a:ln>
                <a:solidFill>
                  <a:schemeClr val="tx1"/>
                </a:solidFill>
                <a:effectLst/>
                <a:uLnTx/>
                <a:uFillTx/>
                <a:latin typeface="Times New Roman" panose="02020603050405020304" pitchFamily="18" charset="0"/>
                <a:ea typeface="微软雅黑" panose="020B0503020204020204" charset="-122"/>
                <a:cs typeface="Times New Roman" panose="02020603050405020304" pitchFamily="18" charset="0"/>
              </a:rPr>
              <a:t>2</a:t>
            </a:r>
            <a:r>
              <a:rPr kumimoji="1" lang="zh-CN" altLang="en-US" sz="2800" i="0" u="none" strike="noStrike" kern="0" cap="none" spc="0" normalizeH="0" baseline="0" noProof="0" dirty="0" smtClean="0">
                <a:ln>
                  <a:noFill/>
                </a:ln>
                <a:solidFill>
                  <a:schemeClr val="tx1"/>
                </a:solidFill>
                <a:effectLst/>
                <a:uLnTx/>
                <a:uFillTx/>
                <a:latin typeface="Times New Roman" panose="02020603050405020304" pitchFamily="18" charset="0"/>
                <a:ea typeface="微软雅黑" panose="020B0503020204020204" charset="-122"/>
                <a:cs typeface="Times New Roman" panose="02020603050405020304" pitchFamily="18" charset="0"/>
              </a:rPr>
              <a:t>. 不要</a:t>
            </a:r>
            <a:r>
              <a:rPr kumimoji="1" lang="zh-CN" altLang="en-US" sz="2800" i="0" u="none" strike="noStrike" kern="0" cap="none" spc="0" normalizeH="0" baseline="0" noProof="0" dirty="0">
                <a:ln>
                  <a:noFill/>
                </a:ln>
                <a:solidFill>
                  <a:schemeClr val="tx1"/>
                </a:solidFill>
                <a:effectLst/>
                <a:uLnTx/>
                <a:uFillTx/>
                <a:latin typeface="Times New Roman" panose="02020603050405020304" pitchFamily="18" charset="0"/>
                <a:ea typeface="微软雅黑" panose="020B0503020204020204" charset="-122"/>
                <a:cs typeface="Times New Roman" panose="02020603050405020304" pitchFamily="18" charset="0"/>
              </a:rPr>
              <a:t>过分夸大核心期刊的作用</a:t>
            </a:r>
          </a:p>
          <a:p>
            <a:pPr marR="0" lvl="0" algn="l" defTabSz="914400" rtl="0" fontAlgn="base">
              <a:lnSpc>
                <a:spcPct val="200000"/>
              </a:lnSpc>
              <a:spcAft>
                <a:spcPct val="0"/>
              </a:spcAft>
              <a:buClr>
                <a:srgbClr val="A50021"/>
              </a:buClr>
              <a:buSzPct val="80000"/>
              <a:buFont typeface="Wingdings" panose="05000000000000000000" pitchFamily="2" charset="2"/>
              <a:buChar char="Ø"/>
              <a:defRPr/>
            </a:pPr>
            <a:r>
              <a:rPr kumimoji="1" lang="zh-CN" altLang="en-US" sz="2000" i="0" u="none" strike="noStrike" kern="0" cap="none" spc="0" normalizeH="0" baseline="0" noProof="0" dirty="0">
                <a:ln>
                  <a:noFill/>
                </a:ln>
                <a:solidFill>
                  <a:schemeClr val="tx1"/>
                </a:solidFill>
                <a:effectLst/>
                <a:uLnTx/>
                <a:uFillTx/>
                <a:latin typeface="Times New Roman" panose="02020603050405020304" pitchFamily="18" charset="0"/>
                <a:ea typeface="微软雅黑" panose="020B0503020204020204" charset="-122"/>
                <a:cs typeface="+mn-cs"/>
              </a:rPr>
              <a:t>核心期刊是相对的。</a:t>
            </a:r>
          </a:p>
          <a:p>
            <a:pPr marR="0" lvl="0" algn="l" defTabSz="914400" rtl="0" fontAlgn="base">
              <a:lnSpc>
                <a:spcPct val="200000"/>
              </a:lnSpc>
              <a:spcAft>
                <a:spcPct val="0"/>
              </a:spcAft>
              <a:buClr>
                <a:srgbClr val="A50021"/>
              </a:buClr>
              <a:buSzPct val="80000"/>
              <a:buFont typeface="Wingdings" panose="05000000000000000000" pitchFamily="2" charset="2"/>
              <a:buChar char="Ø"/>
              <a:defRPr/>
            </a:pPr>
            <a:r>
              <a:rPr kumimoji="1" lang="zh-CN" altLang="en-US" sz="2000" i="0" u="none" strike="noStrike" kern="0" cap="none" spc="0" normalizeH="0" baseline="0" noProof="0" dirty="0">
                <a:ln>
                  <a:noFill/>
                </a:ln>
                <a:solidFill>
                  <a:schemeClr val="tx1"/>
                </a:solidFill>
                <a:effectLst/>
                <a:uLnTx/>
                <a:uFillTx/>
                <a:latin typeface="Times New Roman" panose="02020603050405020304" pitchFamily="18" charset="0"/>
                <a:ea typeface="微软雅黑" panose="020B0503020204020204" charset="-122"/>
                <a:cs typeface="+mn-cs"/>
              </a:rPr>
              <a:t>核心期刊表只是一种参考工具，不是标准。</a:t>
            </a:r>
          </a:p>
          <a:p>
            <a:pPr marR="0" lvl="0" algn="l" defTabSz="914400" rtl="0" fontAlgn="base">
              <a:lnSpc>
                <a:spcPct val="200000"/>
              </a:lnSpc>
              <a:spcAft>
                <a:spcPct val="0"/>
              </a:spcAft>
              <a:buClr>
                <a:srgbClr val="A50021"/>
              </a:buClr>
              <a:buSzPct val="80000"/>
              <a:buFont typeface="Wingdings" panose="05000000000000000000" pitchFamily="2" charset="2"/>
              <a:buChar char="Ø"/>
              <a:defRPr/>
            </a:pPr>
            <a:r>
              <a:rPr kumimoji="1" lang="zh-CN" altLang="en-US" sz="2000" i="0" u="none" strike="noStrike" kern="0" cap="none" spc="0" normalizeH="0" baseline="0" noProof="0" dirty="0">
                <a:ln>
                  <a:noFill/>
                </a:ln>
                <a:solidFill>
                  <a:schemeClr val="tx1"/>
                </a:solidFill>
                <a:effectLst/>
                <a:uLnTx/>
                <a:uFillTx/>
                <a:latin typeface="Times New Roman" panose="02020603050405020304" pitchFamily="18" charset="0"/>
                <a:ea typeface="微软雅黑" panose="020B0503020204020204" charset="-122"/>
                <a:cs typeface="+mn-cs"/>
              </a:rPr>
              <a:t>正确使用核心期刊表的方法。</a:t>
            </a:r>
          </a:p>
          <a:p>
            <a:pPr marR="0" lvl="0" algn="l" defTabSz="914400" rtl="0" fontAlgn="base">
              <a:lnSpc>
                <a:spcPct val="200000"/>
              </a:lnSpc>
              <a:spcAft>
                <a:spcPct val="0"/>
              </a:spcAft>
              <a:buClr>
                <a:srgbClr val="A50021"/>
              </a:buClr>
              <a:buSzPct val="80000"/>
              <a:buFont typeface="Wingdings" panose="05000000000000000000" pitchFamily="2" charset="2"/>
              <a:buChar char="Ø"/>
              <a:defRPr/>
            </a:pPr>
            <a:r>
              <a:rPr kumimoji="1" lang="zh-CN" altLang="en-US" sz="2000" i="0" u="none" strike="noStrike" kern="0" cap="none" spc="0" normalizeH="0" baseline="0" noProof="0" dirty="0">
                <a:ln>
                  <a:noFill/>
                </a:ln>
                <a:solidFill>
                  <a:schemeClr val="tx1"/>
                </a:solidFill>
                <a:effectLst/>
                <a:uLnTx/>
                <a:uFillTx/>
                <a:latin typeface="Times New Roman" panose="02020603050405020304" pitchFamily="18" charset="0"/>
                <a:ea typeface="微软雅黑" panose="020B0503020204020204" charset="-122"/>
                <a:cs typeface="+mn-cs"/>
              </a:rPr>
              <a:t>用户应该根据自己的专业范围、学术级别等具体情况，参考核心期刊表，经过甄后定出自己需用的期刊。</a:t>
            </a:r>
          </a:p>
          <a:p>
            <a:pPr marL="0" marR="0" lvl="0" indent="0" algn="l" defTabSz="914400" rtl="0" fontAlgn="base">
              <a:lnSpc>
                <a:spcPct val="200000"/>
              </a:lnSpc>
              <a:spcAft>
                <a:spcPct val="0"/>
              </a:spcAft>
              <a:buClr>
                <a:srgbClr val="A50021"/>
              </a:buClr>
              <a:buSzPct val="75000"/>
              <a:buFont typeface="Wingdings" panose="05000000000000000000" pitchFamily="2" charset="2"/>
              <a:buNone/>
              <a:defRPr/>
            </a:pPr>
            <a:endParaRPr kumimoji="1" lang="zh-CN" altLang="en-US" sz="2000" b="0" i="0" u="none" strike="noStrike" kern="0" cap="none" spc="0" normalizeH="0" baseline="0" noProof="0" dirty="0">
              <a:ln>
                <a:noFill/>
              </a:ln>
              <a:solidFill>
                <a:schemeClr val="tx1"/>
              </a:solidFill>
              <a:effectLst/>
              <a:uLnTx/>
              <a:uFillTx/>
              <a:latin typeface="Times New Roman" panose="02020603050405020304" pitchFamily="18" charset="0"/>
              <a:ea typeface="微软雅黑" panose="020B0503020204020204" charset="-122"/>
              <a:cs typeface="+mn-cs"/>
            </a:endParaRPr>
          </a:p>
        </p:txBody>
      </p:sp>
      <p:sp>
        <p:nvSpPr>
          <p:cNvPr id="2" name="标题 1"/>
          <p:cNvSpPr>
            <a:spLocks noGrp="1"/>
          </p:cNvSpPr>
          <p:nvPr>
            <p:ph type="title"/>
            <p:custDataLst>
              <p:tags r:id="rId1"/>
            </p:custDataLst>
          </p:nvPr>
        </p:nvSpPr>
        <p:spPr/>
        <p:txBody>
          <a:bodyPr/>
          <a:lstStyle/>
          <a:p>
            <a:r>
              <a:rPr lang="zh-CN" altLang="en-US"/>
              <a:t>四、核心期刊的作用</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内容占位符 2"/>
          <p:cNvSpPr>
            <a:spLocks noGrp="1"/>
          </p:cNvSpPr>
          <p:nvPr>
            <p:ph idx="1"/>
          </p:nvPr>
        </p:nvSpPr>
        <p:spPr>
          <a:xfrm>
            <a:off x="365760" y="1111885"/>
            <a:ext cx="11565255" cy="5626100"/>
          </a:xfrm>
        </p:spPr>
        <p:txBody>
          <a:bodyPr vert="horz" wrap="square" lIns="121920" tIns="60960" rIns="121920" bIns="60960" anchor="t" anchorCtr="0">
            <a:noAutofit/>
          </a:bodyPr>
          <a:lstStyle/>
          <a:p>
            <a:pPr marL="0" indent="0" algn="just">
              <a:lnSpc>
                <a:spcPct val="120000"/>
              </a:lnSpc>
              <a:spcBef>
                <a:spcPts val="600"/>
              </a:spcBef>
            </a:pPr>
            <a:r>
              <a:rPr lang="en-US" altLang="zh-CN" sz="1600" dirty="0">
                <a:solidFill>
                  <a:schemeClr val="tx1"/>
                </a:solidFill>
                <a:latin typeface="+mn-ea"/>
              </a:rPr>
              <a:t>[1]</a:t>
            </a:r>
            <a:r>
              <a:rPr lang="zh-CN" altLang="en-US" sz="1600" dirty="0">
                <a:solidFill>
                  <a:schemeClr val="tx1"/>
                </a:solidFill>
                <a:latin typeface="+mn-ea"/>
              </a:rPr>
              <a:t>徐璐</a:t>
            </a:r>
            <a:r>
              <a:rPr lang="en-US" altLang="zh-CN" sz="1600" dirty="0">
                <a:solidFill>
                  <a:schemeClr val="tx1"/>
                </a:solidFill>
                <a:latin typeface="+mn-ea"/>
              </a:rPr>
              <a:t>,</a:t>
            </a:r>
            <a:r>
              <a:rPr lang="zh-CN" altLang="en-US" sz="1600" dirty="0">
                <a:solidFill>
                  <a:schemeClr val="tx1"/>
                </a:solidFill>
                <a:latin typeface="+mn-ea"/>
              </a:rPr>
              <a:t>李长玲</a:t>
            </a:r>
            <a:r>
              <a:rPr lang="en-US" altLang="zh-CN" sz="1600" dirty="0">
                <a:solidFill>
                  <a:schemeClr val="tx1"/>
                </a:solidFill>
                <a:latin typeface="+mn-ea"/>
              </a:rPr>
              <a:t>,</a:t>
            </a:r>
            <a:r>
              <a:rPr lang="zh-CN" altLang="en-US" sz="1600" dirty="0">
                <a:solidFill>
                  <a:schemeClr val="tx1"/>
                </a:solidFill>
                <a:latin typeface="+mn-ea"/>
              </a:rPr>
              <a:t>王浩</a:t>
            </a:r>
            <a:r>
              <a:rPr lang="en-US" altLang="zh-CN" sz="1600" dirty="0">
                <a:solidFill>
                  <a:schemeClr val="tx1"/>
                </a:solidFill>
                <a:latin typeface="+mn-ea"/>
              </a:rPr>
              <a:t>,</a:t>
            </a:r>
            <a:r>
              <a:rPr lang="zh-CN" altLang="en-US" sz="1600" dirty="0">
                <a:solidFill>
                  <a:schemeClr val="tx1"/>
                </a:solidFill>
                <a:latin typeface="+mn-ea"/>
              </a:rPr>
              <a:t>徐卫杰</a:t>
            </a:r>
            <a:r>
              <a:rPr lang="en-US" altLang="zh-CN" sz="1600" dirty="0">
                <a:solidFill>
                  <a:schemeClr val="tx1"/>
                </a:solidFill>
                <a:latin typeface="+mn-ea"/>
              </a:rPr>
              <a:t>. </a:t>
            </a:r>
            <a:r>
              <a:rPr lang="zh-CN" altLang="en-US" sz="1600" dirty="0">
                <a:solidFill>
                  <a:schemeClr val="tx1"/>
                </a:solidFill>
                <a:latin typeface="+mn-ea"/>
              </a:rPr>
              <a:t>基于当采中间人的跨学科相关知识组合识别</a:t>
            </a:r>
            <a:r>
              <a:rPr lang="en-US" altLang="zh-CN" sz="1600" dirty="0">
                <a:solidFill>
                  <a:schemeClr val="tx1"/>
                </a:solidFill>
                <a:latin typeface="+mn-ea"/>
              </a:rPr>
              <a:t>——</a:t>
            </a:r>
            <a:r>
              <a:rPr lang="zh-CN" altLang="en-US" sz="1600" dirty="0">
                <a:solidFill>
                  <a:schemeClr val="tx1"/>
                </a:solidFill>
                <a:latin typeface="+mn-ea"/>
              </a:rPr>
              <a:t>以图书情报领域为例</a:t>
            </a:r>
            <a:r>
              <a:rPr lang="en-US" altLang="zh-CN" sz="1600" dirty="0">
                <a:solidFill>
                  <a:schemeClr val="tx1"/>
                </a:solidFill>
                <a:latin typeface="+mn-ea"/>
              </a:rPr>
              <a:t>[J]. </a:t>
            </a:r>
            <a:r>
              <a:rPr lang="zh-CN" altLang="en-US" sz="1600" dirty="0">
                <a:solidFill>
                  <a:schemeClr val="tx1"/>
                </a:solidFill>
                <a:latin typeface="+mn-ea"/>
              </a:rPr>
              <a:t>情报理论与实践</a:t>
            </a:r>
            <a:r>
              <a:rPr lang="en-US" altLang="zh-CN" sz="1600" dirty="0">
                <a:solidFill>
                  <a:schemeClr val="tx1"/>
                </a:solidFill>
                <a:latin typeface="+mn-ea"/>
              </a:rPr>
              <a:t>,2023,46(10):115-120+106.</a:t>
            </a:r>
          </a:p>
          <a:p>
            <a:pPr marL="0" indent="0" algn="just">
              <a:lnSpc>
                <a:spcPct val="120000"/>
              </a:lnSpc>
              <a:spcBef>
                <a:spcPts val="600"/>
              </a:spcBef>
            </a:pPr>
            <a:r>
              <a:rPr lang="en-US" altLang="zh-CN" sz="1600" dirty="0">
                <a:solidFill>
                  <a:schemeClr val="tx1"/>
                </a:solidFill>
                <a:latin typeface="+mn-ea"/>
              </a:rPr>
              <a:t>[2]</a:t>
            </a:r>
            <a:r>
              <a:rPr lang="zh-CN" altLang="en-US" sz="1600" dirty="0">
                <a:solidFill>
                  <a:schemeClr val="tx1"/>
                </a:solidFill>
                <a:latin typeface="+mn-ea"/>
              </a:rPr>
              <a:t>李长玲</a:t>
            </a:r>
            <a:r>
              <a:rPr lang="en-US" altLang="zh-CN" sz="1600" dirty="0">
                <a:solidFill>
                  <a:schemeClr val="tx1"/>
                </a:solidFill>
                <a:latin typeface="+mn-ea"/>
              </a:rPr>
              <a:t>. </a:t>
            </a:r>
            <a:r>
              <a:rPr lang="zh-CN" altLang="en-US" sz="1600" dirty="0">
                <a:solidFill>
                  <a:schemeClr val="tx1"/>
                </a:solidFill>
                <a:latin typeface="+mn-ea"/>
              </a:rPr>
              <a:t>专题导语</a:t>
            </a:r>
            <a:r>
              <a:rPr lang="en-US" altLang="zh-CN" sz="1600" dirty="0">
                <a:solidFill>
                  <a:schemeClr val="tx1"/>
                </a:solidFill>
                <a:latin typeface="+mn-ea"/>
              </a:rPr>
              <a:t>:</a:t>
            </a:r>
            <a:r>
              <a:rPr lang="zh-CN" altLang="en-US" sz="1600" dirty="0">
                <a:solidFill>
                  <a:schemeClr val="tx1"/>
                </a:solidFill>
                <a:latin typeface="+mn-ea"/>
              </a:rPr>
              <a:t>动能理论视角下学科的跨学科研究现状与影响力评价研究</a:t>
            </a:r>
            <a:r>
              <a:rPr lang="en-US" altLang="zh-CN" sz="1600" dirty="0">
                <a:solidFill>
                  <a:schemeClr val="tx1"/>
                </a:solidFill>
                <a:latin typeface="+mn-ea"/>
              </a:rPr>
              <a:t>[J]. </a:t>
            </a:r>
            <a:r>
              <a:rPr lang="zh-CN" altLang="en-US" sz="1600" dirty="0">
                <a:solidFill>
                  <a:schemeClr val="tx1"/>
                </a:solidFill>
                <a:latin typeface="+mn-ea"/>
              </a:rPr>
              <a:t>情报理论与实践</a:t>
            </a:r>
            <a:r>
              <a:rPr lang="en-US" altLang="zh-CN" sz="1600" dirty="0">
                <a:solidFill>
                  <a:schemeClr val="tx1"/>
                </a:solidFill>
                <a:latin typeface="+mn-ea"/>
              </a:rPr>
              <a:t>,2023,46(03):9.</a:t>
            </a:r>
          </a:p>
          <a:p>
            <a:pPr marL="0" indent="0" algn="just">
              <a:lnSpc>
                <a:spcPct val="120000"/>
              </a:lnSpc>
              <a:spcBef>
                <a:spcPts val="600"/>
              </a:spcBef>
            </a:pPr>
            <a:r>
              <a:rPr lang="en-US" altLang="zh-CN" sz="1600" dirty="0">
                <a:solidFill>
                  <a:schemeClr val="tx1"/>
                </a:solidFill>
                <a:latin typeface="+mn-ea"/>
              </a:rPr>
              <a:t>[3]</a:t>
            </a:r>
            <a:r>
              <a:rPr lang="zh-CN" altLang="en-US" sz="1600" dirty="0">
                <a:solidFill>
                  <a:schemeClr val="tx1"/>
                </a:solidFill>
                <a:latin typeface="+mn-ea"/>
              </a:rPr>
              <a:t>李长玲</a:t>
            </a:r>
            <a:r>
              <a:rPr lang="en-US" altLang="zh-CN" sz="1600" dirty="0">
                <a:solidFill>
                  <a:schemeClr val="tx1"/>
                </a:solidFill>
                <a:latin typeface="+mn-ea"/>
              </a:rPr>
              <a:t>,</a:t>
            </a:r>
            <a:r>
              <a:rPr lang="zh-CN" altLang="en-US" sz="1600" dirty="0">
                <a:solidFill>
                  <a:schemeClr val="tx1"/>
                </a:solidFill>
                <a:latin typeface="+mn-ea"/>
              </a:rPr>
              <a:t>荣国阳</a:t>
            </a:r>
            <a:r>
              <a:rPr lang="en-US" altLang="zh-CN" sz="1600" dirty="0">
                <a:solidFill>
                  <a:schemeClr val="tx1"/>
                </a:solidFill>
                <a:latin typeface="+mn-ea"/>
              </a:rPr>
              <a:t>,</a:t>
            </a:r>
            <a:r>
              <a:rPr lang="zh-CN" altLang="en-US" sz="1600" dirty="0">
                <a:solidFill>
                  <a:schemeClr val="tx1"/>
                </a:solidFill>
                <a:latin typeface="+mn-ea"/>
              </a:rPr>
              <a:t>申力旭</a:t>
            </a:r>
            <a:r>
              <a:rPr lang="en-US" altLang="zh-CN" sz="1600" dirty="0">
                <a:solidFill>
                  <a:schemeClr val="tx1"/>
                </a:solidFill>
                <a:latin typeface="+mn-ea"/>
              </a:rPr>
              <a:t>,</a:t>
            </a:r>
            <a:r>
              <a:rPr lang="zh-CN" altLang="en-US" sz="1600" dirty="0">
                <a:solidFill>
                  <a:schemeClr val="tx1"/>
                </a:solidFill>
                <a:latin typeface="+mn-ea"/>
              </a:rPr>
              <a:t>刘聪</a:t>
            </a:r>
            <a:r>
              <a:rPr lang="en-US" altLang="zh-CN" sz="1600" dirty="0">
                <a:solidFill>
                  <a:schemeClr val="tx1"/>
                </a:solidFill>
                <a:latin typeface="+mn-ea"/>
              </a:rPr>
              <a:t>. </a:t>
            </a:r>
            <a:r>
              <a:rPr lang="zh-CN" altLang="en-US" sz="1600" dirty="0">
                <a:solidFill>
                  <a:schemeClr val="tx1"/>
                </a:solidFill>
                <a:latin typeface="+mn-ea"/>
              </a:rPr>
              <a:t>学科动能理论及其在学科影响力评价中的应用</a:t>
            </a:r>
            <a:r>
              <a:rPr lang="en-US" altLang="zh-CN" sz="1600" dirty="0">
                <a:solidFill>
                  <a:schemeClr val="tx1"/>
                </a:solidFill>
                <a:latin typeface="+mn-ea"/>
              </a:rPr>
              <a:t>——</a:t>
            </a:r>
            <a:r>
              <a:rPr lang="zh-CN" altLang="en-US" sz="1600" dirty="0">
                <a:solidFill>
                  <a:schemeClr val="tx1"/>
                </a:solidFill>
                <a:latin typeface="+mn-ea"/>
              </a:rPr>
              <a:t>以情报学为例</a:t>
            </a:r>
            <a:r>
              <a:rPr lang="en-US" altLang="zh-CN" sz="1600" dirty="0">
                <a:solidFill>
                  <a:schemeClr val="tx1"/>
                </a:solidFill>
                <a:latin typeface="+mn-ea"/>
              </a:rPr>
              <a:t>[J]. </a:t>
            </a:r>
            <a:r>
              <a:rPr lang="zh-CN" altLang="en-US" sz="1600" dirty="0">
                <a:solidFill>
                  <a:schemeClr val="tx1"/>
                </a:solidFill>
                <a:latin typeface="+mn-ea"/>
              </a:rPr>
              <a:t>图书情报工作</a:t>
            </a:r>
            <a:r>
              <a:rPr lang="en-US" altLang="zh-CN" sz="1600" dirty="0">
                <a:solidFill>
                  <a:schemeClr val="tx1"/>
                </a:solidFill>
                <a:latin typeface="+mn-ea"/>
              </a:rPr>
              <a:t>,2022,66(23):4-12.</a:t>
            </a:r>
          </a:p>
          <a:p>
            <a:pPr marL="0" indent="0" algn="just">
              <a:lnSpc>
                <a:spcPct val="120000"/>
              </a:lnSpc>
              <a:spcBef>
                <a:spcPts val="600"/>
              </a:spcBef>
            </a:pPr>
            <a:r>
              <a:rPr lang="en-US" altLang="zh-CN" sz="1600" dirty="0">
                <a:solidFill>
                  <a:schemeClr val="tx1"/>
                </a:solidFill>
                <a:latin typeface="+mn-ea"/>
              </a:rPr>
              <a:t>[4]</a:t>
            </a:r>
            <a:r>
              <a:rPr lang="zh-CN" altLang="en-US" sz="1600" dirty="0">
                <a:solidFill>
                  <a:schemeClr val="tx1"/>
                </a:solidFill>
                <a:latin typeface="+mn-ea"/>
              </a:rPr>
              <a:t>荣国阳</a:t>
            </a:r>
            <a:r>
              <a:rPr lang="en-US" altLang="zh-CN" sz="1600" dirty="0">
                <a:solidFill>
                  <a:schemeClr val="tx1"/>
                </a:solidFill>
                <a:latin typeface="+mn-ea"/>
              </a:rPr>
              <a:t>,</a:t>
            </a:r>
            <a:r>
              <a:rPr lang="zh-CN" altLang="en-US" sz="1600" dirty="0">
                <a:solidFill>
                  <a:schemeClr val="tx1"/>
                </a:solidFill>
                <a:latin typeface="+mn-ea"/>
              </a:rPr>
              <a:t>李长玲</a:t>
            </a:r>
            <a:r>
              <a:rPr lang="en-US" altLang="zh-CN" sz="1600" dirty="0">
                <a:solidFill>
                  <a:schemeClr val="tx1"/>
                </a:solidFill>
                <a:latin typeface="+mn-ea"/>
              </a:rPr>
              <a:t>,</a:t>
            </a:r>
            <a:r>
              <a:rPr lang="zh-CN" altLang="en-US" sz="1600" dirty="0">
                <a:solidFill>
                  <a:schemeClr val="tx1"/>
                </a:solidFill>
                <a:latin typeface="+mn-ea"/>
              </a:rPr>
              <a:t>王欣欣</a:t>
            </a:r>
            <a:r>
              <a:rPr lang="en-US" altLang="zh-CN" sz="1600" dirty="0">
                <a:solidFill>
                  <a:schemeClr val="tx1"/>
                </a:solidFill>
                <a:latin typeface="+mn-ea"/>
              </a:rPr>
              <a:t>,</a:t>
            </a:r>
            <a:r>
              <a:rPr lang="zh-CN" altLang="en-US" sz="1600" dirty="0">
                <a:solidFill>
                  <a:schemeClr val="tx1"/>
                </a:solidFill>
                <a:latin typeface="+mn-ea"/>
              </a:rPr>
              <a:t>王浩</a:t>
            </a:r>
            <a:r>
              <a:rPr lang="en-US" altLang="zh-CN" sz="1600" dirty="0">
                <a:solidFill>
                  <a:schemeClr val="tx1"/>
                </a:solidFill>
                <a:latin typeface="+mn-ea"/>
              </a:rPr>
              <a:t>. </a:t>
            </a:r>
            <a:r>
              <a:rPr lang="zh-CN" altLang="en-US" sz="1600" dirty="0">
                <a:solidFill>
                  <a:schemeClr val="tx1"/>
                </a:solidFill>
                <a:latin typeface="+mn-ea"/>
              </a:rPr>
              <a:t>跨学科推动力视角下情报学对社会科学的知识输出及作用分析</a:t>
            </a:r>
            <a:r>
              <a:rPr lang="en-US" altLang="zh-CN" sz="1600" dirty="0">
                <a:solidFill>
                  <a:schemeClr val="tx1"/>
                </a:solidFill>
                <a:latin typeface="+mn-ea"/>
              </a:rPr>
              <a:t>[J]. </a:t>
            </a:r>
            <a:r>
              <a:rPr lang="zh-CN" altLang="en-US" sz="1600" dirty="0">
                <a:solidFill>
                  <a:schemeClr val="tx1"/>
                </a:solidFill>
                <a:latin typeface="+mn-ea"/>
              </a:rPr>
              <a:t>图书情报工作</a:t>
            </a:r>
            <a:r>
              <a:rPr lang="en-US" altLang="zh-CN" sz="1600" dirty="0">
                <a:solidFill>
                  <a:schemeClr val="tx1"/>
                </a:solidFill>
                <a:latin typeface="+mn-ea"/>
              </a:rPr>
              <a:t>,2022,66(23):13-20.</a:t>
            </a:r>
          </a:p>
          <a:p>
            <a:pPr marL="0" indent="0" algn="just">
              <a:lnSpc>
                <a:spcPct val="120000"/>
              </a:lnSpc>
              <a:spcBef>
                <a:spcPts val="600"/>
              </a:spcBef>
            </a:pPr>
            <a:r>
              <a:rPr lang="en-US" altLang="zh-CN" sz="1600" dirty="0">
                <a:solidFill>
                  <a:schemeClr val="tx1"/>
                </a:solidFill>
                <a:latin typeface="+mn-ea"/>
              </a:rPr>
              <a:t>[5]</a:t>
            </a:r>
            <a:r>
              <a:rPr lang="zh-CN" altLang="en-US" sz="1600" dirty="0">
                <a:solidFill>
                  <a:schemeClr val="tx1"/>
                </a:solidFill>
                <a:latin typeface="+mn-ea"/>
              </a:rPr>
              <a:t>荣国阳</a:t>
            </a:r>
            <a:r>
              <a:rPr lang="en-US" altLang="zh-CN" sz="1600" dirty="0">
                <a:solidFill>
                  <a:schemeClr val="tx1"/>
                </a:solidFill>
                <a:latin typeface="+mn-ea"/>
              </a:rPr>
              <a:t>,</a:t>
            </a:r>
            <a:r>
              <a:rPr lang="zh-CN" altLang="en-US" sz="1600" dirty="0">
                <a:solidFill>
                  <a:schemeClr val="tx1"/>
                </a:solidFill>
                <a:latin typeface="+mn-ea"/>
              </a:rPr>
              <a:t>李长玲</a:t>
            </a:r>
            <a:r>
              <a:rPr lang="en-US" altLang="zh-CN" sz="1600" dirty="0">
                <a:solidFill>
                  <a:schemeClr val="tx1"/>
                </a:solidFill>
                <a:latin typeface="+mn-ea"/>
              </a:rPr>
              <a:t>,</a:t>
            </a:r>
            <a:r>
              <a:rPr lang="zh-CN" altLang="en-US" sz="1600" dirty="0">
                <a:solidFill>
                  <a:schemeClr val="tx1"/>
                </a:solidFill>
                <a:latin typeface="+mn-ea"/>
              </a:rPr>
              <a:t>栾锟</a:t>
            </a:r>
            <a:r>
              <a:rPr lang="en-US" altLang="zh-CN" sz="1600" dirty="0">
                <a:solidFill>
                  <a:schemeClr val="tx1"/>
                </a:solidFill>
                <a:latin typeface="+mn-ea"/>
              </a:rPr>
              <a:t>,</a:t>
            </a:r>
            <a:r>
              <a:rPr lang="zh-CN" altLang="en-US" sz="1600" dirty="0">
                <a:solidFill>
                  <a:schemeClr val="tx1"/>
                </a:solidFill>
                <a:latin typeface="+mn-ea"/>
              </a:rPr>
              <a:t>徐卫杰</a:t>
            </a:r>
            <a:r>
              <a:rPr lang="en-US" altLang="zh-CN" sz="1600" dirty="0">
                <a:solidFill>
                  <a:schemeClr val="tx1"/>
                </a:solidFill>
                <a:latin typeface="+mn-ea"/>
              </a:rPr>
              <a:t>. </a:t>
            </a:r>
            <a:r>
              <a:rPr lang="zh-CN" altLang="en-US" sz="1600" dirty="0">
                <a:solidFill>
                  <a:schemeClr val="tx1"/>
                </a:solidFill>
                <a:latin typeface="+mn-ea"/>
              </a:rPr>
              <a:t>知识归属视角下情报学对自然科学的知识输出及作用分析</a:t>
            </a:r>
            <a:r>
              <a:rPr lang="en-US" altLang="zh-CN" sz="1600" dirty="0">
                <a:solidFill>
                  <a:schemeClr val="tx1"/>
                </a:solidFill>
                <a:latin typeface="+mn-ea"/>
              </a:rPr>
              <a:t>[J]. </a:t>
            </a:r>
            <a:r>
              <a:rPr lang="zh-CN" altLang="en-US" sz="1600" dirty="0">
                <a:solidFill>
                  <a:schemeClr val="tx1"/>
                </a:solidFill>
                <a:latin typeface="+mn-ea"/>
              </a:rPr>
              <a:t>图书情报工作</a:t>
            </a:r>
            <a:r>
              <a:rPr lang="en-US" altLang="zh-CN" sz="1600" dirty="0">
                <a:solidFill>
                  <a:schemeClr val="tx1"/>
                </a:solidFill>
                <a:latin typeface="+mn-ea"/>
              </a:rPr>
              <a:t>,2022,66(23):21-28.</a:t>
            </a:r>
          </a:p>
          <a:p>
            <a:pPr marL="0" indent="0" algn="just">
              <a:lnSpc>
                <a:spcPct val="120000"/>
              </a:lnSpc>
              <a:spcBef>
                <a:spcPts val="600"/>
              </a:spcBef>
            </a:pPr>
            <a:r>
              <a:rPr lang="en-US" altLang="zh-CN" sz="1600" dirty="0">
                <a:solidFill>
                  <a:schemeClr val="tx1"/>
                </a:solidFill>
                <a:latin typeface="+mn-ea"/>
              </a:rPr>
              <a:t>[6]</a:t>
            </a:r>
            <a:r>
              <a:rPr lang="zh-CN" altLang="en-US" sz="1600" dirty="0">
                <a:solidFill>
                  <a:schemeClr val="tx1"/>
                </a:solidFill>
                <a:latin typeface="+mn-ea"/>
              </a:rPr>
              <a:t>王欣欣</a:t>
            </a:r>
            <a:r>
              <a:rPr lang="en-US" altLang="zh-CN" sz="1600" dirty="0">
                <a:solidFill>
                  <a:schemeClr val="tx1"/>
                </a:solidFill>
                <a:latin typeface="+mn-ea"/>
              </a:rPr>
              <a:t>,</a:t>
            </a:r>
            <a:r>
              <a:rPr lang="zh-CN" altLang="en-US" sz="1600" dirty="0">
                <a:solidFill>
                  <a:schemeClr val="tx1"/>
                </a:solidFill>
                <a:latin typeface="+mn-ea"/>
              </a:rPr>
              <a:t>李长玲</a:t>
            </a:r>
            <a:r>
              <a:rPr lang="en-US" altLang="zh-CN" sz="1600" dirty="0">
                <a:solidFill>
                  <a:schemeClr val="tx1"/>
                </a:solidFill>
                <a:latin typeface="+mn-ea"/>
              </a:rPr>
              <a:t>,</a:t>
            </a:r>
            <a:r>
              <a:rPr lang="zh-CN" altLang="en-US" sz="1600" dirty="0">
                <a:solidFill>
                  <a:schemeClr val="tx1"/>
                </a:solidFill>
                <a:latin typeface="+mn-ea"/>
              </a:rPr>
              <a:t>栾锟</a:t>
            </a:r>
            <a:r>
              <a:rPr lang="en-US" altLang="zh-CN" sz="1600" dirty="0">
                <a:solidFill>
                  <a:schemeClr val="tx1"/>
                </a:solidFill>
                <a:latin typeface="+mn-ea"/>
              </a:rPr>
              <a:t>,</a:t>
            </a:r>
            <a:r>
              <a:rPr lang="zh-CN" altLang="en-US" sz="1600" dirty="0">
                <a:solidFill>
                  <a:schemeClr val="tx1"/>
                </a:solidFill>
                <a:latin typeface="+mn-ea"/>
              </a:rPr>
              <a:t>申力旭</a:t>
            </a:r>
            <a:r>
              <a:rPr lang="en-US" altLang="zh-CN" sz="1600" dirty="0">
                <a:solidFill>
                  <a:schemeClr val="tx1"/>
                </a:solidFill>
                <a:latin typeface="+mn-ea"/>
              </a:rPr>
              <a:t>. </a:t>
            </a:r>
            <a:r>
              <a:rPr lang="zh-CN" altLang="en-US" sz="1600" dirty="0">
                <a:solidFill>
                  <a:schemeClr val="tx1"/>
                </a:solidFill>
                <a:latin typeface="+mn-ea"/>
              </a:rPr>
              <a:t>学科期刊影响力评价新视角：期刊动能</a:t>
            </a:r>
            <a:r>
              <a:rPr lang="en-US" altLang="zh-CN" sz="1600" dirty="0">
                <a:solidFill>
                  <a:schemeClr val="tx1"/>
                </a:solidFill>
                <a:latin typeface="+mn-ea"/>
              </a:rPr>
              <a:t>——</a:t>
            </a:r>
            <a:r>
              <a:rPr lang="zh-CN" altLang="en-US" sz="1600" dirty="0">
                <a:solidFill>
                  <a:schemeClr val="tx1"/>
                </a:solidFill>
                <a:latin typeface="+mn-ea"/>
              </a:rPr>
              <a:t>以图书情报领域为例</a:t>
            </a:r>
            <a:r>
              <a:rPr lang="en-US" altLang="zh-CN" sz="1600" dirty="0">
                <a:solidFill>
                  <a:schemeClr val="tx1"/>
                </a:solidFill>
                <a:latin typeface="+mn-ea"/>
              </a:rPr>
              <a:t>[J]. </a:t>
            </a:r>
            <a:r>
              <a:rPr lang="zh-CN" altLang="en-US" sz="1600" dirty="0">
                <a:solidFill>
                  <a:schemeClr val="tx1"/>
                </a:solidFill>
                <a:latin typeface="+mn-ea"/>
              </a:rPr>
              <a:t>情报理论与实践</a:t>
            </a:r>
            <a:r>
              <a:rPr lang="en-US" altLang="zh-CN" sz="1600" dirty="0">
                <a:solidFill>
                  <a:schemeClr val="tx1"/>
                </a:solidFill>
                <a:latin typeface="+mn-ea"/>
              </a:rPr>
              <a:t>,2023,46(03):24-29+23.</a:t>
            </a:r>
          </a:p>
          <a:p>
            <a:pPr marL="0" indent="0" algn="just">
              <a:lnSpc>
                <a:spcPct val="120000"/>
              </a:lnSpc>
              <a:spcBef>
                <a:spcPts val="600"/>
              </a:spcBef>
            </a:pPr>
            <a:r>
              <a:rPr lang="en-US" altLang="zh-CN" sz="1600" dirty="0">
                <a:solidFill>
                  <a:schemeClr val="tx1"/>
                </a:solidFill>
                <a:latin typeface="+mn-ea"/>
              </a:rPr>
              <a:t>[7]</a:t>
            </a:r>
            <a:r>
              <a:rPr lang="zh-CN" altLang="en-US" sz="1600" dirty="0">
                <a:solidFill>
                  <a:schemeClr val="tx1"/>
                </a:solidFill>
                <a:latin typeface="+mn-ea"/>
              </a:rPr>
              <a:t>李长玲</a:t>
            </a:r>
            <a:r>
              <a:rPr lang="en-US" altLang="zh-CN" sz="1600" dirty="0">
                <a:solidFill>
                  <a:schemeClr val="tx1"/>
                </a:solidFill>
                <a:latin typeface="+mn-ea"/>
              </a:rPr>
              <a:t>,</a:t>
            </a:r>
            <a:r>
              <a:rPr lang="zh-CN" altLang="en-US" sz="1600" dirty="0">
                <a:solidFill>
                  <a:schemeClr val="tx1"/>
                </a:solidFill>
                <a:latin typeface="+mn-ea"/>
              </a:rPr>
              <a:t>范晴晴</a:t>
            </a:r>
            <a:r>
              <a:rPr lang="en-US" altLang="zh-CN" sz="1600" dirty="0">
                <a:solidFill>
                  <a:schemeClr val="tx1"/>
                </a:solidFill>
                <a:latin typeface="+mn-ea"/>
              </a:rPr>
              <a:t>,</a:t>
            </a:r>
            <a:r>
              <a:rPr lang="zh-CN" altLang="en-US" sz="1600" dirty="0">
                <a:solidFill>
                  <a:schemeClr val="tx1"/>
                </a:solidFill>
                <a:latin typeface="+mn-ea"/>
              </a:rPr>
              <a:t>荣国阳</a:t>
            </a:r>
            <a:r>
              <a:rPr lang="en-US" altLang="zh-CN" sz="1600" dirty="0">
                <a:solidFill>
                  <a:schemeClr val="tx1"/>
                </a:solidFill>
                <a:latin typeface="+mn-ea"/>
              </a:rPr>
              <a:t>,</a:t>
            </a:r>
            <a:r>
              <a:rPr lang="zh-CN" altLang="en-US" sz="1600" dirty="0">
                <a:solidFill>
                  <a:schemeClr val="tx1"/>
                </a:solidFill>
                <a:latin typeface="+mn-ea"/>
              </a:rPr>
              <a:t>王欣欣</a:t>
            </a:r>
            <a:r>
              <a:rPr lang="en-US" altLang="zh-CN" sz="1600" dirty="0">
                <a:solidFill>
                  <a:schemeClr val="tx1"/>
                </a:solidFill>
                <a:latin typeface="+mn-ea"/>
              </a:rPr>
              <a:t>. </a:t>
            </a:r>
            <a:r>
              <a:rPr lang="zh-CN" altLang="en-US" sz="1600" dirty="0">
                <a:solidFill>
                  <a:schemeClr val="tx1"/>
                </a:solidFill>
                <a:latin typeface="+mn-ea"/>
              </a:rPr>
              <a:t>动能理论视角下跨学科知识生长点成长态势分析</a:t>
            </a:r>
            <a:r>
              <a:rPr lang="en-US" altLang="zh-CN" sz="1600" dirty="0">
                <a:solidFill>
                  <a:schemeClr val="tx1"/>
                </a:solidFill>
                <a:latin typeface="+mn-ea"/>
              </a:rPr>
              <a:t>——</a:t>
            </a:r>
            <a:r>
              <a:rPr lang="zh-CN" altLang="en-US" sz="1600" dirty="0">
                <a:solidFill>
                  <a:schemeClr val="tx1"/>
                </a:solidFill>
                <a:latin typeface="+mn-ea"/>
              </a:rPr>
              <a:t>以图书情报领域为例</a:t>
            </a:r>
            <a:r>
              <a:rPr lang="en-US" altLang="zh-CN" sz="1600" dirty="0">
                <a:solidFill>
                  <a:schemeClr val="tx1"/>
                </a:solidFill>
                <a:latin typeface="+mn-ea"/>
              </a:rPr>
              <a:t>[J]. </a:t>
            </a:r>
            <a:r>
              <a:rPr lang="zh-CN" altLang="en-US" sz="1600" dirty="0">
                <a:solidFill>
                  <a:schemeClr val="tx1"/>
                </a:solidFill>
                <a:latin typeface="+mn-ea"/>
              </a:rPr>
              <a:t>情报理论与实践</a:t>
            </a:r>
            <a:r>
              <a:rPr lang="en-US" altLang="zh-CN" sz="1600" dirty="0">
                <a:solidFill>
                  <a:schemeClr val="tx1"/>
                </a:solidFill>
                <a:latin typeface="+mn-ea"/>
              </a:rPr>
              <a:t>,2023,46(03):9-15.</a:t>
            </a:r>
            <a:endParaRPr lang="en-US" altLang="zh-CN" sz="1600" dirty="0">
              <a:solidFill>
                <a:schemeClr val="tx1"/>
              </a:solidFill>
              <a:uFillTx/>
              <a:latin typeface="+mn-ea"/>
            </a:endParaRPr>
          </a:p>
        </p:txBody>
      </p:sp>
      <p:sp>
        <p:nvSpPr>
          <p:cNvPr id="2" name="标题 1"/>
          <p:cNvSpPr>
            <a:spLocks noGrp="1"/>
          </p:cNvSpPr>
          <p:nvPr>
            <p:ph type="title"/>
          </p:nvPr>
        </p:nvSpPr>
        <p:spPr/>
        <p:txBody>
          <a:bodyPr/>
          <a:lstStyle/>
          <a:p>
            <a:r>
              <a:rPr lang="zh-CN" altLang="en-US"/>
              <a:t>发表信息计量学论文</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内容占位符 2"/>
          <p:cNvSpPr>
            <a:spLocks noGrp="1"/>
          </p:cNvSpPr>
          <p:nvPr>
            <p:ph idx="1"/>
          </p:nvPr>
        </p:nvSpPr>
        <p:spPr>
          <a:xfrm>
            <a:off x="351790" y="1124585"/>
            <a:ext cx="11535410" cy="5619750"/>
          </a:xfrm>
        </p:spPr>
        <p:txBody>
          <a:bodyPr vert="horz" wrap="square" lIns="121920" tIns="60960" rIns="121920" bIns="60960" anchor="t" anchorCtr="0">
            <a:noAutofit/>
          </a:bodyPr>
          <a:lstStyle/>
          <a:p>
            <a:pPr marL="0" algn="just">
              <a:lnSpc>
                <a:spcPct val="100000"/>
              </a:lnSpc>
              <a:spcBef>
                <a:spcPts val="600"/>
              </a:spcBef>
              <a:buClrTx/>
              <a:buSzTx/>
            </a:pPr>
            <a:r>
              <a:rPr lang="en-US" altLang="zh-CN" sz="1600" dirty="0">
                <a:solidFill>
                  <a:schemeClr val="tx1"/>
                </a:solidFill>
                <a:latin typeface="+mn-ea"/>
              </a:rPr>
              <a:t>[8]</a:t>
            </a:r>
            <a:r>
              <a:rPr lang="zh-CN" altLang="en-US" sz="1600" dirty="0">
                <a:solidFill>
                  <a:schemeClr val="tx1"/>
                </a:solidFill>
                <a:latin typeface="+mn-ea"/>
              </a:rPr>
              <a:t>栾锟</a:t>
            </a:r>
            <a:r>
              <a:rPr lang="en-US" altLang="zh-CN" sz="1600" dirty="0">
                <a:solidFill>
                  <a:schemeClr val="tx1"/>
                </a:solidFill>
                <a:latin typeface="+mn-ea"/>
              </a:rPr>
              <a:t>,</a:t>
            </a:r>
            <a:r>
              <a:rPr lang="zh-CN" altLang="en-US" sz="1600" dirty="0">
                <a:solidFill>
                  <a:schemeClr val="tx1"/>
                </a:solidFill>
                <a:latin typeface="+mn-ea"/>
              </a:rPr>
              <a:t>李长玲</a:t>
            </a:r>
            <a:r>
              <a:rPr lang="en-US" altLang="zh-CN" sz="1600" dirty="0">
                <a:solidFill>
                  <a:schemeClr val="tx1"/>
                </a:solidFill>
                <a:latin typeface="+mn-ea"/>
              </a:rPr>
              <a:t>,</a:t>
            </a:r>
            <a:r>
              <a:rPr lang="zh-CN" altLang="en-US" sz="1600" dirty="0">
                <a:solidFill>
                  <a:schemeClr val="tx1"/>
                </a:solidFill>
                <a:latin typeface="+mn-ea"/>
              </a:rPr>
              <a:t>王欣欣</a:t>
            </a:r>
            <a:r>
              <a:rPr lang="en-US" altLang="zh-CN" sz="1600" dirty="0">
                <a:solidFill>
                  <a:schemeClr val="tx1"/>
                </a:solidFill>
                <a:latin typeface="+mn-ea"/>
              </a:rPr>
              <a:t>,</a:t>
            </a:r>
            <a:r>
              <a:rPr lang="zh-CN" altLang="en-US" sz="1600" dirty="0">
                <a:solidFill>
                  <a:schemeClr val="tx1"/>
                </a:solidFill>
                <a:latin typeface="+mn-ea"/>
              </a:rPr>
              <a:t>申力旭</a:t>
            </a:r>
            <a:r>
              <a:rPr lang="en-US" altLang="zh-CN" sz="1600" dirty="0">
                <a:solidFill>
                  <a:schemeClr val="tx1"/>
                </a:solidFill>
                <a:latin typeface="+mn-ea"/>
              </a:rPr>
              <a:t>. </a:t>
            </a:r>
            <a:r>
              <a:rPr lang="zh-CN" altLang="en-US" sz="1600" dirty="0">
                <a:solidFill>
                  <a:schemeClr val="tx1"/>
                </a:solidFill>
                <a:latin typeface="+mn-ea"/>
              </a:rPr>
              <a:t>学科研究热点识别新视角：主题动能</a:t>
            </a:r>
            <a:r>
              <a:rPr lang="en-US" altLang="zh-CN" sz="1600" dirty="0">
                <a:solidFill>
                  <a:schemeClr val="tx1"/>
                </a:solidFill>
                <a:latin typeface="+mn-ea"/>
              </a:rPr>
              <a:t>——</a:t>
            </a:r>
            <a:r>
              <a:rPr lang="zh-CN" altLang="en-US" sz="1600" dirty="0">
                <a:solidFill>
                  <a:schemeClr val="tx1"/>
                </a:solidFill>
                <a:latin typeface="+mn-ea"/>
              </a:rPr>
              <a:t>以图书情报领域为例</a:t>
            </a:r>
            <a:r>
              <a:rPr lang="en-US" altLang="zh-CN" sz="1600" dirty="0">
                <a:solidFill>
                  <a:schemeClr val="tx1"/>
                </a:solidFill>
                <a:latin typeface="+mn-ea"/>
              </a:rPr>
              <a:t>[J]. </a:t>
            </a:r>
            <a:r>
              <a:rPr lang="zh-CN" altLang="en-US" sz="1600" dirty="0">
                <a:solidFill>
                  <a:schemeClr val="tx1"/>
                </a:solidFill>
                <a:latin typeface="+mn-ea"/>
              </a:rPr>
              <a:t>情报理论与实践</a:t>
            </a:r>
            <a:r>
              <a:rPr lang="en-US" altLang="zh-CN" sz="1600" dirty="0">
                <a:solidFill>
                  <a:schemeClr val="tx1"/>
                </a:solidFill>
                <a:latin typeface="+mn-ea"/>
              </a:rPr>
              <a:t>,2023,46(03):16-23.</a:t>
            </a:r>
          </a:p>
          <a:p>
            <a:pPr marL="0" algn="just">
              <a:lnSpc>
                <a:spcPct val="100000"/>
              </a:lnSpc>
              <a:spcBef>
                <a:spcPts val="600"/>
              </a:spcBef>
              <a:buClrTx/>
              <a:buSzTx/>
            </a:pPr>
            <a:r>
              <a:rPr lang="en-US" altLang="zh-CN" sz="1600" dirty="0">
                <a:solidFill>
                  <a:schemeClr val="tx1"/>
                </a:solidFill>
                <a:latin typeface="+mn-ea"/>
              </a:rPr>
              <a:t>[9]</a:t>
            </a:r>
            <a:r>
              <a:rPr lang="zh-CN" altLang="en-US" sz="1600" dirty="0">
                <a:solidFill>
                  <a:schemeClr val="tx1"/>
                </a:solidFill>
                <a:latin typeface="+mn-ea"/>
              </a:rPr>
              <a:t>申力旭</a:t>
            </a:r>
            <a:r>
              <a:rPr lang="en-US" altLang="zh-CN" sz="1600" dirty="0">
                <a:solidFill>
                  <a:schemeClr val="tx1"/>
                </a:solidFill>
                <a:latin typeface="+mn-ea"/>
              </a:rPr>
              <a:t>,</a:t>
            </a:r>
            <a:r>
              <a:rPr lang="zh-CN" altLang="en-US" sz="1600" dirty="0">
                <a:solidFill>
                  <a:schemeClr val="tx1"/>
                </a:solidFill>
                <a:latin typeface="+mn-ea"/>
              </a:rPr>
              <a:t>魏绪秋</a:t>
            </a:r>
            <a:r>
              <a:rPr lang="en-US" altLang="zh-CN" sz="1600" dirty="0">
                <a:solidFill>
                  <a:schemeClr val="tx1"/>
                </a:solidFill>
                <a:latin typeface="+mn-ea"/>
              </a:rPr>
              <a:t>,</a:t>
            </a:r>
            <a:r>
              <a:rPr lang="zh-CN" altLang="en-US" sz="1600" dirty="0">
                <a:solidFill>
                  <a:schemeClr val="tx1"/>
                </a:solidFill>
                <a:latin typeface="+mn-ea"/>
              </a:rPr>
              <a:t>李长玲</a:t>
            </a:r>
            <a:r>
              <a:rPr lang="en-US" altLang="zh-CN" sz="1600" dirty="0">
                <a:solidFill>
                  <a:schemeClr val="tx1"/>
                </a:solidFill>
                <a:latin typeface="+mn-ea"/>
              </a:rPr>
              <a:t>,</a:t>
            </a:r>
            <a:r>
              <a:rPr lang="zh-CN" altLang="en-US" sz="1600" dirty="0">
                <a:solidFill>
                  <a:schemeClr val="tx1"/>
                </a:solidFill>
                <a:latin typeface="+mn-ea"/>
              </a:rPr>
              <a:t>王欣欣</a:t>
            </a:r>
            <a:r>
              <a:rPr lang="en-US" altLang="zh-CN" sz="1600" dirty="0">
                <a:solidFill>
                  <a:schemeClr val="tx1"/>
                </a:solidFill>
                <a:latin typeface="+mn-ea"/>
              </a:rPr>
              <a:t>,</a:t>
            </a:r>
            <a:r>
              <a:rPr lang="zh-CN" altLang="en-US" sz="1600" dirty="0">
                <a:solidFill>
                  <a:schemeClr val="tx1"/>
                </a:solidFill>
                <a:latin typeface="+mn-ea"/>
              </a:rPr>
              <a:t>栾锟</a:t>
            </a:r>
            <a:r>
              <a:rPr lang="en-US" altLang="zh-CN" sz="1600" dirty="0">
                <a:solidFill>
                  <a:schemeClr val="tx1"/>
                </a:solidFill>
                <a:latin typeface="+mn-ea"/>
              </a:rPr>
              <a:t>. </a:t>
            </a:r>
            <a:r>
              <a:rPr lang="zh-CN" altLang="en-US" sz="1600" dirty="0">
                <a:solidFill>
                  <a:schemeClr val="tx1"/>
                </a:solidFill>
                <a:latin typeface="+mn-ea"/>
              </a:rPr>
              <a:t>引用动能视角下跨学科知识来源识别</a:t>
            </a:r>
            <a:r>
              <a:rPr lang="en-US" altLang="zh-CN" sz="1600" dirty="0">
                <a:solidFill>
                  <a:schemeClr val="tx1"/>
                </a:solidFill>
                <a:latin typeface="+mn-ea"/>
              </a:rPr>
              <a:t>——</a:t>
            </a:r>
            <a:r>
              <a:rPr lang="zh-CN" altLang="en-US" sz="1600" dirty="0">
                <a:solidFill>
                  <a:schemeClr val="tx1"/>
                </a:solidFill>
                <a:latin typeface="+mn-ea"/>
              </a:rPr>
              <a:t>以图书情报学为例</a:t>
            </a:r>
            <a:r>
              <a:rPr lang="en-US" altLang="zh-CN" sz="1600" dirty="0">
                <a:solidFill>
                  <a:schemeClr val="tx1"/>
                </a:solidFill>
                <a:latin typeface="+mn-ea"/>
              </a:rPr>
              <a:t>[J]. </a:t>
            </a:r>
            <a:r>
              <a:rPr lang="zh-CN" altLang="en-US" sz="1600" dirty="0">
                <a:solidFill>
                  <a:schemeClr val="tx1"/>
                </a:solidFill>
                <a:latin typeface="+mn-ea"/>
              </a:rPr>
              <a:t>情报理论与实践</a:t>
            </a:r>
            <a:r>
              <a:rPr lang="en-US" altLang="zh-CN" sz="1600" dirty="0">
                <a:solidFill>
                  <a:schemeClr val="tx1"/>
                </a:solidFill>
                <a:latin typeface="+mn-ea"/>
              </a:rPr>
              <a:t>,2023,46(03):30-35+126.</a:t>
            </a:r>
          </a:p>
          <a:p>
            <a:pPr marL="0" algn="just">
              <a:lnSpc>
                <a:spcPct val="100000"/>
              </a:lnSpc>
              <a:spcBef>
                <a:spcPts val="600"/>
              </a:spcBef>
              <a:buClrTx/>
              <a:buSzTx/>
            </a:pPr>
            <a:r>
              <a:rPr lang="en-US" altLang="zh-CN" sz="1600" dirty="0">
                <a:solidFill>
                  <a:schemeClr val="tx1"/>
                </a:solidFill>
                <a:latin typeface="+mn-ea"/>
              </a:rPr>
              <a:t>[10]</a:t>
            </a:r>
            <a:r>
              <a:rPr lang="zh-CN" altLang="en-US" sz="1600" dirty="0">
                <a:solidFill>
                  <a:schemeClr val="tx1"/>
                </a:solidFill>
                <a:latin typeface="+mn-ea"/>
              </a:rPr>
              <a:t>范晴晴</a:t>
            </a:r>
            <a:r>
              <a:rPr lang="en-US" altLang="zh-CN" sz="1600" dirty="0">
                <a:solidFill>
                  <a:schemeClr val="tx1"/>
                </a:solidFill>
                <a:latin typeface="+mn-ea"/>
              </a:rPr>
              <a:t>,</a:t>
            </a:r>
            <a:r>
              <a:rPr lang="zh-CN" altLang="en-US" sz="1600" dirty="0">
                <a:solidFill>
                  <a:schemeClr val="tx1"/>
                </a:solidFill>
                <a:latin typeface="+mn-ea"/>
              </a:rPr>
              <a:t>李长玲</a:t>
            </a:r>
            <a:r>
              <a:rPr lang="en-US" altLang="zh-CN" sz="1600" dirty="0">
                <a:solidFill>
                  <a:schemeClr val="tx1"/>
                </a:solidFill>
                <a:latin typeface="+mn-ea"/>
              </a:rPr>
              <a:t>,</a:t>
            </a:r>
            <a:r>
              <a:rPr lang="zh-CN" altLang="en-US" sz="1600" dirty="0">
                <a:solidFill>
                  <a:schemeClr val="tx1"/>
                </a:solidFill>
                <a:latin typeface="+mn-ea"/>
              </a:rPr>
              <a:t>荣国阳</a:t>
            </a:r>
            <a:r>
              <a:rPr lang="en-US" altLang="zh-CN" sz="1600" dirty="0">
                <a:solidFill>
                  <a:schemeClr val="tx1"/>
                </a:solidFill>
                <a:latin typeface="+mn-ea"/>
              </a:rPr>
              <a:t>,</a:t>
            </a:r>
            <a:r>
              <a:rPr lang="zh-CN" altLang="en-US" sz="1600" dirty="0">
                <a:solidFill>
                  <a:schemeClr val="tx1"/>
                </a:solidFill>
                <a:latin typeface="+mn-ea"/>
              </a:rPr>
              <a:t>栾锟</a:t>
            </a:r>
            <a:r>
              <a:rPr lang="en-US" altLang="zh-CN" sz="1600" dirty="0">
                <a:solidFill>
                  <a:schemeClr val="tx1"/>
                </a:solidFill>
                <a:latin typeface="+mn-ea"/>
              </a:rPr>
              <a:t>. </a:t>
            </a:r>
            <a:r>
              <a:rPr lang="zh-CN" altLang="en-US" sz="1600" dirty="0">
                <a:solidFill>
                  <a:schemeClr val="tx1"/>
                </a:solidFill>
                <a:latin typeface="+mn-ea"/>
              </a:rPr>
              <a:t>跨学科输入知识对学科发展的影响力分析</a:t>
            </a:r>
            <a:r>
              <a:rPr lang="en-US" altLang="zh-CN" sz="1600" dirty="0">
                <a:solidFill>
                  <a:schemeClr val="tx1"/>
                </a:solidFill>
                <a:latin typeface="+mn-ea"/>
              </a:rPr>
              <a:t>——</a:t>
            </a:r>
            <a:r>
              <a:rPr lang="zh-CN" altLang="en-US" sz="1600" dirty="0">
                <a:solidFill>
                  <a:schemeClr val="tx1"/>
                </a:solidFill>
                <a:latin typeface="+mn-ea"/>
              </a:rPr>
              <a:t>以图书情报学科为例</a:t>
            </a:r>
            <a:r>
              <a:rPr lang="en-US" altLang="zh-CN" sz="1600" dirty="0">
                <a:solidFill>
                  <a:schemeClr val="tx1"/>
                </a:solidFill>
                <a:latin typeface="+mn-ea"/>
              </a:rPr>
              <a:t>[J]. </a:t>
            </a:r>
            <a:r>
              <a:rPr lang="zh-CN" altLang="en-US" sz="1600" dirty="0">
                <a:solidFill>
                  <a:schemeClr val="tx1"/>
                </a:solidFill>
                <a:latin typeface="+mn-ea"/>
              </a:rPr>
              <a:t>情报科学</a:t>
            </a:r>
            <a:r>
              <a:rPr lang="en-US" altLang="zh-CN" sz="1600" dirty="0">
                <a:solidFill>
                  <a:schemeClr val="tx1"/>
                </a:solidFill>
                <a:latin typeface="+mn-ea"/>
              </a:rPr>
              <a:t>,2023,41(02):79-85.</a:t>
            </a:r>
          </a:p>
          <a:p>
            <a:pPr marL="0" algn="just">
              <a:lnSpc>
                <a:spcPct val="100000"/>
              </a:lnSpc>
              <a:spcBef>
                <a:spcPts val="600"/>
              </a:spcBef>
              <a:buClrTx/>
              <a:buSzTx/>
            </a:pPr>
            <a:r>
              <a:rPr lang="en-US" altLang="zh-CN" sz="1600" dirty="0">
                <a:solidFill>
                  <a:schemeClr val="tx1"/>
                </a:solidFill>
                <a:latin typeface="+mn-ea"/>
              </a:rPr>
              <a:t>[11]</a:t>
            </a:r>
            <a:r>
              <a:rPr lang="zh-CN" altLang="en-US" sz="1600" dirty="0">
                <a:solidFill>
                  <a:schemeClr val="tx1"/>
                </a:solidFill>
                <a:latin typeface="+mn-ea"/>
              </a:rPr>
              <a:t>荣国阳</a:t>
            </a:r>
            <a:r>
              <a:rPr lang="en-US" altLang="zh-CN" sz="1600" dirty="0">
                <a:solidFill>
                  <a:schemeClr val="tx1"/>
                </a:solidFill>
                <a:latin typeface="+mn-ea"/>
              </a:rPr>
              <a:t>,</a:t>
            </a:r>
            <a:r>
              <a:rPr lang="zh-CN" altLang="en-US" sz="1600" dirty="0">
                <a:solidFill>
                  <a:schemeClr val="tx1"/>
                </a:solidFill>
                <a:latin typeface="+mn-ea"/>
              </a:rPr>
              <a:t>李长玲</a:t>
            </a:r>
            <a:r>
              <a:rPr lang="en-US" altLang="zh-CN" sz="1600" dirty="0">
                <a:solidFill>
                  <a:schemeClr val="tx1"/>
                </a:solidFill>
                <a:latin typeface="+mn-ea"/>
              </a:rPr>
              <a:t>,</a:t>
            </a:r>
            <a:r>
              <a:rPr lang="zh-CN" altLang="en-US" sz="1600" dirty="0">
                <a:solidFill>
                  <a:schemeClr val="tx1"/>
                </a:solidFill>
                <a:latin typeface="+mn-ea"/>
              </a:rPr>
              <a:t>范晴晴</a:t>
            </a:r>
            <a:r>
              <a:rPr lang="en-US" altLang="zh-CN" sz="1600" dirty="0">
                <a:solidFill>
                  <a:schemeClr val="tx1"/>
                </a:solidFill>
                <a:latin typeface="+mn-ea"/>
              </a:rPr>
              <a:t>,</a:t>
            </a:r>
            <a:r>
              <a:rPr lang="zh-CN" altLang="en-US" sz="1600" dirty="0">
                <a:solidFill>
                  <a:schemeClr val="tx1"/>
                </a:solidFill>
                <a:latin typeface="+mn-ea"/>
              </a:rPr>
              <a:t>申力旭</a:t>
            </a:r>
            <a:r>
              <a:rPr lang="en-US" altLang="zh-CN" sz="1600" dirty="0">
                <a:solidFill>
                  <a:schemeClr val="tx1"/>
                </a:solidFill>
                <a:latin typeface="+mn-ea"/>
              </a:rPr>
              <a:t>. </a:t>
            </a:r>
            <a:r>
              <a:rPr lang="zh-CN" altLang="en-US" sz="1600" dirty="0">
                <a:solidFill>
                  <a:schemeClr val="tx1"/>
                </a:solidFill>
                <a:latin typeface="+mn-ea"/>
              </a:rPr>
              <a:t>基于多路径分析的跨学科潜在知识组合识别</a:t>
            </a:r>
            <a:r>
              <a:rPr lang="en-US" altLang="zh-CN" sz="1600" dirty="0">
                <a:solidFill>
                  <a:schemeClr val="tx1"/>
                </a:solidFill>
                <a:latin typeface="+mn-ea"/>
              </a:rPr>
              <a:t>——</a:t>
            </a:r>
            <a:r>
              <a:rPr lang="zh-CN" altLang="en-US" sz="1600" dirty="0">
                <a:solidFill>
                  <a:schemeClr val="tx1"/>
                </a:solidFill>
                <a:latin typeface="+mn-ea"/>
              </a:rPr>
              <a:t>以引文分析领域为例</a:t>
            </a:r>
            <a:r>
              <a:rPr lang="en-US" altLang="zh-CN" sz="1600" dirty="0">
                <a:solidFill>
                  <a:schemeClr val="tx1"/>
                </a:solidFill>
                <a:latin typeface="+mn-ea"/>
              </a:rPr>
              <a:t>[J]. </a:t>
            </a:r>
            <a:r>
              <a:rPr lang="zh-CN" altLang="en-US" sz="1600" dirty="0">
                <a:solidFill>
                  <a:schemeClr val="tx1"/>
                </a:solidFill>
                <a:latin typeface="+mn-ea"/>
              </a:rPr>
              <a:t>情报理论与实践</a:t>
            </a:r>
            <a:r>
              <a:rPr lang="en-US" altLang="zh-CN" sz="1600" dirty="0">
                <a:solidFill>
                  <a:schemeClr val="tx1"/>
                </a:solidFill>
                <a:latin typeface="+mn-ea"/>
              </a:rPr>
              <a:t>,2022,45(06):17-23.</a:t>
            </a:r>
          </a:p>
          <a:p>
            <a:pPr marL="0" algn="just">
              <a:lnSpc>
                <a:spcPct val="100000"/>
              </a:lnSpc>
              <a:spcBef>
                <a:spcPts val="600"/>
              </a:spcBef>
              <a:buClrTx/>
              <a:buSzTx/>
            </a:pPr>
            <a:r>
              <a:rPr lang="en-US" altLang="zh-CN" sz="1600" dirty="0">
                <a:solidFill>
                  <a:schemeClr val="tx1"/>
                </a:solidFill>
                <a:latin typeface="+mn-ea"/>
              </a:rPr>
              <a:t>[12]</a:t>
            </a:r>
            <a:r>
              <a:rPr lang="zh-CN" altLang="en-US" sz="1600" dirty="0">
                <a:solidFill>
                  <a:schemeClr val="tx1"/>
                </a:solidFill>
                <a:latin typeface="+mn-ea"/>
              </a:rPr>
              <a:t>李长玲</a:t>
            </a:r>
            <a:r>
              <a:rPr lang="en-US" altLang="zh-CN" sz="1600" dirty="0">
                <a:solidFill>
                  <a:schemeClr val="tx1"/>
                </a:solidFill>
                <a:latin typeface="+mn-ea"/>
              </a:rPr>
              <a:t>,</a:t>
            </a:r>
            <a:r>
              <a:rPr lang="zh-CN" altLang="en-US" sz="1600" dirty="0">
                <a:solidFill>
                  <a:schemeClr val="tx1"/>
                </a:solidFill>
                <a:latin typeface="+mn-ea"/>
              </a:rPr>
              <a:t>荣国阳</a:t>
            </a:r>
            <a:r>
              <a:rPr lang="en-US" altLang="zh-CN" sz="1600" dirty="0">
                <a:solidFill>
                  <a:schemeClr val="tx1"/>
                </a:solidFill>
                <a:latin typeface="+mn-ea"/>
              </a:rPr>
              <a:t>,</a:t>
            </a:r>
            <a:r>
              <a:rPr lang="zh-CN" altLang="en-US" sz="1600" dirty="0">
                <a:solidFill>
                  <a:schemeClr val="tx1"/>
                </a:solidFill>
                <a:latin typeface="+mn-ea"/>
              </a:rPr>
              <a:t>范晴晴</a:t>
            </a:r>
            <a:r>
              <a:rPr lang="en-US" altLang="zh-CN" sz="1600" dirty="0">
                <a:solidFill>
                  <a:schemeClr val="tx1"/>
                </a:solidFill>
                <a:latin typeface="+mn-ea"/>
              </a:rPr>
              <a:t>,</a:t>
            </a:r>
            <a:r>
              <a:rPr lang="zh-CN" altLang="en-US" sz="1600" dirty="0">
                <a:solidFill>
                  <a:schemeClr val="tx1"/>
                </a:solidFill>
                <a:latin typeface="+mn-ea"/>
              </a:rPr>
              <a:t>王欣欣</a:t>
            </a:r>
            <a:r>
              <a:rPr lang="en-US" altLang="zh-CN" sz="1600" dirty="0">
                <a:solidFill>
                  <a:schemeClr val="tx1"/>
                </a:solidFill>
                <a:latin typeface="+mn-ea"/>
              </a:rPr>
              <a:t>. </a:t>
            </a:r>
            <a:r>
              <a:rPr lang="zh-CN" altLang="en-US" sz="1600" dirty="0">
                <a:solidFill>
                  <a:schemeClr val="tx1"/>
                </a:solidFill>
                <a:latin typeface="+mn-ea"/>
              </a:rPr>
              <a:t>跨学科引用对知识生长的刺激作用与程度分析</a:t>
            </a:r>
            <a:r>
              <a:rPr lang="en-US" altLang="zh-CN" sz="1600" dirty="0">
                <a:solidFill>
                  <a:schemeClr val="tx1"/>
                </a:solidFill>
                <a:latin typeface="+mn-ea"/>
              </a:rPr>
              <a:t>——</a:t>
            </a:r>
            <a:r>
              <a:rPr lang="zh-CN" altLang="en-US" sz="1600" dirty="0">
                <a:solidFill>
                  <a:schemeClr val="tx1"/>
                </a:solidFill>
                <a:latin typeface="+mn-ea"/>
              </a:rPr>
              <a:t>以图书情报学为例</a:t>
            </a:r>
            <a:r>
              <a:rPr lang="en-US" altLang="zh-CN" sz="1600" dirty="0">
                <a:solidFill>
                  <a:schemeClr val="tx1"/>
                </a:solidFill>
                <a:latin typeface="+mn-ea"/>
              </a:rPr>
              <a:t>[J]. </a:t>
            </a:r>
            <a:r>
              <a:rPr lang="zh-CN" altLang="en-US" sz="1600" dirty="0">
                <a:solidFill>
                  <a:schemeClr val="tx1"/>
                </a:solidFill>
                <a:latin typeface="+mn-ea"/>
              </a:rPr>
              <a:t>情报理论与实践</a:t>
            </a:r>
            <a:r>
              <a:rPr lang="en-US" altLang="zh-CN" sz="1600" dirty="0">
                <a:solidFill>
                  <a:schemeClr val="tx1"/>
                </a:solidFill>
                <a:latin typeface="+mn-ea"/>
              </a:rPr>
              <a:t>,2022,45(06):1-8.</a:t>
            </a:r>
          </a:p>
          <a:p>
            <a:pPr marL="0" algn="just">
              <a:lnSpc>
                <a:spcPct val="100000"/>
              </a:lnSpc>
              <a:spcBef>
                <a:spcPts val="600"/>
              </a:spcBef>
              <a:buClrTx/>
              <a:buSzTx/>
            </a:pPr>
            <a:r>
              <a:rPr lang="en-US" altLang="zh-CN" sz="1600" dirty="0">
                <a:solidFill>
                  <a:schemeClr val="tx1"/>
                </a:solidFill>
                <a:latin typeface="+mn-ea"/>
              </a:rPr>
              <a:t>[13]</a:t>
            </a:r>
            <a:r>
              <a:rPr lang="zh-CN" altLang="en-US" sz="1600" dirty="0">
                <a:solidFill>
                  <a:schemeClr val="tx1"/>
                </a:solidFill>
                <a:latin typeface="+mn-ea"/>
              </a:rPr>
              <a:t>荣国阳</a:t>
            </a:r>
            <a:r>
              <a:rPr lang="en-US" altLang="zh-CN" sz="1600" dirty="0">
                <a:solidFill>
                  <a:schemeClr val="tx1"/>
                </a:solidFill>
                <a:latin typeface="+mn-ea"/>
              </a:rPr>
              <a:t>,</a:t>
            </a:r>
            <a:r>
              <a:rPr lang="zh-CN" altLang="en-US" sz="1600" dirty="0">
                <a:solidFill>
                  <a:schemeClr val="tx1"/>
                </a:solidFill>
                <a:latin typeface="+mn-ea"/>
              </a:rPr>
              <a:t>李长玲</a:t>
            </a:r>
            <a:r>
              <a:rPr lang="en-US" altLang="zh-CN" sz="1600" dirty="0">
                <a:solidFill>
                  <a:schemeClr val="tx1"/>
                </a:solidFill>
                <a:latin typeface="+mn-ea"/>
              </a:rPr>
              <a:t>,</a:t>
            </a:r>
            <a:r>
              <a:rPr lang="zh-CN" altLang="en-US" sz="1600" dirty="0">
                <a:solidFill>
                  <a:schemeClr val="tx1"/>
                </a:solidFill>
                <a:latin typeface="+mn-ea"/>
              </a:rPr>
              <a:t>范晴晴</a:t>
            </a:r>
            <a:r>
              <a:rPr lang="en-US" altLang="zh-CN" sz="1600" dirty="0">
                <a:solidFill>
                  <a:schemeClr val="tx1"/>
                </a:solidFill>
                <a:latin typeface="+mn-ea"/>
              </a:rPr>
              <a:t>,</a:t>
            </a:r>
            <a:r>
              <a:rPr lang="zh-CN" altLang="en-US" sz="1600" dirty="0">
                <a:solidFill>
                  <a:schemeClr val="tx1"/>
                </a:solidFill>
                <a:latin typeface="+mn-ea"/>
              </a:rPr>
              <a:t>栾锟</a:t>
            </a:r>
            <a:r>
              <a:rPr lang="en-US" altLang="zh-CN" sz="1600" dirty="0">
                <a:solidFill>
                  <a:schemeClr val="tx1"/>
                </a:solidFill>
                <a:latin typeface="+mn-ea"/>
              </a:rPr>
              <a:t>. </a:t>
            </a:r>
            <a:r>
              <a:rPr lang="zh-CN" altLang="en-US" sz="1600" dirty="0">
                <a:solidFill>
                  <a:schemeClr val="tx1"/>
                </a:solidFill>
                <a:latin typeface="+mn-ea"/>
              </a:rPr>
              <a:t>基于生命周期理论的跨学科知识生长点识别</a:t>
            </a:r>
            <a:r>
              <a:rPr lang="en-US" altLang="zh-CN" sz="1600" dirty="0">
                <a:solidFill>
                  <a:schemeClr val="tx1"/>
                </a:solidFill>
                <a:latin typeface="+mn-ea"/>
              </a:rPr>
              <a:t>——</a:t>
            </a:r>
            <a:r>
              <a:rPr lang="zh-CN" altLang="en-US" sz="1600" dirty="0">
                <a:solidFill>
                  <a:schemeClr val="tx1"/>
                </a:solidFill>
                <a:latin typeface="+mn-ea"/>
              </a:rPr>
              <a:t>以引文分析领域为例</a:t>
            </a:r>
            <a:r>
              <a:rPr lang="en-US" altLang="zh-CN" sz="1600" dirty="0">
                <a:solidFill>
                  <a:schemeClr val="tx1"/>
                </a:solidFill>
                <a:latin typeface="+mn-ea"/>
              </a:rPr>
              <a:t>[J]. </a:t>
            </a:r>
            <a:r>
              <a:rPr lang="zh-CN" altLang="en-US" sz="1600" dirty="0">
                <a:solidFill>
                  <a:schemeClr val="tx1"/>
                </a:solidFill>
                <a:latin typeface="+mn-ea"/>
              </a:rPr>
              <a:t>情报理论与实践</a:t>
            </a:r>
            <a:r>
              <a:rPr lang="en-US" altLang="zh-CN" sz="1600" dirty="0">
                <a:solidFill>
                  <a:schemeClr val="tx1"/>
                </a:solidFill>
                <a:latin typeface="+mn-ea"/>
              </a:rPr>
              <a:t>,2022,45(06):9-16.</a:t>
            </a:r>
          </a:p>
          <a:p>
            <a:pPr marL="0" algn="just">
              <a:lnSpc>
                <a:spcPct val="100000"/>
              </a:lnSpc>
              <a:spcBef>
                <a:spcPts val="600"/>
              </a:spcBef>
              <a:buClrTx/>
              <a:buSzTx/>
            </a:pPr>
            <a:r>
              <a:rPr lang="en-US" altLang="zh-CN" sz="1600" dirty="0">
                <a:solidFill>
                  <a:schemeClr val="tx1"/>
                </a:solidFill>
                <a:latin typeface="+mn-ea"/>
              </a:rPr>
              <a:t>[14]</a:t>
            </a:r>
            <a:r>
              <a:rPr lang="zh-CN" altLang="en-US" sz="1600" dirty="0">
                <a:solidFill>
                  <a:schemeClr val="tx1"/>
                </a:solidFill>
                <a:latin typeface="+mn-ea"/>
              </a:rPr>
              <a:t>荣国阳</a:t>
            </a:r>
            <a:r>
              <a:rPr lang="en-US" altLang="zh-CN" sz="1600" dirty="0">
                <a:solidFill>
                  <a:schemeClr val="tx1"/>
                </a:solidFill>
                <a:latin typeface="+mn-ea"/>
              </a:rPr>
              <a:t>,</a:t>
            </a:r>
            <a:r>
              <a:rPr lang="zh-CN" altLang="en-US" sz="1600" dirty="0">
                <a:solidFill>
                  <a:schemeClr val="tx1"/>
                </a:solidFill>
                <a:latin typeface="+mn-ea"/>
              </a:rPr>
              <a:t>李长玲</a:t>
            </a:r>
            <a:r>
              <a:rPr lang="en-US" altLang="zh-CN" sz="1600" dirty="0">
                <a:solidFill>
                  <a:schemeClr val="tx1"/>
                </a:solidFill>
                <a:latin typeface="+mn-ea"/>
              </a:rPr>
              <a:t>,</a:t>
            </a:r>
            <a:r>
              <a:rPr lang="zh-CN" altLang="en-US" sz="1600" dirty="0">
                <a:solidFill>
                  <a:schemeClr val="tx1"/>
                </a:solidFill>
                <a:latin typeface="+mn-ea"/>
              </a:rPr>
              <a:t>范晴晴</a:t>
            </a:r>
            <a:r>
              <a:rPr lang="en-US" altLang="zh-CN" sz="1600" dirty="0">
                <a:solidFill>
                  <a:schemeClr val="tx1"/>
                </a:solidFill>
                <a:latin typeface="+mn-ea"/>
              </a:rPr>
              <a:t>,</a:t>
            </a:r>
            <a:r>
              <a:rPr lang="zh-CN" altLang="en-US" sz="1600" dirty="0">
                <a:solidFill>
                  <a:schemeClr val="tx1"/>
                </a:solidFill>
                <a:latin typeface="+mn-ea"/>
              </a:rPr>
              <a:t>郭凤娇</a:t>
            </a:r>
            <a:r>
              <a:rPr lang="en-US" altLang="zh-CN" sz="1600" dirty="0">
                <a:solidFill>
                  <a:schemeClr val="tx1"/>
                </a:solidFill>
                <a:latin typeface="+mn-ea"/>
              </a:rPr>
              <a:t>. </a:t>
            </a:r>
            <a:r>
              <a:rPr lang="zh-CN" altLang="en-US" sz="1600" dirty="0">
                <a:solidFill>
                  <a:schemeClr val="tx1"/>
                </a:solidFill>
                <a:latin typeface="+mn-ea"/>
              </a:rPr>
              <a:t>主题热度加速度指数</a:t>
            </a:r>
            <a:r>
              <a:rPr lang="en-US" altLang="zh-CN" sz="1600" dirty="0">
                <a:solidFill>
                  <a:schemeClr val="tx1"/>
                </a:solidFill>
                <a:latin typeface="+mn-ea"/>
              </a:rPr>
              <a:t>——</a:t>
            </a:r>
            <a:r>
              <a:rPr lang="zh-CN" altLang="en-US" sz="1600" dirty="0">
                <a:solidFill>
                  <a:schemeClr val="tx1"/>
                </a:solidFill>
                <a:latin typeface="+mn-ea"/>
              </a:rPr>
              <a:t>学科研究热点识别新方法</a:t>
            </a:r>
            <a:r>
              <a:rPr lang="en-US" altLang="zh-CN" sz="1600" dirty="0">
                <a:solidFill>
                  <a:schemeClr val="tx1"/>
                </a:solidFill>
                <a:latin typeface="+mn-ea"/>
              </a:rPr>
              <a:t>[J]. </a:t>
            </a:r>
            <a:r>
              <a:rPr lang="zh-CN" altLang="en-US" sz="1600" dirty="0">
                <a:solidFill>
                  <a:schemeClr val="tx1"/>
                </a:solidFill>
                <a:latin typeface="+mn-ea"/>
              </a:rPr>
              <a:t>图书情报工作</a:t>
            </a:r>
            <a:r>
              <a:rPr lang="en-US" altLang="zh-CN" sz="1600" dirty="0">
                <a:solidFill>
                  <a:schemeClr val="tx1"/>
                </a:solidFill>
                <a:latin typeface="+mn-ea"/>
              </a:rPr>
              <a:t>,2021,65(20):59-67.</a:t>
            </a:r>
            <a:endParaRPr lang="en-US" altLang="zh-CN" sz="1600" dirty="0">
              <a:solidFill>
                <a:schemeClr val="tx1"/>
              </a:solidFill>
              <a:uFillTx/>
              <a:latin typeface="+mn-ea"/>
            </a:endParaRPr>
          </a:p>
        </p:txBody>
      </p:sp>
      <p:sp>
        <p:nvSpPr>
          <p:cNvPr id="2" name="标题 1"/>
          <p:cNvSpPr>
            <a:spLocks noGrp="1"/>
          </p:cNvSpPr>
          <p:nvPr>
            <p:ph type="title"/>
            <p:custDataLst>
              <p:tags r:id="rId1"/>
            </p:custDataLst>
          </p:nvPr>
        </p:nvSpPr>
        <p:spPr/>
        <p:txBody>
          <a:bodyPr/>
          <a:lstStyle/>
          <a:p>
            <a:r>
              <a:rPr lang="zh-CN" altLang="en-US"/>
              <a:t>发表信息计量学论文</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内容占位符 2"/>
          <p:cNvSpPr>
            <a:spLocks noGrp="1"/>
          </p:cNvSpPr>
          <p:nvPr>
            <p:ph idx="1"/>
          </p:nvPr>
        </p:nvSpPr>
        <p:spPr>
          <a:xfrm>
            <a:off x="307975" y="1065530"/>
            <a:ext cx="11725275" cy="5601335"/>
          </a:xfrm>
        </p:spPr>
        <p:txBody>
          <a:bodyPr vert="horz" wrap="square" lIns="121920" tIns="60960" rIns="121920" bIns="60960" anchor="t" anchorCtr="0">
            <a:noAutofit/>
          </a:bodyPr>
          <a:lstStyle/>
          <a:p>
            <a:pPr marL="0" algn="just">
              <a:lnSpc>
                <a:spcPct val="100000"/>
              </a:lnSpc>
              <a:spcBef>
                <a:spcPts val="600"/>
              </a:spcBef>
            </a:pPr>
            <a:r>
              <a:rPr lang="en-US" altLang="zh-CN" sz="1600" dirty="0">
                <a:solidFill>
                  <a:schemeClr val="tx1"/>
                </a:solidFill>
                <a:latin typeface="+mn-ea"/>
              </a:rPr>
              <a:t>[15]</a:t>
            </a:r>
            <a:r>
              <a:rPr lang="zh-CN" altLang="en-US" sz="1600" dirty="0">
                <a:solidFill>
                  <a:schemeClr val="tx1"/>
                </a:solidFill>
                <a:latin typeface="+mn-ea"/>
              </a:rPr>
              <a:t>李长玲</a:t>
            </a:r>
            <a:r>
              <a:rPr lang="en-US" altLang="zh-CN" sz="1600" dirty="0">
                <a:solidFill>
                  <a:schemeClr val="tx1"/>
                </a:solidFill>
                <a:latin typeface="+mn-ea"/>
              </a:rPr>
              <a:t>,</a:t>
            </a:r>
            <a:r>
              <a:rPr lang="zh-CN" altLang="en-US" sz="1600" dirty="0">
                <a:solidFill>
                  <a:schemeClr val="tx1"/>
                </a:solidFill>
                <a:latin typeface="+mn-ea"/>
              </a:rPr>
              <a:t>牌艳欣</a:t>
            </a:r>
            <a:r>
              <a:rPr lang="en-US" altLang="zh-CN" sz="1600" dirty="0">
                <a:solidFill>
                  <a:schemeClr val="tx1"/>
                </a:solidFill>
                <a:latin typeface="+mn-ea"/>
              </a:rPr>
              <a:t>,</a:t>
            </a:r>
            <a:r>
              <a:rPr lang="zh-CN" altLang="en-US" sz="1600" dirty="0">
                <a:solidFill>
                  <a:schemeClr val="tx1"/>
                </a:solidFill>
                <a:latin typeface="+mn-ea"/>
              </a:rPr>
              <a:t>荣国阳</a:t>
            </a:r>
            <a:r>
              <a:rPr lang="en-US" altLang="zh-CN" sz="1600" dirty="0">
                <a:solidFill>
                  <a:schemeClr val="tx1"/>
                </a:solidFill>
                <a:latin typeface="+mn-ea"/>
              </a:rPr>
              <a:t>,</a:t>
            </a:r>
            <a:r>
              <a:rPr lang="zh-CN" altLang="en-US" sz="1600" dirty="0">
                <a:solidFill>
                  <a:schemeClr val="tx1"/>
                </a:solidFill>
                <a:latin typeface="+mn-ea"/>
              </a:rPr>
              <a:t>范晴晴</a:t>
            </a:r>
            <a:r>
              <a:rPr lang="en-US" altLang="zh-CN" sz="1600" dirty="0">
                <a:solidFill>
                  <a:schemeClr val="tx1"/>
                </a:solidFill>
                <a:latin typeface="+mn-ea"/>
              </a:rPr>
              <a:t>,</a:t>
            </a:r>
            <a:r>
              <a:rPr lang="zh-CN" altLang="en-US" sz="1600" dirty="0">
                <a:solidFill>
                  <a:schemeClr val="tx1"/>
                </a:solidFill>
                <a:latin typeface="+mn-ea"/>
              </a:rPr>
              <a:t>郭凤娇</a:t>
            </a:r>
            <a:r>
              <a:rPr lang="en-US" altLang="zh-CN" sz="1600" dirty="0">
                <a:solidFill>
                  <a:schemeClr val="tx1"/>
                </a:solidFill>
                <a:latin typeface="+mn-ea"/>
              </a:rPr>
              <a:t>. </a:t>
            </a:r>
            <a:r>
              <a:rPr lang="zh-CN" altLang="en-US" sz="1600" dirty="0">
                <a:solidFill>
                  <a:schemeClr val="tx1"/>
                </a:solidFill>
                <a:latin typeface="+mn-ea"/>
              </a:rPr>
              <a:t>基于社交媒体弱关系的跨学科相关知识组合识别</a:t>
            </a:r>
            <a:r>
              <a:rPr lang="en-US" altLang="zh-CN" sz="1600" dirty="0">
                <a:solidFill>
                  <a:schemeClr val="tx1"/>
                </a:solidFill>
                <a:latin typeface="+mn-ea"/>
              </a:rPr>
              <a:t>[J]. </a:t>
            </a:r>
            <a:r>
              <a:rPr lang="zh-CN" altLang="en-US" sz="1600" dirty="0">
                <a:solidFill>
                  <a:schemeClr val="tx1"/>
                </a:solidFill>
                <a:latin typeface="+mn-ea"/>
              </a:rPr>
              <a:t>情报理论与实践</a:t>
            </a:r>
            <a:r>
              <a:rPr lang="en-US" altLang="zh-CN" sz="1600" dirty="0">
                <a:solidFill>
                  <a:schemeClr val="tx1"/>
                </a:solidFill>
                <a:latin typeface="+mn-ea"/>
              </a:rPr>
              <a:t>,2022,45(03):125-132.</a:t>
            </a:r>
          </a:p>
          <a:p>
            <a:pPr marL="0" algn="just">
              <a:lnSpc>
                <a:spcPct val="100000"/>
              </a:lnSpc>
              <a:spcBef>
                <a:spcPts val="600"/>
              </a:spcBef>
            </a:pPr>
            <a:r>
              <a:rPr lang="en-US" altLang="zh-CN" sz="1600" dirty="0">
                <a:solidFill>
                  <a:schemeClr val="tx1"/>
                </a:solidFill>
                <a:latin typeface="+mn-ea"/>
              </a:rPr>
              <a:t>[</a:t>
            </a:r>
            <a:r>
              <a:rPr lang="en-US" altLang="zh-CN" sz="1600" dirty="0">
                <a:solidFill>
                  <a:schemeClr val="tx1"/>
                </a:solidFill>
                <a:latin typeface="+mn-ea"/>
              </a:rPr>
              <a:t>16]</a:t>
            </a:r>
            <a:r>
              <a:rPr lang="zh-CN" altLang="en-US" sz="1600" dirty="0">
                <a:solidFill>
                  <a:schemeClr val="tx1"/>
                </a:solidFill>
                <a:latin typeface="+mn-ea"/>
              </a:rPr>
              <a:t>李长玲</a:t>
            </a:r>
            <a:r>
              <a:rPr lang="en-US" altLang="zh-CN" sz="1600" dirty="0">
                <a:solidFill>
                  <a:schemeClr val="tx1"/>
                </a:solidFill>
                <a:latin typeface="+mn-ea"/>
              </a:rPr>
              <a:t>,</a:t>
            </a:r>
            <a:r>
              <a:rPr lang="zh-CN" altLang="en-US" sz="1600" dirty="0">
                <a:solidFill>
                  <a:schemeClr val="tx1"/>
                </a:solidFill>
                <a:latin typeface="+mn-ea"/>
              </a:rPr>
              <a:t>徐璐</a:t>
            </a:r>
            <a:r>
              <a:rPr lang="en-US" altLang="zh-CN" sz="1600" dirty="0">
                <a:solidFill>
                  <a:schemeClr val="tx1"/>
                </a:solidFill>
                <a:latin typeface="+mn-ea"/>
              </a:rPr>
              <a:t>,</a:t>
            </a:r>
            <a:r>
              <a:rPr lang="zh-CN" altLang="en-US" sz="1600" dirty="0">
                <a:solidFill>
                  <a:schemeClr val="tx1"/>
                </a:solidFill>
                <a:latin typeface="+mn-ea"/>
              </a:rPr>
              <a:t>范晴晴</a:t>
            </a:r>
            <a:r>
              <a:rPr lang="en-US" altLang="zh-CN" sz="1600" dirty="0">
                <a:solidFill>
                  <a:schemeClr val="tx1"/>
                </a:solidFill>
                <a:latin typeface="+mn-ea"/>
              </a:rPr>
              <a:t>,</a:t>
            </a:r>
            <a:r>
              <a:rPr lang="zh-CN" altLang="en-US" sz="1600" dirty="0">
                <a:solidFill>
                  <a:schemeClr val="tx1"/>
                </a:solidFill>
                <a:latin typeface="+mn-ea"/>
              </a:rPr>
              <a:t>荣国阳</a:t>
            </a:r>
            <a:r>
              <a:rPr lang="en-US" altLang="zh-CN" sz="1600" dirty="0">
                <a:solidFill>
                  <a:schemeClr val="tx1"/>
                </a:solidFill>
                <a:latin typeface="+mn-ea"/>
              </a:rPr>
              <a:t>. </a:t>
            </a:r>
            <a:r>
              <a:rPr lang="zh-CN" altLang="en-US" sz="1600" dirty="0">
                <a:solidFill>
                  <a:schemeClr val="tx1"/>
                </a:solidFill>
                <a:latin typeface="+mn-ea"/>
              </a:rPr>
              <a:t>基于引文网络的当采跨学科知识交流中间人识别</a:t>
            </a:r>
            <a:r>
              <a:rPr lang="en-US" altLang="zh-CN" sz="1600" dirty="0">
                <a:solidFill>
                  <a:schemeClr val="tx1"/>
                </a:solidFill>
                <a:latin typeface="+mn-ea"/>
              </a:rPr>
              <a:t>——</a:t>
            </a:r>
            <a:r>
              <a:rPr lang="zh-CN" altLang="en-US" sz="1600" dirty="0">
                <a:solidFill>
                  <a:schemeClr val="tx1"/>
                </a:solidFill>
                <a:latin typeface="+mn-ea"/>
              </a:rPr>
              <a:t>以图书情报领域为例</a:t>
            </a:r>
            <a:r>
              <a:rPr lang="en-US" altLang="zh-CN" sz="1600" dirty="0">
                <a:solidFill>
                  <a:schemeClr val="tx1"/>
                </a:solidFill>
                <a:latin typeface="+mn-ea"/>
              </a:rPr>
              <a:t>[J]. </a:t>
            </a:r>
            <a:r>
              <a:rPr lang="zh-CN" altLang="en-US" sz="1600" dirty="0">
                <a:solidFill>
                  <a:schemeClr val="tx1"/>
                </a:solidFill>
                <a:latin typeface="+mn-ea"/>
              </a:rPr>
              <a:t>情报理论与实践</a:t>
            </a:r>
            <a:r>
              <a:rPr lang="en-US" altLang="zh-CN" sz="1600" dirty="0">
                <a:solidFill>
                  <a:schemeClr val="tx1"/>
                </a:solidFill>
                <a:latin typeface="+mn-ea"/>
              </a:rPr>
              <a:t>,2022,45(02):129-136.</a:t>
            </a:r>
          </a:p>
          <a:p>
            <a:pPr marL="0" algn="just">
              <a:lnSpc>
                <a:spcPct val="100000"/>
              </a:lnSpc>
              <a:spcBef>
                <a:spcPts val="600"/>
              </a:spcBef>
            </a:pPr>
            <a:r>
              <a:rPr lang="en-US" altLang="zh-CN" sz="1600" dirty="0">
                <a:solidFill>
                  <a:schemeClr val="tx1"/>
                </a:solidFill>
                <a:latin typeface="+mn-ea"/>
              </a:rPr>
              <a:t>[17]</a:t>
            </a:r>
            <a:r>
              <a:rPr lang="zh-CN" altLang="en-US" sz="1600" dirty="0">
                <a:solidFill>
                  <a:schemeClr val="tx1"/>
                </a:solidFill>
                <a:latin typeface="+mn-ea"/>
              </a:rPr>
              <a:t>徐璐</a:t>
            </a:r>
            <a:r>
              <a:rPr lang="en-US" altLang="zh-CN" sz="1600" dirty="0">
                <a:solidFill>
                  <a:schemeClr val="tx1"/>
                </a:solidFill>
                <a:latin typeface="+mn-ea"/>
              </a:rPr>
              <a:t>,</a:t>
            </a:r>
            <a:r>
              <a:rPr lang="zh-CN" altLang="en-US" sz="1600" dirty="0">
                <a:solidFill>
                  <a:schemeClr val="tx1"/>
                </a:solidFill>
                <a:latin typeface="+mn-ea"/>
              </a:rPr>
              <a:t>李长玲</a:t>
            </a:r>
            <a:r>
              <a:rPr lang="en-US" altLang="zh-CN" sz="1600" dirty="0">
                <a:solidFill>
                  <a:schemeClr val="tx1"/>
                </a:solidFill>
                <a:latin typeface="+mn-ea"/>
              </a:rPr>
              <a:t>,</a:t>
            </a:r>
            <a:r>
              <a:rPr lang="zh-CN" altLang="en-US" sz="1600" dirty="0">
                <a:solidFill>
                  <a:schemeClr val="tx1"/>
                </a:solidFill>
                <a:latin typeface="+mn-ea"/>
              </a:rPr>
              <a:t>荣国阳</a:t>
            </a:r>
            <a:r>
              <a:rPr lang="en-US" altLang="zh-CN" sz="1600" dirty="0">
                <a:solidFill>
                  <a:schemeClr val="tx1"/>
                </a:solidFill>
                <a:latin typeface="+mn-ea"/>
              </a:rPr>
              <a:t>. </a:t>
            </a:r>
            <a:r>
              <a:rPr lang="zh-CN" altLang="en-US" sz="1600" dirty="0">
                <a:solidFill>
                  <a:schemeClr val="tx1"/>
                </a:solidFill>
                <a:latin typeface="+mn-ea"/>
              </a:rPr>
              <a:t>期刊的跨学科引用对跨学科知识输出的影响研究</a:t>
            </a:r>
            <a:r>
              <a:rPr lang="en-US" altLang="zh-CN" sz="1600" dirty="0">
                <a:solidFill>
                  <a:schemeClr val="tx1"/>
                </a:solidFill>
                <a:latin typeface="+mn-ea"/>
              </a:rPr>
              <a:t>——</a:t>
            </a:r>
            <a:r>
              <a:rPr lang="zh-CN" altLang="en-US" sz="1600" dirty="0">
                <a:solidFill>
                  <a:schemeClr val="tx1"/>
                </a:solidFill>
                <a:latin typeface="+mn-ea"/>
              </a:rPr>
              <a:t>以图书情报领域为例</a:t>
            </a:r>
            <a:r>
              <a:rPr lang="en-US" altLang="zh-CN" sz="1600" dirty="0">
                <a:solidFill>
                  <a:schemeClr val="tx1"/>
                </a:solidFill>
                <a:latin typeface="+mn-ea"/>
              </a:rPr>
              <a:t>[J]. </a:t>
            </a:r>
            <a:r>
              <a:rPr lang="zh-CN" altLang="en-US" sz="1600" dirty="0">
                <a:solidFill>
                  <a:schemeClr val="tx1"/>
                </a:solidFill>
                <a:latin typeface="+mn-ea"/>
              </a:rPr>
              <a:t>情报杂志</a:t>
            </a:r>
            <a:r>
              <a:rPr lang="en-US" altLang="zh-CN" sz="1600" dirty="0">
                <a:solidFill>
                  <a:schemeClr val="tx1"/>
                </a:solidFill>
                <a:latin typeface="+mn-ea"/>
              </a:rPr>
              <a:t>,2021,40(07):182-188.</a:t>
            </a:r>
          </a:p>
          <a:p>
            <a:pPr marL="0" algn="just">
              <a:lnSpc>
                <a:spcPct val="100000"/>
              </a:lnSpc>
              <a:spcBef>
                <a:spcPts val="600"/>
              </a:spcBef>
            </a:pPr>
            <a:r>
              <a:rPr lang="en-US" altLang="zh-CN" sz="1600" dirty="0">
                <a:solidFill>
                  <a:schemeClr val="tx1"/>
                </a:solidFill>
                <a:latin typeface="+mn-ea"/>
              </a:rPr>
              <a:t>[18]</a:t>
            </a:r>
            <a:r>
              <a:rPr lang="zh-CN" altLang="en-US" sz="1600" dirty="0">
                <a:solidFill>
                  <a:schemeClr val="tx1"/>
                </a:solidFill>
                <a:latin typeface="+mn-ea"/>
              </a:rPr>
              <a:t>牌艳欣</a:t>
            </a:r>
            <a:r>
              <a:rPr lang="en-US" altLang="zh-CN" sz="1600" dirty="0">
                <a:solidFill>
                  <a:schemeClr val="tx1"/>
                </a:solidFill>
                <a:latin typeface="+mn-ea"/>
              </a:rPr>
              <a:t>,</a:t>
            </a:r>
            <a:r>
              <a:rPr lang="zh-CN" altLang="en-US" sz="1600" dirty="0">
                <a:solidFill>
                  <a:schemeClr val="tx1"/>
                </a:solidFill>
                <a:latin typeface="+mn-ea"/>
              </a:rPr>
              <a:t>李长玲</a:t>
            </a:r>
            <a:r>
              <a:rPr lang="en-US" altLang="zh-CN" sz="1600" dirty="0">
                <a:solidFill>
                  <a:schemeClr val="tx1"/>
                </a:solidFill>
                <a:latin typeface="+mn-ea"/>
              </a:rPr>
              <a:t>,</a:t>
            </a:r>
            <a:r>
              <a:rPr lang="zh-CN" altLang="en-US" sz="1600" dirty="0">
                <a:solidFill>
                  <a:schemeClr val="tx1"/>
                </a:solidFill>
                <a:latin typeface="+mn-ea"/>
              </a:rPr>
              <a:t>徐璐</a:t>
            </a:r>
            <a:r>
              <a:rPr lang="en-US" altLang="zh-CN" sz="1600" dirty="0">
                <a:solidFill>
                  <a:schemeClr val="tx1"/>
                </a:solidFill>
                <a:latin typeface="+mn-ea"/>
              </a:rPr>
              <a:t>. </a:t>
            </a:r>
            <a:r>
              <a:rPr lang="zh-CN" altLang="en-US" sz="1600" dirty="0">
                <a:solidFill>
                  <a:schemeClr val="tx1"/>
                </a:solidFill>
                <a:latin typeface="+mn-ea"/>
              </a:rPr>
              <a:t>弱引文关系视角下跨学科相关知识组合识别方法探讨</a:t>
            </a:r>
            <a:r>
              <a:rPr lang="en-US" altLang="zh-CN" sz="1600" dirty="0">
                <a:solidFill>
                  <a:schemeClr val="tx1"/>
                </a:solidFill>
                <a:latin typeface="+mn-ea"/>
              </a:rPr>
              <a:t>——</a:t>
            </a:r>
            <a:r>
              <a:rPr lang="zh-CN" altLang="en-US" sz="1600" dirty="0">
                <a:solidFill>
                  <a:schemeClr val="tx1"/>
                </a:solidFill>
                <a:latin typeface="+mn-ea"/>
              </a:rPr>
              <a:t>以情报学为例</a:t>
            </a:r>
            <a:r>
              <a:rPr lang="en-US" altLang="zh-CN" sz="1600" dirty="0">
                <a:solidFill>
                  <a:schemeClr val="tx1"/>
                </a:solidFill>
                <a:latin typeface="+mn-ea"/>
              </a:rPr>
              <a:t>[J]. </a:t>
            </a:r>
            <a:r>
              <a:rPr lang="zh-CN" altLang="en-US" sz="1600" dirty="0">
                <a:solidFill>
                  <a:schemeClr val="tx1"/>
                </a:solidFill>
                <a:latin typeface="+mn-ea"/>
              </a:rPr>
              <a:t>图书情报工作</a:t>
            </a:r>
            <a:r>
              <a:rPr lang="en-US" altLang="zh-CN" sz="1600" dirty="0">
                <a:solidFill>
                  <a:schemeClr val="tx1"/>
                </a:solidFill>
                <a:latin typeface="+mn-ea"/>
              </a:rPr>
              <a:t>,2020,64(21):111-119.</a:t>
            </a:r>
          </a:p>
          <a:p>
            <a:pPr marL="0" algn="just">
              <a:lnSpc>
                <a:spcPct val="100000"/>
              </a:lnSpc>
              <a:spcBef>
                <a:spcPts val="600"/>
              </a:spcBef>
            </a:pPr>
            <a:r>
              <a:rPr lang="en-US" altLang="zh-CN" sz="1600" dirty="0">
                <a:solidFill>
                  <a:schemeClr val="tx1"/>
                </a:solidFill>
                <a:latin typeface="+mn-ea"/>
              </a:rPr>
              <a:t>[19]</a:t>
            </a:r>
            <a:r>
              <a:rPr lang="zh-CN" altLang="en-US" sz="1600" dirty="0">
                <a:solidFill>
                  <a:schemeClr val="tx1"/>
                </a:solidFill>
                <a:latin typeface="+mn-ea"/>
              </a:rPr>
              <a:t>李长玲</a:t>
            </a:r>
            <a:r>
              <a:rPr lang="en-US" altLang="zh-CN" sz="1600" dirty="0">
                <a:solidFill>
                  <a:schemeClr val="tx1"/>
                </a:solidFill>
                <a:latin typeface="+mn-ea"/>
              </a:rPr>
              <a:t>,</a:t>
            </a:r>
            <a:r>
              <a:rPr lang="zh-CN" altLang="en-US" sz="1600" dirty="0">
                <a:solidFill>
                  <a:schemeClr val="tx1"/>
                </a:solidFill>
                <a:latin typeface="+mn-ea"/>
              </a:rPr>
              <a:t>高峰</a:t>
            </a:r>
            <a:r>
              <a:rPr lang="en-US" altLang="zh-CN" sz="1600" dirty="0">
                <a:solidFill>
                  <a:schemeClr val="tx1"/>
                </a:solidFill>
                <a:latin typeface="+mn-ea"/>
              </a:rPr>
              <a:t>,</a:t>
            </a:r>
            <a:r>
              <a:rPr lang="zh-CN" altLang="en-US" sz="1600" dirty="0">
                <a:solidFill>
                  <a:schemeClr val="tx1"/>
                </a:solidFill>
                <a:latin typeface="+mn-ea"/>
              </a:rPr>
              <a:t>牌艳欣</a:t>
            </a:r>
            <a:r>
              <a:rPr lang="en-US" altLang="zh-CN" sz="1600" dirty="0">
                <a:solidFill>
                  <a:schemeClr val="tx1"/>
                </a:solidFill>
                <a:latin typeface="+mn-ea"/>
              </a:rPr>
              <a:t>. </a:t>
            </a:r>
            <a:r>
              <a:rPr lang="zh-CN" altLang="en-US" sz="1600" dirty="0">
                <a:solidFill>
                  <a:schemeClr val="tx1"/>
                </a:solidFill>
                <a:latin typeface="+mn-ea"/>
              </a:rPr>
              <a:t>试论跨学科潜在知识生长点及其识别方法</a:t>
            </a:r>
            <a:r>
              <a:rPr lang="en-US" altLang="zh-CN" sz="1600" dirty="0">
                <a:solidFill>
                  <a:schemeClr val="tx1"/>
                </a:solidFill>
                <a:latin typeface="+mn-ea"/>
              </a:rPr>
              <a:t>[J]. </a:t>
            </a:r>
            <a:r>
              <a:rPr lang="zh-CN" altLang="en-US" sz="1600" dirty="0">
                <a:solidFill>
                  <a:schemeClr val="tx1"/>
                </a:solidFill>
                <a:latin typeface="+mn-ea"/>
              </a:rPr>
              <a:t>科学学研究</a:t>
            </a:r>
            <a:r>
              <a:rPr lang="en-US" altLang="zh-CN" sz="1600" dirty="0">
                <a:solidFill>
                  <a:schemeClr val="tx1"/>
                </a:solidFill>
                <a:latin typeface="+mn-ea"/>
              </a:rPr>
              <a:t>,2021,39(06):1007-1014.</a:t>
            </a:r>
          </a:p>
          <a:p>
            <a:pPr marL="0" algn="just">
              <a:lnSpc>
                <a:spcPct val="100000"/>
              </a:lnSpc>
              <a:spcBef>
                <a:spcPts val="600"/>
              </a:spcBef>
            </a:pPr>
            <a:r>
              <a:rPr lang="en-US" altLang="zh-CN" sz="1600" dirty="0">
                <a:solidFill>
                  <a:schemeClr val="tx1"/>
                </a:solidFill>
                <a:latin typeface="+mn-ea"/>
              </a:rPr>
              <a:t>[20]</a:t>
            </a:r>
            <a:r>
              <a:rPr lang="zh-CN" altLang="en-US" sz="1600" dirty="0">
                <a:solidFill>
                  <a:schemeClr val="tx1"/>
                </a:solidFill>
                <a:latin typeface="+mn-ea"/>
              </a:rPr>
              <a:t>杜德慧</a:t>
            </a:r>
            <a:r>
              <a:rPr lang="en-US" altLang="zh-CN" sz="1600" dirty="0">
                <a:solidFill>
                  <a:schemeClr val="tx1"/>
                </a:solidFill>
                <a:latin typeface="+mn-ea"/>
              </a:rPr>
              <a:t>,</a:t>
            </a:r>
            <a:r>
              <a:rPr lang="zh-CN" altLang="en-US" sz="1600" dirty="0">
                <a:solidFill>
                  <a:schemeClr val="tx1"/>
                </a:solidFill>
                <a:latin typeface="+mn-ea"/>
              </a:rPr>
              <a:t>李长玲</a:t>
            </a:r>
            <a:r>
              <a:rPr lang="en-US" altLang="zh-CN" sz="1600" dirty="0">
                <a:solidFill>
                  <a:schemeClr val="tx1"/>
                </a:solidFill>
                <a:latin typeface="+mn-ea"/>
              </a:rPr>
              <a:t>,</a:t>
            </a:r>
            <a:r>
              <a:rPr lang="zh-CN" altLang="en-US" sz="1600" dirty="0">
                <a:solidFill>
                  <a:schemeClr val="tx1"/>
                </a:solidFill>
                <a:latin typeface="+mn-ea"/>
              </a:rPr>
              <a:t>相富钟</a:t>
            </a:r>
            <a:r>
              <a:rPr lang="en-US" altLang="zh-CN" sz="1600" dirty="0">
                <a:solidFill>
                  <a:schemeClr val="tx1"/>
                </a:solidFill>
                <a:latin typeface="+mn-ea"/>
              </a:rPr>
              <a:t>,</a:t>
            </a:r>
            <a:r>
              <a:rPr lang="zh-CN" altLang="en-US" sz="1600" dirty="0">
                <a:solidFill>
                  <a:schemeClr val="tx1"/>
                </a:solidFill>
                <a:latin typeface="+mn-ea"/>
              </a:rPr>
              <a:t>牌艳欣</a:t>
            </a:r>
            <a:r>
              <a:rPr lang="en-US" altLang="zh-CN" sz="1600" dirty="0">
                <a:solidFill>
                  <a:schemeClr val="tx1"/>
                </a:solidFill>
                <a:latin typeface="+mn-ea"/>
              </a:rPr>
              <a:t>. </a:t>
            </a:r>
            <a:r>
              <a:rPr lang="zh-CN" altLang="en-US" sz="1600" dirty="0">
                <a:solidFill>
                  <a:schemeClr val="tx1"/>
                </a:solidFill>
                <a:latin typeface="+mn-ea"/>
              </a:rPr>
              <a:t>基于引文关键词的跨学科相关知识发现方法探讨</a:t>
            </a:r>
            <a:r>
              <a:rPr lang="en-US" altLang="zh-CN" sz="1600" dirty="0">
                <a:solidFill>
                  <a:schemeClr val="tx1"/>
                </a:solidFill>
                <a:latin typeface="+mn-ea"/>
              </a:rPr>
              <a:t>[J]. </a:t>
            </a:r>
            <a:r>
              <a:rPr lang="zh-CN" altLang="en-US" sz="1600" dirty="0">
                <a:solidFill>
                  <a:schemeClr val="tx1"/>
                </a:solidFill>
                <a:latin typeface="+mn-ea"/>
              </a:rPr>
              <a:t>情报杂志</a:t>
            </a:r>
            <a:r>
              <a:rPr lang="en-US" altLang="zh-CN" sz="1600" dirty="0">
                <a:solidFill>
                  <a:schemeClr val="tx1"/>
                </a:solidFill>
                <a:latin typeface="+mn-ea"/>
              </a:rPr>
              <a:t>,2020,39(09):189-194.</a:t>
            </a:r>
          </a:p>
          <a:p>
            <a:pPr marL="0" algn="just">
              <a:lnSpc>
                <a:spcPct val="100000"/>
              </a:lnSpc>
              <a:spcBef>
                <a:spcPts val="600"/>
              </a:spcBef>
            </a:pPr>
            <a:r>
              <a:rPr lang="en-US" altLang="zh-CN" sz="1600" dirty="0">
                <a:solidFill>
                  <a:schemeClr val="tx1"/>
                </a:solidFill>
                <a:latin typeface="+mn-ea"/>
              </a:rPr>
              <a:t>[</a:t>
            </a:r>
            <a:r>
              <a:rPr lang="en-US" altLang="zh-CN" sz="1600" dirty="0">
                <a:solidFill>
                  <a:schemeClr val="tx1"/>
                </a:solidFill>
                <a:latin typeface="+mn-ea"/>
              </a:rPr>
              <a:t>21]</a:t>
            </a:r>
            <a:r>
              <a:rPr lang="zh-CN" altLang="en-US" sz="1600" dirty="0">
                <a:solidFill>
                  <a:schemeClr val="tx1"/>
                </a:solidFill>
                <a:latin typeface="+mn-ea"/>
              </a:rPr>
              <a:t>李长玲</a:t>
            </a:r>
            <a:r>
              <a:rPr lang="en-US" altLang="zh-CN" sz="1600" dirty="0">
                <a:solidFill>
                  <a:schemeClr val="tx1"/>
                </a:solidFill>
                <a:latin typeface="+mn-ea"/>
              </a:rPr>
              <a:t>,</a:t>
            </a:r>
            <a:r>
              <a:rPr lang="zh-CN" altLang="en-US" sz="1600" dirty="0">
                <a:solidFill>
                  <a:schemeClr val="tx1"/>
                </a:solidFill>
                <a:latin typeface="+mn-ea"/>
              </a:rPr>
              <a:t>牌艳欣</a:t>
            </a:r>
            <a:r>
              <a:rPr lang="en-US" altLang="zh-CN" sz="1600" dirty="0">
                <a:solidFill>
                  <a:schemeClr val="tx1"/>
                </a:solidFill>
                <a:latin typeface="+mn-ea"/>
              </a:rPr>
              <a:t>,</a:t>
            </a:r>
            <a:r>
              <a:rPr lang="zh-CN" altLang="en-US" sz="1600" dirty="0">
                <a:solidFill>
                  <a:schemeClr val="tx1"/>
                </a:solidFill>
                <a:latin typeface="+mn-ea"/>
              </a:rPr>
              <a:t>相富钟</a:t>
            </a:r>
            <a:r>
              <a:rPr lang="en-US" altLang="zh-CN" sz="1600" dirty="0">
                <a:solidFill>
                  <a:schemeClr val="tx1"/>
                </a:solidFill>
                <a:latin typeface="+mn-ea"/>
              </a:rPr>
              <a:t>,</a:t>
            </a:r>
            <a:r>
              <a:rPr lang="zh-CN" altLang="en-US" sz="1600" dirty="0">
                <a:solidFill>
                  <a:schemeClr val="tx1"/>
                </a:solidFill>
                <a:latin typeface="+mn-ea"/>
              </a:rPr>
              <a:t>杜德慧</a:t>
            </a:r>
            <a:r>
              <a:rPr lang="en-US" altLang="zh-CN" sz="1600" dirty="0">
                <a:solidFill>
                  <a:schemeClr val="tx1"/>
                </a:solidFill>
                <a:latin typeface="+mn-ea"/>
              </a:rPr>
              <a:t>. </a:t>
            </a:r>
            <a:r>
              <a:rPr lang="zh-CN" altLang="en-US" sz="1600" dirty="0">
                <a:solidFill>
                  <a:schemeClr val="tx1"/>
                </a:solidFill>
                <a:latin typeface="+mn-ea"/>
              </a:rPr>
              <a:t>改进</a:t>
            </a:r>
            <a:r>
              <a:rPr lang="en-US" altLang="zh-CN" sz="1600" dirty="0">
                <a:solidFill>
                  <a:schemeClr val="tx1"/>
                </a:solidFill>
                <a:latin typeface="+mn-ea"/>
              </a:rPr>
              <a:t>z</a:t>
            </a:r>
            <a:r>
              <a:rPr lang="zh-CN" altLang="en-US" sz="1600" dirty="0">
                <a:solidFill>
                  <a:schemeClr val="tx1"/>
                </a:solidFill>
                <a:latin typeface="+mn-ea"/>
              </a:rPr>
              <a:t>指数的高被引学科研究热点识别方法探讨</a:t>
            </a:r>
            <a:r>
              <a:rPr lang="en-US" altLang="zh-CN" sz="1600" dirty="0">
                <a:solidFill>
                  <a:schemeClr val="tx1"/>
                </a:solidFill>
                <a:latin typeface="+mn-ea"/>
              </a:rPr>
              <a:t>[J]. </a:t>
            </a:r>
            <a:r>
              <a:rPr lang="zh-CN" altLang="en-US" sz="1600" dirty="0">
                <a:solidFill>
                  <a:schemeClr val="tx1"/>
                </a:solidFill>
                <a:latin typeface="+mn-ea"/>
              </a:rPr>
              <a:t>情报理论与实践</a:t>
            </a:r>
            <a:r>
              <a:rPr lang="en-US" altLang="zh-CN" sz="1600" dirty="0">
                <a:solidFill>
                  <a:schemeClr val="tx1"/>
                </a:solidFill>
                <a:latin typeface="+mn-ea"/>
              </a:rPr>
              <a:t>,2020,43(06):69-75+96.</a:t>
            </a:r>
          </a:p>
        </p:txBody>
      </p:sp>
      <p:sp>
        <p:nvSpPr>
          <p:cNvPr id="2" name="标题 1"/>
          <p:cNvSpPr>
            <a:spLocks noGrp="1"/>
          </p:cNvSpPr>
          <p:nvPr>
            <p:ph type="title"/>
            <p:custDataLst>
              <p:tags r:id="rId1"/>
            </p:custDataLst>
          </p:nvPr>
        </p:nvSpPr>
        <p:spPr/>
        <p:txBody>
          <a:bodyPr/>
          <a:lstStyle/>
          <a:p>
            <a:r>
              <a:rPr lang="zh-CN" altLang="en-US"/>
              <a:t>发表信息计量学论文</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内容占位符 2"/>
          <p:cNvSpPr>
            <a:spLocks noGrp="1"/>
          </p:cNvSpPr>
          <p:nvPr>
            <p:ph idx="1"/>
          </p:nvPr>
        </p:nvSpPr>
        <p:spPr>
          <a:xfrm>
            <a:off x="407368" y="1268760"/>
            <a:ext cx="11449271" cy="5756275"/>
          </a:xfrm>
        </p:spPr>
        <p:txBody>
          <a:bodyPr vert="horz" wrap="square" lIns="121920" tIns="60960" rIns="121920" bIns="60960" anchor="t" anchorCtr="0">
            <a:noAutofit/>
          </a:bodyPr>
          <a:lstStyle/>
          <a:p>
            <a:pPr marL="0" algn="just">
              <a:lnSpc>
                <a:spcPct val="100000"/>
              </a:lnSpc>
              <a:spcBef>
                <a:spcPts val="600"/>
              </a:spcBef>
            </a:pPr>
            <a:r>
              <a:rPr lang="en-US" altLang="zh-CN" sz="1600" dirty="0">
                <a:solidFill>
                  <a:schemeClr val="tx1"/>
                </a:solidFill>
                <a:latin typeface="+mn-ea"/>
              </a:rPr>
              <a:t>[22]</a:t>
            </a:r>
            <a:r>
              <a:rPr lang="zh-CN" altLang="en-US" sz="1600" dirty="0">
                <a:solidFill>
                  <a:schemeClr val="tx1"/>
                </a:solidFill>
                <a:latin typeface="+mn-ea"/>
              </a:rPr>
              <a:t>李长玲</a:t>
            </a:r>
            <a:r>
              <a:rPr lang="en-US" altLang="zh-CN" sz="1600" dirty="0">
                <a:solidFill>
                  <a:schemeClr val="tx1"/>
                </a:solidFill>
                <a:latin typeface="+mn-ea"/>
              </a:rPr>
              <a:t>. </a:t>
            </a:r>
            <a:r>
              <a:rPr lang="zh-CN" altLang="en-US" sz="1600" dirty="0">
                <a:solidFill>
                  <a:schemeClr val="tx1"/>
                </a:solidFill>
                <a:latin typeface="+mn-ea"/>
              </a:rPr>
              <a:t>专题研究：学术论文</a:t>
            </a:r>
            <a:r>
              <a:rPr lang="en-US" altLang="zh-CN" sz="1600" dirty="0" err="1">
                <a:solidFill>
                  <a:schemeClr val="tx1"/>
                </a:solidFill>
                <a:latin typeface="+mn-ea"/>
              </a:rPr>
              <a:t>Altmetrics</a:t>
            </a:r>
            <a:r>
              <a:rPr lang="zh-CN" altLang="en-US" sz="1600" dirty="0">
                <a:solidFill>
                  <a:schemeClr val="tx1"/>
                </a:solidFill>
                <a:latin typeface="+mn-ea"/>
              </a:rPr>
              <a:t>计量指标的特征及其应用研究 主持人导语</a:t>
            </a:r>
            <a:r>
              <a:rPr lang="en-US" altLang="zh-CN" sz="1600" dirty="0">
                <a:solidFill>
                  <a:schemeClr val="tx1"/>
                </a:solidFill>
                <a:latin typeface="+mn-ea"/>
              </a:rPr>
              <a:t>[J]. </a:t>
            </a:r>
            <a:r>
              <a:rPr lang="zh-CN" altLang="en-US" sz="1600" dirty="0">
                <a:solidFill>
                  <a:schemeClr val="tx1"/>
                </a:solidFill>
                <a:latin typeface="+mn-ea"/>
              </a:rPr>
              <a:t>情报资料工作</a:t>
            </a:r>
            <a:r>
              <a:rPr lang="en-US" altLang="zh-CN" sz="1600" dirty="0">
                <a:solidFill>
                  <a:schemeClr val="tx1"/>
                </a:solidFill>
                <a:latin typeface="+mn-ea"/>
              </a:rPr>
              <a:t>,2019,40(06):5.</a:t>
            </a:r>
          </a:p>
          <a:p>
            <a:pPr marL="0" algn="just">
              <a:lnSpc>
                <a:spcPct val="100000"/>
              </a:lnSpc>
              <a:spcBef>
                <a:spcPts val="600"/>
              </a:spcBef>
            </a:pPr>
            <a:r>
              <a:rPr lang="en-US" altLang="zh-CN" sz="1600" dirty="0">
                <a:solidFill>
                  <a:schemeClr val="tx1"/>
                </a:solidFill>
                <a:latin typeface="+mn-ea"/>
              </a:rPr>
              <a:t>[23]</a:t>
            </a:r>
            <a:r>
              <a:rPr lang="zh-CN" altLang="en-US" sz="1600" dirty="0">
                <a:solidFill>
                  <a:schemeClr val="tx1"/>
                </a:solidFill>
                <a:latin typeface="+mn-ea"/>
              </a:rPr>
              <a:t>刘运梅</a:t>
            </a:r>
            <a:r>
              <a:rPr lang="en-US" altLang="zh-CN" sz="1600" dirty="0">
                <a:solidFill>
                  <a:schemeClr val="tx1"/>
                </a:solidFill>
                <a:latin typeface="+mn-ea"/>
              </a:rPr>
              <a:t>,</a:t>
            </a:r>
            <a:r>
              <a:rPr lang="zh-CN" altLang="en-US" sz="1600" dirty="0">
                <a:solidFill>
                  <a:schemeClr val="tx1"/>
                </a:solidFill>
                <a:latin typeface="+mn-ea"/>
              </a:rPr>
              <a:t>李长玲</a:t>
            </a:r>
            <a:r>
              <a:rPr lang="en-US" altLang="zh-CN" sz="1600" dirty="0">
                <a:solidFill>
                  <a:schemeClr val="tx1"/>
                </a:solidFill>
                <a:latin typeface="+mn-ea"/>
              </a:rPr>
              <a:t>,</a:t>
            </a:r>
            <a:r>
              <a:rPr lang="zh-CN" altLang="en-US" sz="1600" dirty="0">
                <a:solidFill>
                  <a:schemeClr val="tx1"/>
                </a:solidFill>
                <a:latin typeface="+mn-ea"/>
              </a:rPr>
              <a:t>杜德慧</a:t>
            </a:r>
            <a:r>
              <a:rPr lang="en-US" altLang="zh-CN" sz="1600" dirty="0">
                <a:solidFill>
                  <a:schemeClr val="tx1"/>
                </a:solidFill>
                <a:latin typeface="+mn-ea"/>
              </a:rPr>
              <a:t>. </a:t>
            </a:r>
            <a:r>
              <a:rPr lang="zh-CN" altLang="en-US" sz="1600" dirty="0">
                <a:solidFill>
                  <a:schemeClr val="tx1"/>
                </a:solidFill>
                <a:latin typeface="+mn-ea"/>
              </a:rPr>
              <a:t>时间序列视角下</a:t>
            </a:r>
            <a:r>
              <a:rPr lang="en-US" altLang="zh-CN" sz="1600" dirty="0">
                <a:solidFill>
                  <a:schemeClr val="tx1"/>
                </a:solidFill>
                <a:latin typeface="+mn-ea"/>
              </a:rPr>
              <a:t>PLOS ALM</a:t>
            </a:r>
            <a:r>
              <a:rPr lang="zh-CN" altLang="en-US" sz="1600" dirty="0">
                <a:solidFill>
                  <a:schemeClr val="tx1"/>
                </a:solidFill>
                <a:latin typeface="+mn-ea"/>
              </a:rPr>
              <a:t>指标特性识别模型构建与应用</a:t>
            </a:r>
            <a:r>
              <a:rPr lang="en-US" altLang="zh-CN" sz="1600" dirty="0">
                <a:solidFill>
                  <a:schemeClr val="tx1"/>
                </a:solidFill>
                <a:latin typeface="+mn-ea"/>
              </a:rPr>
              <a:t>[J]. </a:t>
            </a:r>
            <a:r>
              <a:rPr lang="zh-CN" altLang="en-US" sz="1600" dirty="0">
                <a:solidFill>
                  <a:schemeClr val="tx1"/>
                </a:solidFill>
                <a:latin typeface="+mn-ea"/>
              </a:rPr>
              <a:t>情报资料工作</a:t>
            </a:r>
            <a:r>
              <a:rPr lang="en-US" altLang="zh-CN" sz="1600" dirty="0">
                <a:solidFill>
                  <a:schemeClr val="tx1"/>
                </a:solidFill>
                <a:latin typeface="+mn-ea"/>
              </a:rPr>
              <a:t>,2019,40(06):6-15.</a:t>
            </a:r>
          </a:p>
          <a:p>
            <a:pPr marL="0" algn="just">
              <a:lnSpc>
                <a:spcPct val="100000"/>
              </a:lnSpc>
              <a:spcBef>
                <a:spcPts val="600"/>
              </a:spcBef>
            </a:pPr>
            <a:r>
              <a:rPr lang="en-US" altLang="zh-CN" sz="1600" dirty="0">
                <a:solidFill>
                  <a:schemeClr val="tx1"/>
                </a:solidFill>
                <a:latin typeface="+mn-ea"/>
              </a:rPr>
              <a:t>[24]</a:t>
            </a:r>
            <a:r>
              <a:rPr lang="zh-CN" altLang="en-US" sz="1600" dirty="0">
                <a:solidFill>
                  <a:schemeClr val="tx1"/>
                </a:solidFill>
                <a:latin typeface="+mn-ea"/>
              </a:rPr>
              <a:t>刘运梅</a:t>
            </a:r>
            <a:r>
              <a:rPr lang="en-US" altLang="zh-CN" sz="1600" dirty="0">
                <a:solidFill>
                  <a:schemeClr val="tx1"/>
                </a:solidFill>
                <a:latin typeface="+mn-ea"/>
              </a:rPr>
              <a:t>,</a:t>
            </a:r>
            <a:r>
              <a:rPr lang="zh-CN" altLang="en-US" sz="1600" dirty="0">
                <a:solidFill>
                  <a:schemeClr val="tx1"/>
                </a:solidFill>
                <a:latin typeface="+mn-ea"/>
              </a:rPr>
              <a:t>李长玲</a:t>
            </a:r>
            <a:r>
              <a:rPr lang="en-US" altLang="zh-CN" sz="1600" dirty="0">
                <a:solidFill>
                  <a:schemeClr val="tx1"/>
                </a:solidFill>
                <a:latin typeface="+mn-ea"/>
              </a:rPr>
              <a:t>,</a:t>
            </a:r>
            <a:r>
              <a:rPr lang="zh-CN" altLang="en-US" sz="1600" dirty="0">
                <a:solidFill>
                  <a:schemeClr val="tx1"/>
                </a:solidFill>
                <a:latin typeface="+mn-ea"/>
              </a:rPr>
              <a:t>杜德慧</a:t>
            </a:r>
            <a:r>
              <a:rPr lang="en-US" altLang="zh-CN" sz="1600" dirty="0">
                <a:solidFill>
                  <a:schemeClr val="tx1"/>
                </a:solidFill>
                <a:latin typeface="+mn-ea"/>
              </a:rPr>
              <a:t>. </a:t>
            </a:r>
            <a:r>
              <a:rPr lang="zh-CN" altLang="en-US" sz="1600" dirty="0">
                <a:solidFill>
                  <a:schemeClr val="tx1"/>
                </a:solidFill>
                <a:latin typeface="+mn-ea"/>
              </a:rPr>
              <a:t>网络环境下论文影响力综合评价体系构建</a:t>
            </a:r>
            <a:r>
              <a:rPr lang="en-US" altLang="zh-CN" sz="1600" dirty="0">
                <a:solidFill>
                  <a:schemeClr val="tx1"/>
                </a:solidFill>
                <a:latin typeface="+mn-ea"/>
              </a:rPr>
              <a:t>——</a:t>
            </a:r>
            <a:r>
              <a:rPr lang="zh-CN" altLang="en-US" sz="1600" dirty="0">
                <a:solidFill>
                  <a:schemeClr val="tx1"/>
                </a:solidFill>
                <a:latin typeface="+mn-ea"/>
              </a:rPr>
              <a:t>基于时间因素视角</a:t>
            </a:r>
            <a:r>
              <a:rPr lang="en-US" altLang="zh-CN" sz="1600" dirty="0">
                <a:solidFill>
                  <a:schemeClr val="tx1"/>
                </a:solidFill>
                <a:latin typeface="+mn-ea"/>
              </a:rPr>
              <a:t>[J]. </a:t>
            </a:r>
            <a:r>
              <a:rPr lang="zh-CN" altLang="en-US" sz="1600" dirty="0">
                <a:solidFill>
                  <a:schemeClr val="tx1"/>
                </a:solidFill>
                <a:latin typeface="+mn-ea"/>
              </a:rPr>
              <a:t>情报资料工作</a:t>
            </a:r>
            <a:r>
              <a:rPr lang="en-US" altLang="zh-CN" sz="1600" dirty="0">
                <a:solidFill>
                  <a:schemeClr val="tx1"/>
                </a:solidFill>
                <a:latin typeface="+mn-ea"/>
              </a:rPr>
              <a:t>,2019,40(06):16-22.</a:t>
            </a:r>
          </a:p>
          <a:p>
            <a:pPr marL="0" algn="just">
              <a:lnSpc>
                <a:spcPct val="100000"/>
              </a:lnSpc>
              <a:spcBef>
                <a:spcPts val="600"/>
              </a:spcBef>
            </a:pPr>
            <a:r>
              <a:rPr lang="en-US" altLang="zh-CN" sz="1600" dirty="0">
                <a:solidFill>
                  <a:schemeClr val="tx1"/>
                </a:solidFill>
                <a:latin typeface="+mn-ea"/>
              </a:rPr>
              <a:t>[25]</a:t>
            </a:r>
            <a:r>
              <a:rPr lang="zh-CN" altLang="en-US" sz="1600" dirty="0">
                <a:solidFill>
                  <a:schemeClr val="tx1"/>
                </a:solidFill>
                <a:latin typeface="+mn-ea"/>
              </a:rPr>
              <a:t>李长玲</a:t>
            </a:r>
            <a:r>
              <a:rPr lang="en-US" altLang="zh-CN" sz="1600" dirty="0">
                <a:solidFill>
                  <a:schemeClr val="tx1"/>
                </a:solidFill>
                <a:latin typeface="+mn-ea"/>
              </a:rPr>
              <a:t>,</a:t>
            </a:r>
            <a:r>
              <a:rPr lang="zh-CN" altLang="en-US" sz="1600" dirty="0">
                <a:solidFill>
                  <a:schemeClr val="tx1"/>
                </a:solidFill>
                <a:latin typeface="+mn-ea"/>
              </a:rPr>
              <a:t>刘运梅</a:t>
            </a:r>
            <a:r>
              <a:rPr lang="en-US" altLang="zh-CN" sz="1600" dirty="0">
                <a:solidFill>
                  <a:schemeClr val="tx1"/>
                </a:solidFill>
                <a:latin typeface="+mn-ea"/>
              </a:rPr>
              <a:t>,</a:t>
            </a:r>
            <a:r>
              <a:rPr lang="zh-CN" altLang="en-US" sz="1600" dirty="0">
                <a:solidFill>
                  <a:schemeClr val="tx1"/>
                </a:solidFill>
                <a:latin typeface="+mn-ea"/>
              </a:rPr>
              <a:t>牌艳欣</a:t>
            </a:r>
            <a:r>
              <a:rPr lang="en-US" altLang="zh-CN" sz="1600" dirty="0">
                <a:solidFill>
                  <a:schemeClr val="tx1"/>
                </a:solidFill>
                <a:latin typeface="+mn-ea"/>
              </a:rPr>
              <a:t>. </a:t>
            </a:r>
            <a:r>
              <a:rPr lang="zh-CN" altLang="en-US" sz="1600" dirty="0">
                <a:solidFill>
                  <a:schemeClr val="tx1"/>
                </a:solidFill>
                <a:latin typeface="+mn-ea"/>
              </a:rPr>
              <a:t>基于学科差别的论文影响力评价指标特征分析及体系构建</a:t>
            </a:r>
            <a:r>
              <a:rPr lang="en-US" altLang="zh-CN" sz="1600" dirty="0">
                <a:solidFill>
                  <a:schemeClr val="tx1"/>
                </a:solidFill>
                <a:latin typeface="+mn-ea"/>
              </a:rPr>
              <a:t>[J]. </a:t>
            </a:r>
            <a:r>
              <a:rPr lang="zh-CN" altLang="en-US" sz="1600" dirty="0">
                <a:solidFill>
                  <a:schemeClr val="tx1"/>
                </a:solidFill>
                <a:latin typeface="+mn-ea"/>
              </a:rPr>
              <a:t>情报资料工作</a:t>
            </a:r>
            <a:r>
              <a:rPr lang="en-US" altLang="zh-CN" sz="1600" dirty="0">
                <a:solidFill>
                  <a:schemeClr val="tx1"/>
                </a:solidFill>
                <a:latin typeface="+mn-ea"/>
              </a:rPr>
              <a:t>,2019,40(06):23-29.</a:t>
            </a:r>
          </a:p>
          <a:p>
            <a:pPr marL="0" algn="just">
              <a:lnSpc>
                <a:spcPct val="100000"/>
              </a:lnSpc>
              <a:spcBef>
                <a:spcPts val="600"/>
              </a:spcBef>
            </a:pPr>
            <a:r>
              <a:rPr lang="en-US" altLang="zh-CN" sz="1600" dirty="0">
                <a:solidFill>
                  <a:schemeClr val="tx1"/>
                </a:solidFill>
                <a:latin typeface="+mn-ea"/>
              </a:rPr>
              <a:t>[26]</a:t>
            </a:r>
            <a:r>
              <a:rPr lang="zh-CN" altLang="en-US" sz="1600" dirty="0">
                <a:solidFill>
                  <a:schemeClr val="tx1"/>
                </a:solidFill>
                <a:latin typeface="+mn-ea"/>
              </a:rPr>
              <a:t>牌艳欣</a:t>
            </a:r>
            <a:r>
              <a:rPr lang="en-US" altLang="zh-CN" sz="1600" dirty="0">
                <a:solidFill>
                  <a:schemeClr val="tx1"/>
                </a:solidFill>
                <a:latin typeface="+mn-ea"/>
              </a:rPr>
              <a:t>,</a:t>
            </a:r>
            <a:r>
              <a:rPr lang="zh-CN" altLang="en-US" sz="1600" dirty="0">
                <a:solidFill>
                  <a:schemeClr val="tx1"/>
                </a:solidFill>
                <a:latin typeface="+mn-ea"/>
              </a:rPr>
              <a:t>李长玲</a:t>
            </a:r>
            <a:r>
              <a:rPr lang="en-US" altLang="zh-CN" sz="1600" dirty="0">
                <a:solidFill>
                  <a:schemeClr val="tx1"/>
                </a:solidFill>
                <a:latin typeface="+mn-ea"/>
              </a:rPr>
              <a:t>,</a:t>
            </a:r>
            <a:r>
              <a:rPr lang="zh-CN" altLang="en-US" sz="1600" dirty="0">
                <a:solidFill>
                  <a:schemeClr val="tx1"/>
                </a:solidFill>
                <a:latin typeface="+mn-ea"/>
              </a:rPr>
              <a:t>刘运梅</a:t>
            </a:r>
            <a:r>
              <a:rPr lang="en-US" altLang="zh-CN" sz="1600" dirty="0">
                <a:solidFill>
                  <a:schemeClr val="tx1"/>
                </a:solidFill>
                <a:latin typeface="+mn-ea"/>
              </a:rPr>
              <a:t>. </a:t>
            </a:r>
            <a:r>
              <a:rPr lang="zh-CN" altLang="en-US" sz="1600" dirty="0">
                <a:solidFill>
                  <a:schemeClr val="tx1"/>
                </a:solidFill>
                <a:latin typeface="+mn-ea"/>
              </a:rPr>
              <a:t>基于</a:t>
            </a:r>
            <a:r>
              <a:rPr lang="en-US" altLang="zh-CN" sz="1600" dirty="0">
                <a:solidFill>
                  <a:schemeClr val="tx1"/>
                </a:solidFill>
                <a:latin typeface="+mn-ea"/>
              </a:rPr>
              <a:t>z</a:t>
            </a:r>
            <a:r>
              <a:rPr lang="zh-CN" altLang="en-US" sz="1600" dirty="0">
                <a:solidFill>
                  <a:schemeClr val="tx1"/>
                </a:solidFill>
                <a:latin typeface="+mn-ea"/>
              </a:rPr>
              <a:t>指数的</a:t>
            </a:r>
            <a:r>
              <a:rPr lang="en-US" altLang="zh-CN" sz="1600" dirty="0">
                <a:solidFill>
                  <a:schemeClr val="tx1"/>
                </a:solidFill>
                <a:latin typeface="+mn-ea"/>
              </a:rPr>
              <a:t>AAS</a:t>
            </a:r>
            <a:r>
              <a:rPr lang="zh-CN" altLang="en-US" sz="1600" dirty="0">
                <a:solidFill>
                  <a:schemeClr val="tx1"/>
                </a:solidFill>
                <a:latin typeface="+mn-ea"/>
              </a:rPr>
              <a:t>高关注度学科研究主题识别</a:t>
            </a:r>
            <a:r>
              <a:rPr lang="en-US" altLang="zh-CN" sz="1600" dirty="0">
                <a:solidFill>
                  <a:schemeClr val="tx1"/>
                </a:solidFill>
                <a:latin typeface="+mn-ea"/>
              </a:rPr>
              <a:t>[J]. </a:t>
            </a:r>
            <a:r>
              <a:rPr lang="zh-CN" altLang="en-US" sz="1600" dirty="0">
                <a:solidFill>
                  <a:schemeClr val="tx1"/>
                </a:solidFill>
                <a:latin typeface="+mn-ea"/>
              </a:rPr>
              <a:t>情报资料工作</a:t>
            </a:r>
            <a:r>
              <a:rPr lang="en-US" altLang="zh-CN" sz="1600" dirty="0">
                <a:solidFill>
                  <a:schemeClr val="tx1"/>
                </a:solidFill>
                <a:latin typeface="+mn-ea"/>
              </a:rPr>
              <a:t>,2019,40(06):30-37.</a:t>
            </a:r>
          </a:p>
          <a:p>
            <a:pPr marL="0" algn="just">
              <a:lnSpc>
                <a:spcPct val="100000"/>
              </a:lnSpc>
              <a:spcBef>
                <a:spcPts val="600"/>
              </a:spcBef>
            </a:pPr>
            <a:r>
              <a:rPr lang="en-US" altLang="zh-CN" sz="1600" dirty="0">
                <a:solidFill>
                  <a:schemeClr val="tx1"/>
                </a:solidFill>
                <a:latin typeface="+mn-ea"/>
              </a:rPr>
              <a:t>[27]</a:t>
            </a:r>
            <a:r>
              <a:rPr lang="zh-CN" altLang="en-US" sz="1600" dirty="0">
                <a:solidFill>
                  <a:schemeClr val="tx1"/>
                </a:solidFill>
                <a:latin typeface="+mn-ea"/>
              </a:rPr>
              <a:t>魏绪秋</a:t>
            </a:r>
            <a:r>
              <a:rPr lang="en-US" altLang="zh-CN" sz="1600" dirty="0">
                <a:solidFill>
                  <a:schemeClr val="tx1"/>
                </a:solidFill>
                <a:latin typeface="+mn-ea"/>
              </a:rPr>
              <a:t>,</a:t>
            </a:r>
            <a:r>
              <a:rPr lang="zh-CN" altLang="en-US" sz="1600" dirty="0">
                <a:solidFill>
                  <a:schemeClr val="tx1"/>
                </a:solidFill>
                <a:latin typeface="+mn-ea"/>
              </a:rPr>
              <a:t>李长玲</a:t>
            </a:r>
            <a:r>
              <a:rPr lang="en-US" altLang="zh-CN" sz="1600" dirty="0">
                <a:solidFill>
                  <a:schemeClr val="tx1"/>
                </a:solidFill>
                <a:latin typeface="+mn-ea"/>
              </a:rPr>
              <a:t>,</a:t>
            </a:r>
            <a:r>
              <a:rPr lang="zh-CN" altLang="en-US" sz="1600" dirty="0">
                <a:solidFill>
                  <a:schemeClr val="tx1"/>
                </a:solidFill>
                <a:latin typeface="+mn-ea"/>
              </a:rPr>
              <a:t>郭凤娇</a:t>
            </a:r>
            <a:r>
              <a:rPr lang="en-US" altLang="zh-CN" sz="1600" dirty="0">
                <a:solidFill>
                  <a:schemeClr val="tx1"/>
                </a:solidFill>
                <a:latin typeface="+mn-ea"/>
              </a:rPr>
              <a:t>,</a:t>
            </a:r>
            <a:r>
              <a:rPr lang="zh-CN" altLang="en-US" sz="1600" dirty="0">
                <a:solidFill>
                  <a:schemeClr val="tx1"/>
                </a:solidFill>
                <a:latin typeface="+mn-ea"/>
              </a:rPr>
              <a:t>于淼</a:t>
            </a:r>
            <a:r>
              <a:rPr lang="en-US" altLang="zh-CN" sz="1600" dirty="0">
                <a:solidFill>
                  <a:schemeClr val="tx1"/>
                </a:solidFill>
                <a:latin typeface="+mn-ea"/>
              </a:rPr>
              <a:t>. </a:t>
            </a:r>
            <a:r>
              <a:rPr lang="zh-CN" altLang="en-US" sz="1600" dirty="0">
                <a:solidFill>
                  <a:schemeClr val="tx1"/>
                </a:solidFill>
                <a:latin typeface="+mn-ea"/>
              </a:rPr>
              <a:t>基于引证数据的单篇论文学术生命力研究</a:t>
            </a:r>
            <a:r>
              <a:rPr lang="en-US" altLang="zh-CN" sz="1600" dirty="0">
                <a:solidFill>
                  <a:schemeClr val="tx1"/>
                </a:solidFill>
                <a:latin typeface="+mn-ea"/>
              </a:rPr>
              <a:t>[J]. </a:t>
            </a:r>
            <a:r>
              <a:rPr lang="zh-CN" altLang="en-US" sz="1600" dirty="0">
                <a:solidFill>
                  <a:schemeClr val="tx1"/>
                </a:solidFill>
                <a:latin typeface="+mn-ea"/>
              </a:rPr>
              <a:t>情报杂志</a:t>
            </a:r>
            <a:r>
              <a:rPr lang="en-US" altLang="zh-CN" sz="1600" dirty="0">
                <a:solidFill>
                  <a:schemeClr val="tx1"/>
                </a:solidFill>
                <a:latin typeface="+mn-ea"/>
              </a:rPr>
              <a:t>,2020,39(01):154-161.</a:t>
            </a:r>
          </a:p>
          <a:p>
            <a:pPr marL="0" algn="just">
              <a:lnSpc>
                <a:spcPct val="100000"/>
              </a:lnSpc>
              <a:spcBef>
                <a:spcPts val="600"/>
              </a:spcBef>
            </a:pPr>
            <a:r>
              <a:rPr lang="en-US" altLang="zh-CN" sz="1600" dirty="0">
                <a:solidFill>
                  <a:schemeClr val="tx1"/>
                </a:solidFill>
                <a:latin typeface="+mn-ea"/>
              </a:rPr>
              <a:t>[28]</a:t>
            </a:r>
            <a:r>
              <a:rPr lang="zh-CN" altLang="en-US" sz="1600" dirty="0">
                <a:solidFill>
                  <a:schemeClr val="tx1"/>
                </a:solidFill>
                <a:latin typeface="+mn-ea"/>
              </a:rPr>
              <a:t>魏绪秋</a:t>
            </a:r>
            <a:r>
              <a:rPr lang="en-US" altLang="zh-CN" sz="1600" dirty="0">
                <a:solidFill>
                  <a:schemeClr val="tx1"/>
                </a:solidFill>
                <a:latin typeface="+mn-ea"/>
              </a:rPr>
              <a:t>,</a:t>
            </a:r>
            <a:r>
              <a:rPr lang="zh-CN" altLang="en-US" sz="1600" dirty="0">
                <a:solidFill>
                  <a:schemeClr val="tx1"/>
                </a:solidFill>
                <a:latin typeface="+mn-ea"/>
              </a:rPr>
              <a:t>李长玲</a:t>
            </a:r>
            <a:r>
              <a:rPr lang="en-US" altLang="zh-CN" sz="1600" dirty="0">
                <a:solidFill>
                  <a:schemeClr val="tx1"/>
                </a:solidFill>
                <a:latin typeface="+mn-ea"/>
              </a:rPr>
              <a:t>. </a:t>
            </a:r>
            <a:r>
              <a:rPr lang="zh-CN" altLang="en-US" sz="1600" dirty="0">
                <a:solidFill>
                  <a:schemeClr val="tx1"/>
                </a:solidFill>
                <a:latin typeface="+mn-ea"/>
              </a:rPr>
              <a:t>历时视角下的作者引证规律研究</a:t>
            </a:r>
            <a:r>
              <a:rPr lang="en-US" altLang="zh-CN" sz="1600" dirty="0">
                <a:solidFill>
                  <a:schemeClr val="tx1"/>
                </a:solidFill>
                <a:latin typeface="+mn-ea"/>
              </a:rPr>
              <a:t>——</a:t>
            </a:r>
            <a:r>
              <a:rPr lang="zh-CN" altLang="en-US" sz="1600" dirty="0">
                <a:solidFill>
                  <a:schemeClr val="tx1"/>
                </a:solidFill>
                <a:latin typeface="+mn-ea"/>
              </a:rPr>
              <a:t>以</a:t>
            </a:r>
            <a:r>
              <a:rPr lang="en-US" altLang="zh-CN" sz="1600" dirty="0" err="1">
                <a:solidFill>
                  <a:schemeClr val="tx1"/>
                </a:solidFill>
                <a:latin typeface="+mn-ea"/>
              </a:rPr>
              <a:t>Scientometrics</a:t>
            </a:r>
            <a:r>
              <a:rPr lang="zh-CN" altLang="en-US" sz="1600" dirty="0">
                <a:solidFill>
                  <a:schemeClr val="tx1"/>
                </a:solidFill>
                <a:latin typeface="+mn-ea"/>
              </a:rPr>
              <a:t>为例</a:t>
            </a:r>
            <a:r>
              <a:rPr lang="en-US" altLang="zh-CN" sz="1600" dirty="0">
                <a:solidFill>
                  <a:schemeClr val="tx1"/>
                </a:solidFill>
                <a:latin typeface="+mn-ea"/>
              </a:rPr>
              <a:t>[J]. </a:t>
            </a:r>
            <a:r>
              <a:rPr lang="zh-CN" altLang="en-US" sz="1600" dirty="0">
                <a:solidFill>
                  <a:schemeClr val="tx1"/>
                </a:solidFill>
                <a:latin typeface="+mn-ea"/>
              </a:rPr>
              <a:t>图书馆论坛</a:t>
            </a:r>
            <a:r>
              <a:rPr lang="en-US" altLang="zh-CN" sz="1600" dirty="0">
                <a:solidFill>
                  <a:schemeClr val="tx1"/>
                </a:solidFill>
                <a:latin typeface="+mn-ea"/>
              </a:rPr>
              <a:t>,2019,39(05):46-53.</a:t>
            </a:r>
            <a:endParaRPr lang="zh-CN" altLang="en-US" sz="1600" dirty="0">
              <a:solidFill>
                <a:schemeClr val="tx1"/>
              </a:solidFill>
              <a:latin typeface="+mn-ea"/>
            </a:endParaRPr>
          </a:p>
          <a:p>
            <a:endParaRPr lang="zh-CN" altLang="en-US" sz="1600" b="1" dirty="0">
              <a:solidFill>
                <a:schemeClr val="tx1"/>
              </a:solidFill>
              <a:latin typeface="Times New Roman" panose="02020603050405020304" pitchFamily="18" charset="0"/>
              <a:ea typeface="宋体" panose="02010600030101010101" pitchFamily="2" charset="-122"/>
            </a:endParaRPr>
          </a:p>
        </p:txBody>
      </p:sp>
      <p:sp>
        <p:nvSpPr>
          <p:cNvPr id="2" name="标题 1"/>
          <p:cNvSpPr>
            <a:spLocks noGrp="1"/>
          </p:cNvSpPr>
          <p:nvPr>
            <p:ph type="title"/>
            <p:custDataLst>
              <p:tags r:id="rId1"/>
            </p:custDataLst>
          </p:nvPr>
        </p:nvSpPr>
        <p:spPr/>
        <p:txBody>
          <a:bodyPr/>
          <a:lstStyle/>
          <a:p>
            <a:r>
              <a:rPr lang="zh-CN" altLang="en-US"/>
              <a:t>发表信息计量学论文</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p:cNvSpPr>
          <p:nvPr>
            <p:ph idx="1"/>
          </p:nvPr>
        </p:nvSpPr>
        <p:spPr>
          <a:xfrm>
            <a:off x="1187609" y="1949056"/>
            <a:ext cx="9696132" cy="4888230"/>
          </a:xfrm>
        </p:spPr>
        <p:txBody>
          <a:bodyPr vert="horz" wrap="square" lIns="121920" tIns="60960" rIns="121920" bIns="60960" anchor="t" anchorCtr="0">
            <a:normAutofit/>
          </a:bodyPr>
          <a:lstStyle/>
          <a:p>
            <a:pPr marL="0" lvl="1" indent="749300" defTabSz="914400">
              <a:lnSpc>
                <a:spcPct val="135000"/>
              </a:lnSpc>
              <a:buClr>
                <a:srgbClr val="A50021"/>
              </a:buClr>
              <a:buSzPct val="95000"/>
              <a:buNone/>
              <a:tabLst>
                <a:tab pos="1609725" algn="l"/>
                <a:tab pos="1609725" algn="l"/>
                <a:tab pos="1609725" algn="l"/>
                <a:tab pos="1609725" algn="l"/>
                <a:tab pos="1609725" algn="l"/>
                <a:tab pos="1609725" algn="l"/>
                <a:tab pos="1609725" algn="l"/>
                <a:tab pos="1609725" algn="l"/>
              </a:tabLst>
              <a:extLst>
                <a:ext uri="{35155182-B16C-46BC-9424-99874614C6A1}">
                  <wpsdc:indentchars xmlns="" xmlns:wpsdc="http://www.wps.cn/officeDocument/2017/drawingmlCustomData" val="200" checksum="3185231986"/>
                </a:ext>
              </a:extLst>
            </a:pPr>
            <a:r>
              <a:rPr lang="zh-CN" altLang="en-US" sz="2400" dirty="0">
                <a:solidFill>
                  <a:schemeClr val="tx1"/>
                </a:solidFill>
              </a:rPr>
              <a:t>通过著者自身基本情况（姓名、年龄、学历、职称），著者所在单位和地区、著述方式、合著情况评价：</a:t>
            </a:r>
          </a:p>
          <a:p>
            <a:pPr lvl="1" eaLnBrk="1" hangingPunct="1">
              <a:lnSpc>
                <a:spcPct val="135000"/>
              </a:lnSpc>
              <a:buClr>
                <a:srgbClr val="A50021"/>
              </a:buClr>
              <a:buSzPct val="95000"/>
              <a:buFont typeface="Wingdings" panose="05000000000000000000" pitchFamily="2" charset="2"/>
              <a:buChar char="Ø"/>
            </a:pPr>
            <a:r>
              <a:rPr lang="zh-CN" altLang="en-US" sz="2400" dirty="0">
                <a:solidFill>
                  <a:schemeClr val="tx1"/>
                </a:solidFill>
              </a:rPr>
              <a:t>社会科学人才、机构、国家和期刊</a:t>
            </a:r>
          </a:p>
          <a:p>
            <a:pPr lvl="1" eaLnBrk="1" hangingPunct="1">
              <a:lnSpc>
                <a:spcPct val="135000"/>
              </a:lnSpc>
              <a:buClr>
                <a:srgbClr val="A50021"/>
              </a:buClr>
              <a:buSzPct val="95000"/>
              <a:buFont typeface="Wingdings" panose="05000000000000000000" pitchFamily="2" charset="2"/>
              <a:buChar char="Ø"/>
            </a:pPr>
            <a:r>
              <a:rPr lang="zh-CN" altLang="en-US" sz="2400" dirty="0">
                <a:solidFill>
                  <a:schemeClr val="tx1"/>
                </a:solidFill>
              </a:rPr>
              <a:t>职业结构与社会科学研究取向评价</a:t>
            </a:r>
          </a:p>
          <a:p>
            <a:pPr lvl="1" eaLnBrk="1" hangingPunct="1">
              <a:lnSpc>
                <a:spcPct val="135000"/>
              </a:lnSpc>
              <a:buClr>
                <a:srgbClr val="A50021"/>
              </a:buClr>
              <a:buSzPct val="95000"/>
              <a:buFont typeface="Wingdings" panose="05000000000000000000" pitchFamily="2" charset="2"/>
              <a:buChar char="Ø"/>
            </a:pPr>
            <a:r>
              <a:rPr lang="zh-CN" altLang="en-US" sz="2400" dirty="0">
                <a:solidFill>
                  <a:schemeClr val="tx1"/>
                </a:solidFill>
              </a:rPr>
              <a:t>年龄结构与社会科学发展潜力</a:t>
            </a:r>
          </a:p>
          <a:p>
            <a:pPr lvl="1" eaLnBrk="1" hangingPunct="1">
              <a:lnSpc>
                <a:spcPct val="135000"/>
              </a:lnSpc>
              <a:buClr>
                <a:srgbClr val="A50021"/>
              </a:buClr>
              <a:buSzPct val="95000"/>
              <a:buFont typeface="Wingdings" panose="05000000000000000000" pitchFamily="2" charset="2"/>
              <a:buChar char="Ø"/>
            </a:pPr>
            <a:r>
              <a:rPr lang="zh-CN" altLang="en-US" sz="2400" dirty="0">
                <a:solidFill>
                  <a:schemeClr val="tx1"/>
                </a:solidFill>
              </a:rPr>
              <a:t>新老结构与社会科学学科发展阶段</a:t>
            </a:r>
          </a:p>
          <a:p>
            <a:pPr lvl="1" eaLnBrk="1" hangingPunct="1">
              <a:lnSpc>
                <a:spcPct val="135000"/>
              </a:lnSpc>
              <a:buClr>
                <a:srgbClr val="A50021"/>
              </a:buClr>
              <a:buSzPct val="95000"/>
              <a:buFont typeface="Wingdings" panose="05000000000000000000" pitchFamily="2" charset="2"/>
              <a:buChar char="Ø"/>
            </a:pPr>
            <a:r>
              <a:rPr lang="zh-CN" altLang="en-US" sz="2400" dirty="0">
                <a:solidFill>
                  <a:schemeClr val="tx1"/>
                </a:solidFill>
              </a:rPr>
              <a:t>合著结构与社会科学研究复杂程度和学科综合程度</a:t>
            </a:r>
          </a:p>
          <a:p>
            <a:pPr eaLnBrk="1" hangingPunct="1">
              <a:buNone/>
            </a:pPr>
            <a:endParaRPr lang="zh-CN" altLang="en-US" sz="2800" dirty="0">
              <a:solidFill>
                <a:schemeClr val="tx1"/>
              </a:solidFill>
            </a:endParaRPr>
          </a:p>
        </p:txBody>
      </p:sp>
      <p:sp>
        <p:nvSpPr>
          <p:cNvPr id="7171" name="Rectangle 4"/>
          <p:cNvSpPr/>
          <p:nvPr/>
        </p:nvSpPr>
        <p:spPr>
          <a:xfrm>
            <a:off x="1343472" y="1129878"/>
            <a:ext cx="2035810" cy="583565"/>
          </a:xfrm>
          <a:prstGeom prst="rect">
            <a:avLst/>
          </a:prstGeom>
          <a:noFill/>
          <a:ln w="9525">
            <a:noFill/>
          </a:ln>
        </p:spPr>
        <p:txBody>
          <a:bodyPr wrap="none">
            <a:spAutoFit/>
          </a:bodyPr>
          <a:lstStyle/>
          <a:p>
            <a:pPr>
              <a:spcBef>
                <a:spcPct val="20000"/>
              </a:spcBef>
              <a:buClr>
                <a:srgbClr val="A50021"/>
              </a:buClr>
              <a:buSzPct val="75000"/>
              <a:buFont typeface="Wingdings" panose="05000000000000000000" pitchFamily="2" charset="2"/>
              <a:buChar char="n"/>
            </a:pPr>
            <a:r>
              <a:rPr lang="zh-CN" altLang="en-US" sz="3200" dirty="0">
                <a:latin typeface="微软雅黑" panose="020B0503020204020204" charset="-122"/>
                <a:ea typeface="微软雅黑" panose="020B0503020204020204" charset="-122"/>
              </a:rPr>
              <a:t>著者分析</a:t>
            </a:r>
          </a:p>
        </p:txBody>
      </p:sp>
      <p:sp>
        <p:nvSpPr>
          <p:cNvPr id="2" name="标题 1"/>
          <p:cNvSpPr>
            <a:spLocks noGrp="1"/>
          </p:cNvSpPr>
          <p:nvPr>
            <p:ph type="title"/>
            <p:custDataLst>
              <p:tags r:id="rId1"/>
            </p:custDataLst>
          </p:nvPr>
        </p:nvSpPr>
        <p:spPr/>
        <p:txBody>
          <a:bodyPr/>
          <a:lstStyle/>
          <a:p>
            <a:r>
              <a:rPr lang="zh-CN" altLang="en-US"/>
              <a:t>文献计量学在社会科学评价中的应用</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p:cNvSpPr>
          <p:nvPr>
            <p:ph idx="1"/>
          </p:nvPr>
        </p:nvSpPr>
        <p:spPr>
          <a:xfrm>
            <a:off x="624205" y="2066290"/>
            <a:ext cx="11089813" cy="4262120"/>
          </a:xfrm>
        </p:spPr>
        <p:txBody>
          <a:bodyPr vert="horz" wrap="square" lIns="121920" tIns="60960" rIns="121920" bIns="60960" anchor="t" anchorCtr="0">
            <a:noAutofit/>
          </a:bodyPr>
          <a:lstStyle/>
          <a:p>
            <a:pPr marL="0" lvl="1" indent="749300" defTabSz="914400">
              <a:lnSpc>
                <a:spcPct val="150000"/>
              </a:lnSpc>
              <a:buClr>
                <a:srgbClr val="A50021"/>
              </a:buClr>
              <a:buSzPct val="95000"/>
              <a:buNone/>
              <a:tabLst>
                <a:tab pos="1609725" algn="l"/>
                <a:tab pos="1609725" algn="l"/>
                <a:tab pos="1609725" algn="l"/>
                <a:tab pos="1609725" algn="l"/>
                <a:tab pos="1609725" algn="l"/>
                <a:tab pos="1609725" algn="l"/>
                <a:tab pos="1609725" algn="l"/>
                <a:tab pos="1609725" algn="l"/>
              </a:tabLst>
              <a:extLst>
                <a:ext uri="{35155182-B16C-46BC-9424-99874614C6A1}">
                  <wpsdc:indentchars xmlns="" xmlns:wpsdc="http://www.wps.cn/officeDocument/2017/drawingmlCustomData" val="200" checksum="3185231986"/>
                </a:ext>
              </a:extLst>
            </a:pPr>
            <a:r>
              <a:rPr lang="zh-CN" altLang="en-US" sz="2400" dirty="0">
                <a:solidFill>
                  <a:schemeClr val="tx1"/>
                </a:solidFill>
                <a:uFillTx/>
                <a:latin typeface="Times New Roman" panose="02020603050405020304" pitchFamily="18" charset="0"/>
                <a:ea typeface="微软雅黑" panose="020B0503020204020204" charset="-122"/>
              </a:rPr>
              <a:t>隐性引证（全隐式、半隐式）、显性引证（间注式、脚注式、尾注式）</a:t>
            </a:r>
          </a:p>
          <a:p>
            <a:pPr lvl="1">
              <a:lnSpc>
                <a:spcPct val="150000"/>
              </a:lnSpc>
              <a:spcBef>
                <a:spcPct val="45000"/>
              </a:spcBef>
              <a:buClr>
                <a:srgbClr val="A50021"/>
              </a:buClr>
              <a:buSzPct val="95000"/>
              <a:buFont typeface="Wingdings" panose="05000000000000000000" pitchFamily="2" charset="2"/>
              <a:buChar char="Ø"/>
            </a:pPr>
            <a:r>
              <a:rPr lang="zh-CN" altLang="en-US" sz="2400" dirty="0">
                <a:solidFill>
                  <a:schemeClr val="tx1"/>
                </a:solidFill>
                <a:uFillTx/>
                <a:latin typeface="Times New Roman" panose="02020603050405020304" pitchFamily="18" charset="0"/>
                <a:ea typeface="微软雅黑" panose="020B0503020204020204" charset="-122"/>
              </a:rPr>
              <a:t>评价社会科学人才、机构、国家的文献信息吸收能力、科学态度与科研工作的连续性；</a:t>
            </a:r>
          </a:p>
          <a:p>
            <a:pPr lvl="1">
              <a:lnSpc>
                <a:spcPct val="150000"/>
              </a:lnSpc>
              <a:spcBef>
                <a:spcPct val="45000"/>
              </a:spcBef>
              <a:buClr>
                <a:srgbClr val="A50021"/>
              </a:buClr>
              <a:buSzPct val="95000"/>
              <a:buFont typeface="Wingdings" panose="05000000000000000000" pitchFamily="2" charset="2"/>
              <a:buChar char="Ø"/>
            </a:pPr>
            <a:r>
              <a:rPr lang="zh-CN" altLang="en-US" sz="2400" dirty="0">
                <a:solidFill>
                  <a:schemeClr val="tx1"/>
                </a:solidFill>
                <a:uFillTx/>
                <a:latin typeface="Times New Roman" panose="02020603050405020304" pitchFamily="18" charset="0"/>
                <a:ea typeface="微软雅黑" panose="020B0503020204020204" charset="-122"/>
              </a:rPr>
              <a:t>评价社会科学人才、机构、国家、期刊和学科的学术水平、地位和影响；</a:t>
            </a:r>
          </a:p>
          <a:p>
            <a:pPr lvl="1">
              <a:lnSpc>
                <a:spcPct val="150000"/>
              </a:lnSpc>
              <a:spcBef>
                <a:spcPct val="45000"/>
              </a:spcBef>
              <a:buClr>
                <a:srgbClr val="A50021"/>
              </a:buClr>
              <a:buSzPct val="95000"/>
              <a:buFont typeface="Wingdings" panose="05000000000000000000" pitchFamily="2" charset="2"/>
              <a:buChar char="Ø"/>
            </a:pPr>
            <a:r>
              <a:rPr lang="zh-CN" altLang="en-US" sz="2400" dirty="0">
                <a:solidFill>
                  <a:schemeClr val="tx1"/>
                </a:solidFill>
                <a:uFillTx/>
                <a:latin typeface="Times New Roman" panose="02020603050405020304" pitchFamily="18" charset="0"/>
                <a:ea typeface="微软雅黑" panose="020B0503020204020204" charset="-122"/>
              </a:rPr>
              <a:t>评价社会科学人才、机构、国家、期刊、学科之间的关系。</a:t>
            </a:r>
          </a:p>
        </p:txBody>
      </p:sp>
      <p:sp>
        <p:nvSpPr>
          <p:cNvPr id="8195" name="Rectangle 4"/>
          <p:cNvSpPr/>
          <p:nvPr/>
        </p:nvSpPr>
        <p:spPr>
          <a:xfrm>
            <a:off x="839682" y="1340273"/>
            <a:ext cx="2035810" cy="534035"/>
          </a:xfrm>
          <a:prstGeom prst="rect">
            <a:avLst/>
          </a:prstGeom>
          <a:noFill/>
          <a:ln w="9525">
            <a:noFill/>
          </a:ln>
        </p:spPr>
        <p:txBody>
          <a:bodyPr wrap="none">
            <a:spAutoFit/>
          </a:bodyPr>
          <a:lstStyle/>
          <a:p>
            <a:pPr>
              <a:lnSpc>
                <a:spcPct val="90000"/>
              </a:lnSpc>
              <a:spcBef>
                <a:spcPct val="20000"/>
              </a:spcBef>
              <a:buClr>
                <a:srgbClr val="A50021"/>
              </a:buClr>
              <a:buSzPct val="75000"/>
              <a:buFont typeface="Wingdings" panose="05000000000000000000" pitchFamily="2" charset="2"/>
              <a:buChar char="n"/>
            </a:pPr>
            <a:r>
              <a:rPr lang="zh-CN" altLang="en-US" sz="3200" dirty="0">
                <a:latin typeface="微软雅黑" panose="020B0503020204020204" charset="-122"/>
                <a:ea typeface="微软雅黑" panose="020B0503020204020204" charset="-122"/>
              </a:rPr>
              <a:t>引文分析</a:t>
            </a:r>
          </a:p>
        </p:txBody>
      </p:sp>
      <p:sp>
        <p:nvSpPr>
          <p:cNvPr id="2" name="标题 1"/>
          <p:cNvSpPr>
            <a:spLocks noGrp="1"/>
          </p:cNvSpPr>
          <p:nvPr>
            <p:ph type="title"/>
            <p:custDataLst>
              <p:tags r:id="rId1"/>
            </p:custDataLst>
          </p:nvPr>
        </p:nvSpPr>
        <p:spPr/>
        <p:txBody>
          <a:bodyPr/>
          <a:lstStyle/>
          <a:p>
            <a:r>
              <a:rPr lang="zh-CN" altLang="en-US"/>
              <a:t>文献计量学在社会科学评价中的应用</a:t>
            </a:r>
          </a:p>
        </p:txBody>
      </p:sp>
      <p:sp>
        <p:nvSpPr>
          <p:cNvPr id="3" name="文本框 2"/>
          <p:cNvSpPr txBox="1"/>
          <p:nvPr/>
        </p:nvSpPr>
        <p:spPr>
          <a:xfrm>
            <a:off x="3123565" y="6226810"/>
            <a:ext cx="4064000" cy="460375"/>
          </a:xfrm>
          <a:prstGeom prst="rect">
            <a:avLst/>
          </a:prstGeom>
          <a:noFill/>
        </p:spPr>
        <p:txBody>
          <a:bodyPr wrap="square" rtlCol="0">
            <a:spAutoFit/>
          </a:bodyPr>
          <a:lstStyle/>
          <a:p>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p:cNvSpPr>
          <p:nvPr>
            <p:ph idx="1"/>
          </p:nvPr>
        </p:nvSpPr>
        <p:spPr>
          <a:xfrm>
            <a:off x="1703705" y="1340485"/>
            <a:ext cx="8829675" cy="4673600"/>
          </a:xfrm>
        </p:spPr>
        <p:txBody>
          <a:bodyPr vert="horz" wrap="square" lIns="121920" tIns="60960" rIns="121920" bIns="60960" anchor="t" anchorCtr="0"/>
          <a:lstStyle/>
          <a:p>
            <a:pPr eaLnBrk="1" hangingPunct="1">
              <a:lnSpc>
                <a:spcPct val="150000"/>
              </a:lnSpc>
              <a:buNone/>
            </a:pPr>
            <a:r>
              <a:rPr lang="zh-CN" altLang="en-US" sz="2400" dirty="0">
                <a:solidFill>
                  <a:srgbClr val="000066"/>
                </a:solidFill>
                <a:uFillTx/>
                <a:latin typeface="Times New Roman" panose="02020603050405020304" pitchFamily="18" charset="0"/>
                <a:ea typeface="微软雅黑" panose="020B0503020204020204" charset="-122"/>
              </a:rPr>
              <a:t>一、核心期刊的概念</a:t>
            </a:r>
          </a:p>
          <a:p>
            <a:pPr eaLnBrk="1" hangingPunct="1">
              <a:lnSpc>
                <a:spcPct val="150000"/>
              </a:lnSpc>
              <a:buNone/>
            </a:pPr>
            <a:r>
              <a:rPr lang="zh-CN" altLang="en-US" sz="2400" dirty="0">
                <a:solidFill>
                  <a:srgbClr val="000066"/>
                </a:solidFill>
                <a:uFillTx/>
                <a:latin typeface="Times New Roman" panose="02020603050405020304" pitchFamily="18" charset="0"/>
                <a:ea typeface="微软雅黑" panose="020B0503020204020204" charset="-122"/>
              </a:rPr>
              <a:t>二、核心期刊的评价方法 </a:t>
            </a:r>
          </a:p>
          <a:p>
            <a:pPr eaLnBrk="1" hangingPunct="1">
              <a:lnSpc>
                <a:spcPct val="150000"/>
              </a:lnSpc>
              <a:buNone/>
            </a:pPr>
            <a:r>
              <a:rPr lang="zh-CN" altLang="en-US" sz="2400" dirty="0">
                <a:solidFill>
                  <a:srgbClr val="000066"/>
                </a:solidFill>
                <a:uFillTx/>
                <a:latin typeface="Times New Roman" panose="02020603050405020304" pitchFamily="18" charset="0"/>
                <a:ea typeface="微软雅黑" panose="020B0503020204020204" charset="-122"/>
              </a:rPr>
              <a:t>三、《中文核心期刊要目总览》简介</a:t>
            </a:r>
          </a:p>
          <a:p>
            <a:pPr eaLnBrk="1" hangingPunct="1">
              <a:lnSpc>
                <a:spcPct val="150000"/>
              </a:lnSpc>
              <a:buNone/>
            </a:pPr>
            <a:r>
              <a:rPr lang="zh-CN" altLang="en-US" sz="2400" dirty="0">
                <a:solidFill>
                  <a:srgbClr val="000066"/>
                </a:solidFill>
                <a:uFillTx/>
                <a:latin typeface="Times New Roman" panose="02020603050405020304" pitchFamily="18" charset="0"/>
                <a:ea typeface="微软雅黑" panose="020B0503020204020204" charset="-122"/>
              </a:rPr>
              <a:t>四、核心期刊的作用</a:t>
            </a:r>
          </a:p>
        </p:txBody>
      </p:sp>
      <p:sp>
        <p:nvSpPr>
          <p:cNvPr id="2" name="标题 1"/>
          <p:cNvSpPr>
            <a:spLocks noGrp="1"/>
          </p:cNvSpPr>
          <p:nvPr>
            <p:ph type="title"/>
            <p:custDataLst>
              <p:tags r:id="rId1"/>
            </p:custDataLst>
          </p:nvPr>
        </p:nvSpPr>
        <p:spPr/>
        <p:txBody>
          <a:bodyPr/>
          <a:lstStyle/>
          <a:p>
            <a:r>
              <a:rPr lang="zh-CN" altLang="en-US"/>
              <a:t>文献计量学在社会科学评价中的应用</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1328640" y="1916832"/>
            <a:ext cx="9760010" cy="4654550"/>
          </a:xfrm>
          <a:ln>
            <a:solidFill>
              <a:schemeClr val="bg1"/>
            </a:solidFill>
          </a:ln>
        </p:spPr>
        <p:txBody>
          <a:bodyPr vert="horz" wrap="square" lIns="121920" tIns="60960" rIns="121920" bIns="60960" numCol="1" anchor="t" anchorCtr="0" compatLnSpc="1">
            <a:normAutofit/>
          </a:bodyPr>
          <a:lstStyle/>
          <a:p>
            <a:pPr marL="0" marR="0" lvl="0" indent="0" algn="just" defTabSz="914400" rtl="0" fontAlgn="base">
              <a:lnSpc>
                <a:spcPct val="150000"/>
              </a:lnSpc>
              <a:spcAft>
                <a:spcPct val="0"/>
              </a:spcAft>
              <a:buClr>
                <a:srgbClr val="2E06C2"/>
              </a:buClr>
              <a:buSzPct val="80000"/>
              <a:buFont typeface="Wingdings" panose="05000000000000000000" pitchFamily="2" charset="2"/>
              <a:buNone/>
              <a:defRPr/>
            </a:pPr>
            <a:r>
              <a:rPr kumimoji="1" lang="zh-CN" altLang="en-US" sz="2400" i="0" kern="0" spc="0" baseline="0" noProof="0" dirty="0">
                <a:ln>
                  <a:noFill/>
                </a:ln>
                <a:solidFill>
                  <a:schemeClr val="tx1"/>
                </a:solidFill>
                <a:effectLst/>
                <a:uLnTx/>
                <a:uFillTx/>
                <a:latin typeface="Times New Roman" panose="02020603050405020304" pitchFamily="18" charset="0"/>
                <a:ea typeface="微软雅黑" panose="020B0503020204020204" charset="-122"/>
                <a:cs typeface="+mn-cs"/>
              </a:rPr>
              <a:t>        1934年，布拉德福，在统计了“应用地球物理”和“润滑”两个学科的载文量后，发现了学科文献分布规律：</a:t>
            </a:r>
          </a:p>
          <a:p>
            <a:pPr marR="0" lvl="0" algn="just" defTabSz="914400" rtl="0" fontAlgn="base">
              <a:lnSpc>
                <a:spcPct val="150000"/>
              </a:lnSpc>
              <a:spcAft>
                <a:spcPts val="1200"/>
              </a:spcAft>
              <a:buClr>
                <a:schemeClr val="tx2"/>
              </a:buClr>
              <a:buSzPct val="80000"/>
              <a:buFont typeface="Wingdings" panose="05000000000000000000" pitchFamily="2" charset="2"/>
              <a:buChar char="ü"/>
              <a:defRPr/>
            </a:pPr>
            <a:r>
              <a:rPr kumimoji="1" lang="zh-CN" altLang="en-US" sz="2400" i="0" kern="0" spc="0" baseline="0" noProof="0" dirty="0">
                <a:ln>
                  <a:noFill/>
                </a:ln>
                <a:solidFill>
                  <a:schemeClr val="tx1"/>
                </a:solidFill>
                <a:effectLst/>
                <a:uLnTx/>
                <a:uFillTx/>
                <a:latin typeface="Times New Roman" panose="02020603050405020304" pitchFamily="18" charset="0"/>
                <a:ea typeface="微软雅黑" panose="020B0503020204020204" charset="-122"/>
                <a:cs typeface="+mn-cs"/>
              </a:rPr>
              <a:t> </a:t>
            </a:r>
            <a:r>
              <a:rPr kumimoji="1" lang="zh-CN" altLang="en-US" sz="2200" i="0" kern="0" spc="0" baseline="0" noProof="0" dirty="0">
                <a:ln>
                  <a:noFill/>
                </a:ln>
                <a:solidFill>
                  <a:schemeClr val="tx1"/>
                </a:solidFill>
                <a:effectLst/>
                <a:uLnTx/>
                <a:uFillTx/>
                <a:latin typeface="Times New Roman" panose="02020603050405020304" pitchFamily="18" charset="0"/>
                <a:ea typeface="微软雅黑" panose="020B0503020204020204" charset="-122"/>
                <a:cs typeface="+mn-cs"/>
              </a:rPr>
              <a:t>“对某一学科而言，将科学期刊按其刊载该学科论文数量，以递减顺序排列，都可以划分出对该学科最有贡献的核心区，以及论文数量与之相等的相继几个区。这时核心区与相继各区的期刊数量成1：</a:t>
            </a:r>
            <a:r>
              <a:rPr kumimoji="1" lang="en-US" altLang="zh-CN" sz="2200" i="0" kern="0" spc="0" baseline="0" noProof="0" dirty="0">
                <a:ln>
                  <a:noFill/>
                </a:ln>
                <a:solidFill>
                  <a:schemeClr val="tx1"/>
                </a:solidFill>
                <a:effectLst/>
                <a:uLnTx/>
                <a:uFillTx/>
                <a:latin typeface="Times New Roman" panose="02020603050405020304" pitchFamily="18" charset="0"/>
                <a:ea typeface="微软雅黑" panose="020B0503020204020204" charset="-122"/>
                <a:cs typeface="+mn-cs"/>
              </a:rPr>
              <a:t>a：a</a:t>
            </a:r>
            <a:r>
              <a:rPr kumimoji="1" lang="en-US" altLang="zh-CN" sz="2200" i="0" kern="0" spc="0" baseline="30000" noProof="0" dirty="0">
                <a:ln>
                  <a:noFill/>
                </a:ln>
                <a:solidFill>
                  <a:schemeClr val="tx1"/>
                </a:solidFill>
                <a:effectLst/>
                <a:uLnTx/>
                <a:uFillTx/>
                <a:latin typeface="Times New Roman" panose="02020603050405020304" pitchFamily="18" charset="0"/>
                <a:ea typeface="微软雅黑" panose="020B0503020204020204" charset="-122"/>
                <a:cs typeface="+mn-cs"/>
              </a:rPr>
              <a:t>2</a:t>
            </a:r>
            <a:r>
              <a:rPr kumimoji="1" lang="en-US" altLang="zh-CN" sz="2200" i="0" kern="0" spc="0" baseline="0" noProof="0" dirty="0">
                <a:ln>
                  <a:noFill/>
                </a:ln>
                <a:solidFill>
                  <a:schemeClr val="tx1"/>
                </a:solidFill>
                <a:effectLst/>
                <a:uLnTx/>
                <a:uFillTx/>
                <a:latin typeface="Times New Roman" panose="02020603050405020304" pitchFamily="18" charset="0"/>
                <a:ea typeface="微软雅黑" panose="020B0503020204020204" charset="-122"/>
                <a:cs typeface="+mn-cs"/>
              </a:rPr>
              <a:t>……</a:t>
            </a:r>
            <a:r>
              <a:rPr kumimoji="1" lang="zh-CN" altLang="en-US" sz="2200" i="0" kern="0" spc="0" baseline="0" noProof="0" dirty="0">
                <a:ln>
                  <a:noFill/>
                </a:ln>
                <a:solidFill>
                  <a:schemeClr val="tx1"/>
                </a:solidFill>
                <a:effectLst/>
                <a:uLnTx/>
                <a:uFillTx/>
                <a:latin typeface="Times New Roman" panose="02020603050405020304" pitchFamily="18" charset="0"/>
                <a:ea typeface="微软雅黑" panose="020B0503020204020204" charset="-122"/>
                <a:cs typeface="+mn-cs"/>
              </a:rPr>
              <a:t>的关系”。</a:t>
            </a:r>
          </a:p>
          <a:p>
            <a:pPr marR="0" lvl="0" algn="just" defTabSz="914400" rtl="0" fontAlgn="base">
              <a:lnSpc>
                <a:spcPct val="150000"/>
              </a:lnSpc>
              <a:spcAft>
                <a:spcPts val="1200"/>
              </a:spcAft>
              <a:buClr>
                <a:schemeClr val="tx2"/>
              </a:buClr>
              <a:buSzPct val="80000"/>
              <a:buFont typeface="Wingdings" panose="05000000000000000000" pitchFamily="2" charset="2"/>
              <a:buChar char="ü"/>
              <a:defRPr/>
            </a:pPr>
            <a:r>
              <a:rPr kumimoji="1" lang="zh-CN" altLang="en-US" sz="2200" i="0" kern="0" spc="0" baseline="0" noProof="0" dirty="0">
                <a:ln>
                  <a:noFill/>
                </a:ln>
                <a:solidFill>
                  <a:schemeClr val="tx1"/>
                </a:solidFill>
                <a:effectLst/>
                <a:uLnTx/>
                <a:uFillTx/>
                <a:latin typeface="Times New Roman" panose="02020603050405020304" pitchFamily="18" charset="0"/>
                <a:ea typeface="微软雅黑" panose="020B0503020204020204" charset="-122"/>
                <a:cs typeface="+mn-cs"/>
              </a:rPr>
              <a:t>    布氏取分区数为3，测得 </a:t>
            </a:r>
            <a:r>
              <a:rPr kumimoji="1" lang="en-US" altLang="zh-CN" sz="2200" i="0" kern="0" spc="0" baseline="0" noProof="0" dirty="0">
                <a:ln>
                  <a:noFill/>
                </a:ln>
                <a:solidFill>
                  <a:schemeClr val="tx1"/>
                </a:solidFill>
                <a:effectLst/>
                <a:uLnTx/>
                <a:uFillTx/>
                <a:latin typeface="Times New Roman" panose="02020603050405020304" pitchFamily="18" charset="0"/>
                <a:ea typeface="微软雅黑" panose="020B0503020204020204" charset="-122"/>
                <a:cs typeface="+mn-cs"/>
              </a:rPr>
              <a:t>a = 5。 </a:t>
            </a:r>
            <a:r>
              <a:rPr kumimoji="1" lang="zh-CN" altLang="en-US" sz="2200" i="0" kern="0" spc="0" baseline="0" noProof="0" dirty="0">
                <a:ln>
                  <a:noFill/>
                </a:ln>
                <a:solidFill>
                  <a:schemeClr val="tx1"/>
                </a:solidFill>
                <a:effectLst/>
                <a:uLnTx/>
                <a:uFillTx/>
                <a:latin typeface="Times New Roman" panose="02020603050405020304" pitchFamily="18" charset="0"/>
                <a:ea typeface="微软雅黑" panose="020B0503020204020204" charset="-122"/>
                <a:cs typeface="+mn-cs"/>
              </a:rPr>
              <a:t>以“应用地球物理学”为例，核心区有9种期刊，相关区有47种期刊，离散区有113种期刊。</a:t>
            </a:r>
            <a:r>
              <a:rPr kumimoji="1" lang="zh-CN" altLang="en-US" sz="2200" i="0" kern="0" spc="0" baseline="0" noProof="0" dirty="0">
                <a:ln>
                  <a:noFill/>
                </a:ln>
                <a:solidFill>
                  <a:schemeClr val="accent1">
                    <a:lumMod val="50000"/>
                  </a:schemeClr>
                </a:solidFill>
                <a:effectLst/>
                <a:uLnTx/>
                <a:uFillTx/>
                <a:latin typeface="Times New Roman" panose="02020603050405020304" pitchFamily="18" charset="0"/>
                <a:ea typeface="微软雅黑" panose="020B0503020204020204" charset="-122"/>
                <a:cs typeface="+mn-cs"/>
              </a:rPr>
              <a:t>核心区内的期刊只占总期刊数的3.2%，这少数信息密度大、载文量多的期刊称为核心期刊。</a:t>
            </a:r>
          </a:p>
        </p:txBody>
      </p:sp>
      <p:sp>
        <p:nvSpPr>
          <p:cNvPr id="10244" name="Rectangle 4"/>
          <p:cNvSpPr/>
          <p:nvPr/>
        </p:nvSpPr>
        <p:spPr>
          <a:xfrm>
            <a:off x="839894" y="1268942"/>
            <a:ext cx="6761480" cy="521970"/>
          </a:xfrm>
          <a:prstGeom prst="rect">
            <a:avLst/>
          </a:prstGeom>
          <a:noFill/>
          <a:ln w="9525">
            <a:noFill/>
          </a:ln>
        </p:spPr>
        <p:txBody>
          <a:bodyPr wrap="none">
            <a:spAutoFit/>
          </a:bodyPr>
          <a:lstStyle/>
          <a:p>
            <a:r>
              <a:rPr lang="zh-CN" altLang="en-US" sz="2800" dirty="0">
                <a:solidFill>
                  <a:schemeClr val="tx1"/>
                </a:solidFill>
                <a:uFillTx/>
                <a:ea typeface="微软雅黑" panose="020B0503020204020204" charset="-122"/>
                <a:cs typeface="微软雅黑" panose="020B0503020204020204" charset="-122"/>
              </a:rPr>
              <a:t>（1）载文量的核心期刊效应（一次文献）</a:t>
            </a:r>
          </a:p>
        </p:txBody>
      </p:sp>
      <p:sp>
        <p:nvSpPr>
          <p:cNvPr id="3" name="标题 2"/>
          <p:cNvSpPr>
            <a:spLocks noGrp="1"/>
          </p:cNvSpPr>
          <p:nvPr>
            <p:ph type="title"/>
            <p:custDataLst>
              <p:tags r:id="rId1"/>
            </p:custDataLst>
          </p:nvPr>
        </p:nvSpPr>
        <p:spPr/>
        <p:txBody>
          <a:bodyPr/>
          <a:lstStyle/>
          <a:p>
            <a:r>
              <a:rPr lang="zh-CN" altLang="en-US"/>
              <a:t>一.核心期刊概念</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linds(horizontal)">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blinds(horizontal)">
                                      <p:cBhvr>
                                        <p:cTn id="12" dur="5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blinds(horizontal)">
                                      <p:cBhvr>
                                        <p:cTn id="17" dur="5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custDataLst>
              <p:tags r:id="rId1"/>
            </p:custDataLst>
          </p:nvPr>
        </p:nvSpPr>
        <p:spPr/>
        <p:txBody>
          <a:bodyPr/>
          <a:lstStyle/>
          <a:p>
            <a:r>
              <a:rPr lang="zh-CN" altLang="en-US">
                <a:sym typeface="+mn-ea"/>
              </a:rPr>
              <a:t>一.核心期刊概念</a:t>
            </a:r>
            <a:endParaRPr lang="zh-CN" altLang="en-US"/>
          </a:p>
        </p:txBody>
      </p:sp>
      <p:grpSp>
        <p:nvGrpSpPr>
          <p:cNvPr id="11267" name="Group 46"/>
          <p:cNvGrpSpPr/>
          <p:nvPr/>
        </p:nvGrpSpPr>
        <p:grpSpPr>
          <a:xfrm>
            <a:off x="3017520" y="1875790"/>
            <a:ext cx="6156960" cy="4287520"/>
            <a:chOff x="1611" y="1104"/>
            <a:chExt cx="3525" cy="2532"/>
          </a:xfrm>
        </p:grpSpPr>
        <p:grpSp>
          <p:nvGrpSpPr>
            <p:cNvPr id="11268" name="Group 43"/>
            <p:cNvGrpSpPr/>
            <p:nvPr/>
          </p:nvGrpSpPr>
          <p:grpSpPr>
            <a:xfrm>
              <a:off x="2642" y="2064"/>
              <a:ext cx="615" cy="720"/>
              <a:chOff x="2654" y="2064"/>
              <a:chExt cx="603" cy="706"/>
            </a:xfrm>
          </p:grpSpPr>
          <p:sp>
            <p:nvSpPr>
              <p:cNvPr id="11302" name="Rectangle 6"/>
              <p:cNvSpPr/>
              <p:nvPr>
                <p:custDataLst>
                  <p:tags r:id="rId31"/>
                </p:custDataLst>
              </p:nvPr>
            </p:nvSpPr>
            <p:spPr>
              <a:xfrm>
                <a:off x="3024" y="2496"/>
                <a:ext cx="233" cy="274"/>
              </a:xfrm>
              <a:prstGeom prst="rect">
                <a:avLst/>
              </a:prstGeom>
              <a:solidFill>
                <a:srgbClr val="FFFFFF"/>
              </a:solidFill>
              <a:ln w="9525" cap="flat" cmpd="sng">
                <a:solidFill>
                  <a:srgbClr val="FFFFFF"/>
                </a:solidFill>
                <a:prstDash val="solid"/>
                <a:miter/>
                <a:headEnd type="none" w="med" len="med"/>
                <a:tailEnd type="none" w="med" len="med"/>
              </a:ln>
            </p:spPr>
            <p:txBody>
              <a:bodyPr/>
              <a:lstStyle/>
              <a:p>
                <a:pPr algn="just" eaLnBrk="0" hangingPunct="0"/>
                <a:r>
                  <a:rPr lang="en-US" altLang="zh-CN" sz="1800" b="1" dirty="0">
                    <a:latin typeface="Times New Roman" panose="02020603050405020304" pitchFamily="18" charset="0"/>
                  </a:rPr>
                  <a:t>B</a:t>
                </a:r>
              </a:p>
            </p:txBody>
          </p:sp>
          <p:sp>
            <p:nvSpPr>
              <p:cNvPr id="11303" name="Rectangle 7"/>
              <p:cNvSpPr/>
              <p:nvPr>
                <p:custDataLst>
                  <p:tags r:id="rId32"/>
                </p:custDataLst>
              </p:nvPr>
            </p:nvSpPr>
            <p:spPr>
              <a:xfrm>
                <a:off x="2654" y="2064"/>
                <a:ext cx="233" cy="273"/>
              </a:xfrm>
              <a:prstGeom prst="rect">
                <a:avLst/>
              </a:prstGeom>
              <a:solidFill>
                <a:srgbClr val="FFFFFF"/>
              </a:solidFill>
              <a:ln w="9525" cap="flat" cmpd="sng">
                <a:solidFill>
                  <a:srgbClr val="FFFFFF"/>
                </a:solidFill>
                <a:prstDash val="solid"/>
                <a:miter/>
                <a:headEnd type="none" w="med" len="med"/>
                <a:tailEnd type="none" w="med" len="med"/>
              </a:ln>
            </p:spPr>
            <p:txBody>
              <a:bodyPr/>
              <a:lstStyle/>
              <a:p>
                <a:pPr algn="just" eaLnBrk="0" hangingPunct="0"/>
                <a:r>
                  <a:rPr lang="en-US" altLang="zh-CN" sz="1800" b="1" dirty="0">
                    <a:latin typeface="Times New Roman" panose="02020603050405020304" pitchFamily="18" charset="0"/>
                  </a:rPr>
                  <a:t>A</a:t>
                </a:r>
              </a:p>
            </p:txBody>
          </p:sp>
        </p:grpSp>
        <p:grpSp>
          <p:nvGrpSpPr>
            <p:cNvPr id="11269" name="Group 45"/>
            <p:cNvGrpSpPr/>
            <p:nvPr/>
          </p:nvGrpSpPr>
          <p:grpSpPr>
            <a:xfrm>
              <a:off x="1611" y="1104"/>
              <a:ext cx="3525" cy="2532"/>
              <a:chOff x="1584" y="1104"/>
              <a:chExt cx="3525" cy="2532"/>
            </a:xfrm>
          </p:grpSpPr>
          <p:sp>
            <p:nvSpPr>
              <p:cNvPr id="11270" name="Freeform 26"/>
              <p:cNvSpPr/>
              <p:nvPr>
                <p:custDataLst>
                  <p:tags r:id="rId2"/>
                </p:custDataLst>
              </p:nvPr>
            </p:nvSpPr>
            <p:spPr>
              <a:xfrm>
                <a:off x="2341" y="2913"/>
                <a:ext cx="1" cy="449"/>
              </a:xfrm>
              <a:custGeom>
                <a:avLst/>
                <a:gdLst>
                  <a:gd name="txL" fmla="*/ 0 w 1"/>
                  <a:gd name="txT" fmla="*/ 0 h 768"/>
                  <a:gd name="txR" fmla="*/ 1 w 1"/>
                  <a:gd name="txB" fmla="*/ 768 h 768"/>
                </a:gdLst>
                <a:ahLst/>
                <a:cxnLst>
                  <a:cxn ang="0">
                    <a:pos x="0" y="0"/>
                  </a:cxn>
                  <a:cxn ang="0">
                    <a:pos x="1" y="31"/>
                  </a:cxn>
                </a:cxnLst>
                <a:rect l="txL" t="txT" r="txR" b="txB"/>
                <a:pathLst>
                  <a:path w="1" h="768">
                    <a:moveTo>
                      <a:pt x="0" y="0"/>
                    </a:moveTo>
                    <a:lnTo>
                      <a:pt x="1" y="768"/>
                    </a:lnTo>
                  </a:path>
                </a:pathLst>
              </a:custGeom>
              <a:noFill/>
              <a:ln w="9525" cap="flat" cmpd="sng">
                <a:solidFill>
                  <a:srgbClr val="000000">
                    <a:alpha val="100000"/>
                  </a:srgbClr>
                </a:solidFill>
                <a:prstDash val="sysDot"/>
                <a:round/>
                <a:headEnd type="none" w="med" len="med"/>
                <a:tailEnd type="none" w="med" len="med"/>
              </a:ln>
            </p:spPr>
            <p:txBody>
              <a:bodyPr/>
              <a:lstStyle/>
              <a:p>
                <a:endParaRPr lang="zh-CN" altLang="en-US"/>
              </a:p>
            </p:txBody>
          </p:sp>
          <p:sp>
            <p:nvSpPr>
              <p:cNvPr id="11271" name="Freeform 27"/>
              <p:cNvSpPr/>
              <p:nvPr>
                <p:custDataLst>
                  <p:tags r:id="rId3"/>
                </p:custDataLst>
              </p:nvPr>
            </p:nvSpPr>
            <p:spPr>
              <a:xfrm>
                <a:off x="1948" y="2904"/>
                <a:ext cx="371" cy="2"/>
              </a:xfrm>
              <a:custGeom>
                <a:avLst/>
                <a:gdLst>
                  <a:gd name="txL" fmla="*/ 0 w 765"/>
                  <a:gd name="txT" fmla="*/ 0 h 3"/>
                  <a:gd name="txR" fmla="*/ 765 w 765"/>
                  <a:gd name="txB" fmla="*/ 3 h 3"/>
                </a:gdLst>
                <a:ahLst/>
                <a:cxnLst>
                  <a:cxn ang="0">
                    <a:pos x="10" y="1"/>
                  </a:cxn>
                  <a:cxn ang="0">
                    <a:pos x="0" y="0"/>
                  </a:cxn>
                </a:cxnLst>
                <a:rect l="txL" t="txT" r="txR" b="txB"/>
                <a:pathLst>
                  <a:path w="765" h="3">
                    <a:moveTo>
                      <a:pt x="765" y="3"/>
                    </a:moveTo>
                    <a:lnTo>
                      <a:pt x="0" y="0"/>
                    </a:lnTo>
                  </a:path>
                </a:pathLst>
              </a:custGeom>
              <a:noFill/>
              <a:ln w="9525" cap="flat" cmpd="sng">
                <a:solidFill>
                  <a:srgbClr val="000000">
                    <a:alpha val="100000"/>
                  </a:srgbClr>
                </a:solidFill>
                <a:prstDash val="sysDot"/>
                <a:round/>
                <a:headEnd type="none" w="med" len="med"/>
                <a:tailEnd type="none" w="med" len="med"/>
              </a:ln>
            </p:spPr>
            <p:txBody>
              <a:bodyPr/>
              <a:lstStyle/>
              <a:p>
                <a:endParaRPr lang="zh-CN" altLang="en-US"/>
              </a:p>
            </p:txBody>
          </p:sp>
          <p:grpSp>
            <p:nvGrpSpPr>
              <p:cNvPr id="11272" name="Group 44"/>
              <p:cNvGrpSpPr/>
              <p:nvPr/>
            </p:nvGrpSpPr>
            <p:grpSpPr>
              <a:xfrm>
                <a:off x="1584" y="1104"/>
                <a:ext cx="3525" cy="2532"/>
                <a:chOff x="1392" y="1296"/>
                <a:chExt cx="3456" cy="2482"/>
              </a:xfrm>
            </p:grpSpPr>
            <p:sp>
              <p:nvSpPr>
                <p:cNvPr id="11273" name="Rectangle 24"/>
                <p:cNvSpPr/>
                <p:nvPr>
                  <p:custDataLst>
                    <p:tags r:id="rId4"/>
                  </p:custDataLst>
                </p:nvPr>
              </p:nvSpPr>
              <p:spPr>
                <a:xfrm>
                  <a:off x="3339" y="2359"/>
                  <a:ext cx="1509" cy="547"/>
                </a:xfrm>
                <a:prstGeom prst="rect">
                  <a:avLst/>
                </a:prstGeom>
                <a:solidFill>
                  <a:srgbClr val="FFFFFF"/>
                </a:solidFill>
                <a:ln w="9525" cap="flat" cmpd="sng">
                  <a:solidFill>
                    <a:srgbClr val="FFFFFF"/>
                  </a:solidFill>
                  <a:prstDash val="solid"/>
                  <a:miter/>
                  <a:headEnd type="none" w="med" len="med"/>
                  <a:tailEnd type="none" w="med" len="med"/>
                </a:ln>
              </p:spPr>
              <p:txBody>
                <a:bodyPr/>
                <a:lstStyle/>
                <a:p>
                  <a:pPr algn="just" eaLnBrk="0" hangingPunct="0"/>
                  <a:r>
                    <a:rPr lang="en-US" altLang="zh-CN" sz="1800" b="1" dirty="0">
                      <a:latin typeface="Times New Roman" panose="02020603050405020304" pitchFamily="18" charset="0"/>
                    </a:rPr>
                    <a:t>A－</a:t>
                  </a:r>
                  <a:r>
                    <a:rPr lang="zh-CN" altLang="en-US" sz="1800" b="1" dirty="0">
                      <a:latin typeface="Times New Roman" panose="02020603050405020304" pitchFamily="18" charset="0"/>
                    </a:rPr>
                    <a:t>应用地球物理学</a:t>
                  </a:r>
                </a:p>
                <a:p>
                  <a:pPr algn="just" eaLnBrk="0" hangingPunct="0"/>
                  <a:r>
                    <a:rPr lang="en-US" altLang="zh-CN" sz="1800" b="1" dirty="0">
                      <a:latin typeface="Times New Roman" panose="02020603050405020304" pitchFamily="18" charset="0"/>
                    </a:rPr>
                    <a:t>B－</a:t>
                  </a:r>
                  <a:r>
                    <a:rPr lang="zh-CN" altLang="en-US" sz="1800" b="1" dirty="0">
                      <a:latin typeface="Times New Roman" panose="02020603050405020304" pitchFamily="18" charset="0"/>
                    </a:rPr>
                    <a:t>润滑学</a:t>
                  </a:r>
                </a:p>
              </p:txBody>
            </p:sp>
            <p:grpSp>
              <p:nvGrpSpPr>
                <p:cNvPr id="11274" name="Group 42"/>
                <p:cNvGrpSpPr/>
                <p:nvPr/>
              </p:nvGrpSpPr>
              <p:grpSpPr>
                <a:xfrm>
                  <a:off x="1392" y="1296"/>
                  <a:ext cx="3312" cy="2482"/>
                  <a:chOff x="1584" y="1152"/>
                  <a:chExt cx="3312" cy="2482"/>
                </a:xfrm>
              </p:grpSpPr>
              <p:sp>
                <p:nvSpPr>
                  <p:cNvPr id="11275" name="Rectangle 9"/>
                  <p:cNvSpPr/>
                  <p:nvPr>
                    <p:custDataLst>
                      <p:tags r:id="rId5"/>
                    </p:custDataLst>
                  </p:nvPr>
                </p:nvSpPr>
                <p:spPr>
                  <a:xfrm>
                    <a:off x="3216" y="3360"/>
                    <a:ext cx="384" cy="273"/>
                  </a:xfrm>
                  <a:prstGeom prst="rect">
                    <a:avLst/>
                  </a:prstGeom>
                  <a:solidFill>
                    <a:srgbClr val="FFFFFF"/>
                  </a:solidFill>
                  <a:ln w="9525" cap="flat" cmpd="sng">
                    <a:solidFill>
                      <a:srgbClr val="FFFFFF"/>
                    </a:solidFill>
                    <a:prstDash val="solid"/>
                    <a:miter/>
                    <a:headEnd type="none" w="med" len="med"/>
                    <a:tailEnd type="none" w="med" len="med"/>
                  </a:ln>
                </p:spPr>
                <p:txBody>
                  <a:bodyPr/>
                  <a:lstStyle/>
                  <a:p>
                    <a:pPr algn="just" eaLnBrk="0" hangingPunct="0"/>
                    <a:r>
                      <a:rPr lang="zh-CN" altLang="en-US" sz="1800" b="1" dirty="0">
                        <a:solidFill>
                          <a:srgbClr val="000000"/>
                        </a:solidFill>
                        <a:latin typeface="Times New Roman" panose="02020603050405020304" pitchFamily="18" charset="0"/>
                      </a:rPr>
                      <a:t>10.0</a:t>
                    </a:r>
                  </a:p>
                </p:txBody>
              </p:sp>
              <p:sp>
                <p:nvSpPr>
                  <p:cNvPr id="11276" name="Rectangle 10"/>
                  <p:cNvSpPr/>
                  <p:nvPr>
                    <p:custDataLst>
                      <p:tags r:id="rId6"/>
                    </p:custDataLst>
                  </p:nvPr>
                </p:nvSpPr>
                <p:spPr>
                  <a:xfrm>
                    <a:off x="2928" y="3360"/>
                    <a:ext cx="336" cy="274"/>
                  </a:xfrm>
                  <a:prstGeom prst="rect">
                    <a:avLst/>
                  </a:prstGeom>
                  <a:solidFill>
                    <a:srgbClr val="FFFFFF"/>
                  </a:solidFill>
                  <a:ln w="9525" cap="flat" cmpd="sng">
                    <a:solidFill>
                      <a:srgbClr val="FFFFFF"/>
                    </a:solidFill>
                    <a:prstDash val="solid"/>
                    <a:miter/>
                    <a:headEnd type="none" w="med" len="med"/>
                    <a:tailEnd type="none" w="med" len="med"/>
                  </a:ln>
                </p:spPr>
                <p:txBody>
                  <a:bodyPr/>
                  <a:lstStyle/>
                  <a:p>
                    <a:pPr algn="just" eaLnBrk="0" hangingPunct="0"/>
                    <a:r>
                      <a:rPr lang="zh-CN" altLang="en-US" sz="1800" b="1" dirty="0">
                        <a:solidFill>
                          <a:srgbClr val="000000"/>
                        </a:solidFill>
                        <a:latin typeface="Times New Roman" panose="02020603050405020304" pitchFamily="18" charset="0"/>
                      </a:rPr>
                      <a:t>8.0</a:t>
                    </a:r>
                  </a:p>
                </p:txBody>
              </p:sp>
              <p:sp>
                <p:nvSpPr>
                  <p:cNvPr id="11277" name="Rectangle 11"/>
                  <p:cNvSpPr/>
                  <p:nvPr>
                    <p:custDataLst>
                      <p:tags r:id="rId7"/>
                    </p:custDataLst>
                  </p:nvPr>
                </p:nvSpPr>
                <p:spPr>
                  <a:xfrm>
                    <a:off x="2640" y="3360"/>
                    <a:ext cx="336" cy="274"/>
                  </a:xfrm>
                  <a:prstGeom prst="rect">
                    <a:avLst/>
                  </a:prstGeom>
                  <a:solidFill>
                    <a:srgbClr val="FFFFFF"/>
                  </a:solidFill>
                  <a:ln w="9525" cap="flat" cmpd="sng">
                    <a:solidFill>
                      <a:srgbClr val="FFFFFF"/>
                    </a:solidFill>
                    <a:prstDash val="solid"/>
                    <a:miter/>
                    <a:headEnd type="none" w="med" len="med"/>
                    <a:tailEnd type="none" w="med" len="med"/>
                  </a:ln>
                </p:spPr>
                <p:txBody>
                  <a:bodyPr/>
                  <a:lstStyle/>
                  <a:p>
                    <a:pPr algn="just" eaLnBrk="0" hangingPunct="0"/>
                    <a:r>
                      <a:rPr lang="zh-CN" altLang="en-US" sz="1800" b="1" dirty="0">
                        <a:solidFill>
                          <a:srgbClr val="000000"/>
                        </a:solidFill>
                        <a:latin typeface="Times New Roman" panose="02020603050405020304" pitchFamily="18" charset="0"/>
                      </a:rPr>
                      <a:t>6.0</a:t>
                    </a:r>
                  </a:p>
                </p:txBody>
              </p:sp>
              <p:sp>
                <p:nvSpPr>
                  <p:cNvPr id="11278" name="Rectangle 12"/>
                  <p:cNvSpPr/>
                  <p:nvPr>
                    <p:custDataLst>
                      <p:tags r:id="rId8"/>
                    </p:custDataLst>
                  </p:nvPr>
                </p:nvSpPr>
                <p:spPr>
                  <a:xfrm>
                    <a:off x="2304" y="3360"/>
                    <a:ext cx="336" cy="274"/>
                  </a:xfrm>
                  <a:prstGeom prst="rect">
                    <a:avLst/>
                  </a:prstGeom>
                  <a:solidFill>
                    <a:srgbClr val="FFFFFF"/>
                  </a:solidFill>
                  <a:ln w="9525" cap="flat" cmpd="sng">
                    <a:solidFill>
                      <a:srgbClr val="FFFFFF"/>
                    </a:solidFill>
                    <a:prstDash val="solid"/>
                    <a:miter/>
                    <a:headEnd type="none" w="med" len="med"/>
                    <a:tailEnd type="none" w="med" len="med"/>
                  </a:ln>
                </p:spPr>
                <p:txBody>
                  <a:bodyPr/>
                  <a:lstStyle/>
                  <a:p>
                    <a:pPr algn="just" eaLnBrk="0" hangingPunct="0"/>
                    <a:r>
                      <a:rPr lang="zh-CN" altLang="en-US" sz="1800" b="1" dirty="0">
                        <a:solidFill>
                          <a:srgbClr val="000000"/>
                        </a:solidFill>
                        <a:latin typeface="Times New Roman" panose="02020603050405020304" pitchFamily="18" charset="0"/>
                      </a:rPr>
                      <a:t>4.0</a:t>
                    </a:r>
                  </a:p>
                </p:txBody>
              </p:sp>
              <p:sp>
                <p:nvSpPr>
                  <p:cNvPr id="11279" name="Rectangle 13"/>
                  <p:cNvSpPr/>
                  <p:nvPr>
                    <p:custDataLst>
                      <p:tags r:id="rId9"/>
                    </p:custDataLst>
                  </p:nvPr>
                </p:nvSpPr>
                <p:spPr>
                  <a:xfrm>
                    <a:off x="1968" y="3360"/>
                    <a:ext cx="358" cy="274"/>
                  </a:xfrm>
                  <a:prstGeom prst="rect">
                    <a:avLst/>
                  </a:prstGeom>
                  <a:solidFill>
                    <a:srgbClr val="FFFFFF"/>
                  </a:solidFill>
                  <a:ln w="9525" cap="flat" cmpd="sng">
                    <a:solidFill>
                      <a:srgbClr val="FFFFFF"/>
                    </a:solidFill>
                    <a:prstDash val="solid"/>
                    <a:miter/>
                    <a:headEnd type="none" w="med" len="med"/>
                    <a:tailEnd type="none" w="med" len="med"/>
                  </a:ln>
                </p:spPr>
                <p:txBody>
                  <a:bodyPr/>
                  <a:lstStyle/>
                  <a:p>
                    <a:pPr algn="just" eaLnBrk="0" hangingPunct="0"/>
                    <a:r>
                      <a:rPr lang="zh-CN" altLang="en-US" sz="1800" b="1" dirty="0">
                        <a:solidFill>
                          <a:srgbClr val="000000"/>
                        </a:solidFill>
                        <a:latin typeface="Times New Roman" panose="02020603050405020304" pitchFamily="18" charset="0"/>
                      </a:rPr>
                      <a:t>2.0</a:t>
                    </a:r>
                  </a:p>
                </p:txBody>
              </p:sp>
              <p:sp>
                <p:nvSpPr>
                  <p:cNvPr id="11280" name="Rectangle 14"/>
                  <p:cNvSpPr/>
                  <p:nvPr>
                    <p:custDataLst>
                      <p:tags r:id="rId10"/>
                    </p:custDataLst>
                  </p:nvPr>
                </p:nvSpPr>
                <p:spPr>
                  <a:xfrm>
                    <a:off x="1632" y="2944"/>
                    <a:ext cx="462" cy="274"/>
                  </a:xfrm>
                  <a:prstGeom prst="rect">
                    <a:avLst/>
                  </a:prstGeom>
                  <a:solidFill>
                    <a:srgbClr val="FFFFFF"/>
                  </a:solidFill>
                  <a:ln w="9525" cap="flat" cmpd="sng">
                    <a:solidFill>
                      <a:srgbClr val="FFFFFF"/>
                    </a:solidFill>
                    <a:prstDash val="solid"/>
                    <a:miter/>
                    <a:headEnd type="none" w="med" len="med"/>
                    <a:tailEnd type="none" w="med" len="med"/>
                  </a:ln>
                </p:spPr>
                <p:txBody>
                  <a:bodyPr/>
                  <a:lstStyle/>
                  <a:p>
                    <a:pPr algn="just" eaLnBrk="0" hangingPunct="0"/>
                    <a:r>
                      <a:rPr lang="zh-CN" altLang="en-US" sz="1800" b="1" dirty="0">
                        <a:solidFill>
                          <a:srgbClr val="000000"/>
                        </a:solidFill>
                        <a:latin typeface="Times New Roman" panose="02020603050405020304" pitchFamily="18" charset="0"/>
                      </a:rPr>
                      <a:t>300</a:t>
                    </a:r>
                  </a:p>
                  <a:p>
                    <a:pPr algn="just" eaLnBrk="0" hangingPunct="0"/>
                    <a:endParaRPr lang="zh-CN" altLang="en-US" sz="700" dirty="0">
                      <a:solidFill>
                        <a:srgbClr val="000000"/>
                      </a:solidFill>
                      <a:latin typeface="Times New Roman" panose="02020603050405020304" pitchFamily="18" charset="0"/>
                    </a:endParaRPr>
                  </a:p>
                </p:txBody>
              </p:sp>
              <p:sp>
                <p:nvSpPr>
                  <p:cNvPr id="11281" name="Rectangle 15"/>
                  <p:cNvSpPr/>
                  <p:nvPr>
                    <p:custDataLst>
                      <p:tags r:id="rId11"/>
                    </p:custDataLst>
                  </p:nvPr>
                </p:nvSpPr>
                <p:spPr>
                  <a:xfrm>
                    <a:off x="1632" y="2576"/>
                    <a:ext cx="425" cy="273"/>
                  </a:xfrm>
                  <a:prstGeom prst="rect">
                    <a:avLst/>
                  </a:prstGeom>
                  <a:solidFill>
                    <a:srgbClr val="FFFFFF"/>
                  </a:solidFill>
                  <a:ln w="9525" cap="flat" cmpd="sng">
                    <a:solidFill>
                      <a:srgbClr val="FFFFFF"/>
                    </a:solidFill>
                    <a:prstDash val="solid"/>
                    <a:miter/>
                    <a:headEnd type="none" w="med" len="med"/>
                    <a:tailEnd type="none" w="med" len="med"/>
                  </a:ln>
                </p:spPr>
                <p:txBody>
                  <a:bodyPr/>
                  <a:lstStyle/>
                  <a:p>
                    <a:pPr algn="just" eaLnBrk="0" hangingPunct="0"/>
                    <a:r>
                      <a:rPr lang="zh-CN" altLang="en-US" sz="700" dirty="0">
                        <a:solidFill>
                          <a:srgbClr val="000000"/>
                        </a:solidFill>
                        <a:latin typeface="Times New Roman" panose="02020603050405020304" pitchFamily="18" charset="0"/>
                      </a:rPr>
                      <a:t> </a:t>
                    </a:r>
                    <a:r>
                      <a:rPr lang="zh-CN" altLang="en-US" sz="1800" b="1" dirty="0">
                        <a:solidFill>
                          <a:srgbClr val="000000"/>
                        </a:solidFill>
                        <a:latin typeface="Times New Roman" panose="02020603050405020304" pitchFamily="18" charset="0"/>
                      </a:rPr>
                      <a:t>600</a:t>
                    </a:r>
                  </a:p>
                  <a:p>
                    <a:pPr algn="just" eaLnBrk="0" hangingPunct="0"/>
                    <a:endParaRPr lang="zh-CN" altLang="en-US" sz="1800" b="1" dirty="0">
                      <a:solidFill>
                        <a:srgbClr val="000000"/>
                      </a:solidFill>
                      <a:latin typeface="Times New Roman" panose="02020603050405020304" pitchFamily="18" charset="0"/>
                    </a:endParaRPr>
                  </a:p>
                </p:txBody>
              </p:sp>
              <p:sp>
                <p:nvSpPr>
                  <p:cNvPr id="11282" name="Rectangle 16"/>
                  <p:cNvSpPr/>
                  <p:nvPr>
                    <p:custDataLst>
                      <p:tags r:id="rId12"/>
                    </p:custDataLst>
                  </p:nvPr>
                </p:nvSpPr>
                <p:spPr>
                  <a:xfrm>
                    <a:off x="1632" y="2220"/>
                    <a:ext cx="425" cy="273"/>
                  </a:xfrm>
                  <a:prstGeom prst="rect">
                    <a:avLst/>
                  </a:prstGeom>
                  <a:solidFill>
                    <a:srgbClr val="FFFFFF"/>
                  </a:solidFill>
                  <a:ln w="9525" cap="flat" cmpd="sng">
                    <a:solidFill>
                      <a:srgbClr val="FFFFFF"/>
                    </a:solidFill>
                    <a:prstDash val="solid"/>
                    <a:miter/>
                    <a:headEnd type="none" w="med" len="med"/>
                    <a:tailEnd type="none" w="med" len="med"/>
                  </a:ln>
                </p:spPr>
                <p:txBody>
                  <a:bodyPr/>
                  <a:lstStyle/>
                  <a:p>
                    <a:pPr algn="just" eaLnBrk="0" hangingPunct="0"/>
                    <a:r>
                      <a:rPr lang="zh-CN" altLang="en-US" sz="700" dirty="0">
                        <a:solidFill>
                          <a:srgbClr val="000000"/>
                        </a:solidFill>
                        <a:latin typeface="Times New Roman" panose="02020603050405020304" pitchFamily="18" charset="0"/>
                      </a:rPr>
                      <a:t> </a:t>
                    </a:r>
                    <a:r>
                      <a:rPr lang="zh-CN" altLang="en-US" sz="1800" b="1" dirty="0">
                        <a:solidFill>
                          <a:srgbClr val="000000"/>
                        </a:solidFill>
                        <a:latin typeface="Times New Roman" panose="02020603050405020304" pitchFamily="18" charset="0"/>
                      </a:rPr>
                      <a:t>900</a:t>
                    </a:r>
                  </a:p>
                  <a:p>
                    <a:pPr algn="just" eaLnBrk="0" hangingPunct="0"/>
                    <a:endParaRPr lang="zh-CN" altLang="en-US" sz="1800" b="1" dirty="0">
                      <a:solidFill>
                        <a:srgbClr val="000000"/>
                      </a:solidFill>
                      <a:latin typeface="Times New Roman" panose="02020603050405020304" pitchFamily="18" charset="0"/>
                    </a:endParaRPr>
                  </a:p>
                </p:txBody>
              </p:sp>
              <p:sp>
                <p:nvSpPr>
                  <p:cNvPr id="11283" name="Rectangle 17"/>
                  <p:cNvSpPr/>
                  <p:nvPr>
                    <p:custDataLst>
                      <p:tags r:id="rId13"/>
                    </p:custDataLst>
                  </p:nvPr>
                </p:nvSpPr>
                <p:spPr>
                  <a:xfrm>
                    <a:off x="1584" y="1864"/>
                    <a:ext cx="473" cy="274"/>
                  </a:xfrm>
                  <a:prstGeom prst="rect">
                    <a:avLst/>
                  </a:prstGeom>
                  <a:solidFill>
                    <a:srgbClr val="FFFFFF"/>
                  </a:solidFill>
                  <a:ln w="9525" cap="flat" cmpd="sng">
                    <a:solidFill>
                      <a:srgbClr val="FFFFFF"/>
                    </a:solidFill>
                    <a:prstDash val="solid"/>
                    <a:miter/>
                    <a:headEnd type="none" w="med" len="med"/>
                    <a:tailEnd type="none" w="med" len="med"/>
                  </a:ln>
                </p:spPr>
                <p:txBody>
                  <a:bodyPr/>
                  <a:lstStyle/>
                  <a:p>
                    <a:pPr algn="just" eaLnBrk="0" hangingPunct="0"/>
                    <a:r>
                      <a:rPr lang="zh-CN" altLang="en-US" sz="1800" b="1" dirty="0">
                        <a:solidFill>
                          <a:srgbClr val="000000"/>
                        </a:solidFill>
                        <a:latin typeface="Times New Roman" panose="02020603050405020304" pitchFamily="18" charset="0"/>
                      </a:rPr>
                      <a:t>1200</a:t>
                    </a:r>
                  </a:p>
                  <a:p>
                    <a:pPr algn="just" eaLnBrk="0" hangingPunct="0"/>
                    <a:endParaRPr lang="zh-CN" altLang="en-US" sz="700" dirty="0">
                      <a:solidFill>
                        <a:srgbClr val="000000"/>
                      </a:solidFill>
                      <a:latin typeface="Times New Roman" panose="02020603050405020304" pitchFamily="18" charset="0"/>
                    </a:endParaRPr>
                  </a:p>
                </p:txBody>
              </p:sp>
              <p:sp>
                <p:nvSpPr>
                  <p:cNvPr id="11284" name="Rectangle 18"/>
                  <p:cNvSpPr/>
                  <p:nvPr>
                    <p:custDataLst>
                      <p:tags r:id="rId14"/>
                    </p:custDataLst>
                  </p:nvPr>
                </p:nvSpPr>
                <p:spPr>
                  <a:xfrm>
                    <a:off x="1584" y="1482"/>
                    <a:ext cx="473" cy="273"/>
                  </a:xfrm>
                  <a:prstGeom prst="rect">
                    <a:avLst/>
                  </a:prstGeom>
                  <a:solidFill>
                    <a:srgbClr val="FFFFFF"/>
                  </a:solidFill>
                  <a:ln w="9525" cap="flat" cmpd="sng">
                    <a:solidFill>
                      <a:srgbClr val="FFFFFF"/>
                    </a:solidFill>
                    <a:prstDash val="solid"/>
                    <a:miter/>
                    <a:headEnd type="none" w="med" len="med"/>
                    <a:tailEnd type="none" w="med" len="med"/>
                  </a:ln>
                </p:spPr>
                <p:txBody>
                  <a:bodyPr/>
                  <a:lstStyle/>
                  <a:p>
                    <a:pPr algn="just" eaLnBrk="0" hangingPunct="0"/>
                    <a:r>
                      <a:rPr lang="zh-CN" altLang="en-US" sz="1800" b="1" dirty="0">
                        <a:solidFill>
                          <a:srgbClr val="000000"/>
                        </a:solidFill>
                        <a:latin typeface="Times New Roman" panose="02020603050405020304" pitchFamily="18" charset="0"/>
                      </a:rPr>
                      <a:t>1500</a:t>
                    </a:r>
                  </a:p>
                  <a:p>
                    <a:pPr algn="just" eaLnBrk="0" hangingPunct="0"/>
                    <a:endParaRPr lang="zh-CN" altLang="en-US" sz="700" dirty="0">
                      <a:solidFill>
                        <a:srgbClr val="000000"/>
                      </a:solidFill>
                      <a:latin typeface="Times New Roman" panose="02020603050405020304" pitchFamily="18" charset="0"/>
                    </a:endParaRPr>
                  </a:p>
                </p:txBody>
              </p:sp>
              <p:sp>
                <p:nvSpPr>
                  <p:cNvPr id="11285" name="Rectangle 20"/>
                  <p:cNvSpPr/>
                  <p:nvPr>
                    <p:custDataLst>
                      <p:tags r:id="rId15"/>
                    </p:custDataLst>
                  </p:nvPr>
                </p:nvSpPr>
                <p:spPr>
                  <a:xfrm>
                    <a:off x="3542" y="3270"/>
                    <a:ext cx="1354" cy="274"/>
                  </a:xfrm>
                  <a:prstGeom prst="rect">
                    <a:avLst/>
                  </a:prstGeom>
                  <a:solidFill>
                    <a:srgbClr val="FFFFFF"/>
                  </a:solidFill>
                  <a:ln w="9525" cap="flat" cmpd="sng">
                    <a:solidFill>
                      <a:srgbClr val="FFFFFF"/>
                    </a:solidFill>
                    <a:prstDash val="solid"/>
                    <a:miter/>
                    <a:headEnd type="none" w="med" len="med"/>
                    <a:tailEnd type="none" w="med" len="med"/>
                  </a:ln>
                </p:spPr>
                <p:txBody>
                  <a:bodyPr/>
                  <a:lstStyle/>
                  <a:p>
                    <a:pPr algn="just" eaLnBrk="0" hangingPunct="0"/>
                    <a:r>
                      <a:rPr lang="en-US" altLang="zh-CN" sz="1800" b="1" dirty="0">
                        <a:latin typeface="Times New Roman" panose="02020603050405020304" pitchFamily="18" charset="0"/>
                      </a:rPr>
                      <a:t>log（</a:t>
                    </a:r>
                    <a:r>
                      <a:rPr lang="zh-CN" altLang="en-US" sz="1800" b="1" dirty="0">
                        <a:latin typeface="Times New Roman" panose="02020603050405020304" pitchFamily="18" charset="0"/>
                      </a:rPr>
                      <a:t>期刊累积数）   </a:t>
                    </a:r>
                    <a:r>
                      <a:rPr lang="zh-CN" altLang="en-US" sz="1800" b="1" dirty="0">
                        <a:solidFill>
                          <a:srgbClr val="000000"/>
                        </a:solidFill>
                        <a:latin typeface="Times New Roman" panose="02020603050405020304" pitchFamily="18" charset="0"/>
                      </a:rPr>
                      <a:t>  </a:t>
                    </a:r>
                  </a:p>
                </p:txBody>
              </p:sp>
              <p:sp>
                <p:nvSpPr>
                  <p:cNvPr id="11286" name="Rectangle 22"/>
                  <p:cNvSpPr/>
                  <p:nvPr>
                    <p:custDataLst>
                      <p:tags r:id="rId16"/>
                    </p:custDataLst>
                  </p:nvPr>
                </p:nvSpPr>
                <p:spPr>
                  <a:xfrm>
                    <a:off x="1584" y="1152"/>
                    <a:ext cx="1289" cy="274"/>
                  </a:xfrm>
                  <a:prstGeom prst="rect">
                    <a:avLst/>
                  </a:prstGeom>
                  <a:solidFill>
                    <a:srgbClr val="FFFFFF"/>
                  </a:solidFill>
                  <a:ln w="9525" cap="flat" cmpd="sng">
                    <a:solidFill>
                      <a:srgbClr val="FFFFFF"/>
                    </a:solidFill>
                    <a:prstDash val="solid"/>
                    <a:miter/>
                    <a:headEnd type="none" w="med" len="med"/>
                    <a:tailEnd type="none" w="med" len="med"/>
                  </a:ln>
                </p:spPr>
                <p:txBody>
                  <a:bodyPr/>
                  <a:lstStyle/>
                  <a:p>
                    <a:pPr algn="just" eaLnBrk="0" hangingPunct="0"/>
                    <a:r>
                      <a:rPr lang="zh-CN" altLang="en-US" sz="1800" b="1" dirty="0">
                        <a:latin typeface="Times New Roman" panose="02020603050405020304" pitchFamily="18" charset="0"/>
                      </a:rPr>
                      <a:t>  论文累积数</a:t>
                    </a:r>
                  </a:p>
                </p:txBody>
              </p:sp>
              <p:sp>
                <p:nvSpPr>
                  <p:cNvPr id="11287" name="Freeform 23"/>
                  <p:cNvSpPr/>
                  <p:nvPr>
                    <p:custDataLst>
                      <p:tags r:id="rId17"/>
                    </p:custDataLst>
                  </p:nvPr>
                </p:nvSpPr>
                <p:spPr>
                  <a:xfrm>
                    <a:off x="1941" y="2176"/>
                    <a:ext cx="1427" cy="1095"/>
                  </a:xfrm>
                  <a:custGeom>
                    <a:avLst/>
                    <a:gdLst>
                      <a:gd name="txL" fmla="*/ 0 w 3360"/>
                      <a:gd name="txT" fmla="*/ 0 h 2808"/>
                      <a:gd name="txR" fmla="*/ 3360 w 3360"/>
                      <a:gd name="txB" fmla="*/ 2808 h 2808"/>
                    </a:gdLst>
                    <a:ahLst/>
                    <a:cxnLst>
                      <a:cxn ang="0">
                        <a:pos x="0" y="10"/>
                      </a:cxn>
                      <a:cxn ang="0">
                        <a:pos x="6" y="8"/>
                      </a:cxn>
                      <a:cxn ang="0">
                        <a:pos x="20" y="0"/>
                      </a:cxn>
                    </a:cxnLst>
                    <a:rect l="txL" t="txT" r="txR" b="txB"/>
                    <a:pathLst>
                      <a:path w="3360" h="2808">
                        <a:moveTo>
                          <a:pt x="0" y="2808"/>
                        </a:moveTo>
                        <a:cubicBezTo>
                          <a:pt x="200" y="2808"/>
                          <a:pt x="400" y="2808"/>
                          <a:pt x="960" y="2340"/>
                        </a:cubicBezTo>
                        <a:cubicBezTo>
                          <a:pt x="1520" y="1872"/>
                          <a:pt x="2440" y="936"/>
                          <a:pt x="3360" y="0"/>
                        </a:cubicBezTo>
                      </a:path>
                    </a:pathLst>
                  </a:custGeom>
                  <a:noFill/>
                  <a:ln w="9525" cap="flat" cmpd="sng">
                    <a:solidFill>
                      <a:srgbClr val="000000">
                        <a:alpha val="100000"/>
                      </a:srgbClr>
                    </a:solidFill>
                    <a:prstDash val="solid"/>
                    <a:round/>
                    <a:headEnd type="none" w="med" len="med"/>
                    <a:tailEnd type="none" w="med" len="med"/>
                  </a:ln>
                </p:spPr>
                <p:txBody>
                  <a:bodyPr/>
                  <a:lstStyle/>
                  <a:p>
                    <a:endParaRPr lang="zh-CN" altLang="en-US"/>
                  </a:p>
                </p:txBody>
              </p:sp>
              <p:sp>
                <p:nvSpPr>
                  <p:cNvPr id="11288" name="Freeform 25"/>
                  <p:cNvSpPr/>
                  <p:nvPr>
                    <p:custDataLst>
                      <p:tags r:id="rId18"/>
                    </p:custDataLst>
                  </p:nvPr>
                </p:nvSpPr>
                <p:spPr>
                  <a:xfrm>
                    <a:off x="1941" y="1811"/>
                    <a:ext cx="1252" cy="1369"/>
                  </a:xfrm>
                  <a:custGeom>
                    <a:avLst/>
                    <a:gdLst>
                      <a:gd name="txL" fmla="*/ 0 w 3360"/>
                      <a:gd name="txT" fmla="*/ 0 h 2808"/>
                      <a:gd name="txR" fmla="*/ 3360 w 3360"/>
                      <a:gd name="txB" fmla="*/ 2808 h 2808"/>
                    </a:gdLst>
                    <a:ahLst/>
                    <a:cxnLst>
                      <a:cxn ang="0">
                        <a:pos x="0" y="38"/>
                      </a:cxn>
                      <a:cxn ang="0">
                        <a:pos x="3" y="31"/>
                      </a:cxn>
                      <a:cxn ang="0">
                        <a:pos x="9" y="0"/>
                      </a:cxn>
                    </a:cxnLst>
                    <a:rect l="txL" t="txT" r="txR" b="txB"/>
                    <a:pathLst>
                      <a:path w="3360" h="2808">
                        <a:moveTo>
                          <a:pt x="0" y="2808"/>
                        </a:moveTo>
                        <a:cubicBezTo>
                          <a:pt x="200" y="2808"/>
                          <a:pt x="400" y="2808"/>
                          <a:pt x="960" y="2340"/>
                        </a:cubicBezTo>
                        <a:cubicBezTo>
                          <a:pt x="1520" y="1872"/>
                          <a:pt x="2440" y="936"/>
                          <a:pt x="3360" y="0"/>
                        </a:cubicBezTo>
                      </a:path>
                    </a:pathLst>
                  </a:custGeom>
                  <a:noFill/>
                  <a:ln w="9525" cap="flat" cmpd="sng">
                    <a:solidFill>
                      <a:srgbClr val="000000">
                        <a:alpha val="100000"/>
                      </a:srgbClr>
                    </a:solidFill>
                    <a:prstDash val="solid"/>
                    <a:round/>
                    <a:headEnd type="none" w="med" len="med"/>
                    <a:tailEnd type="none" w="med" len="med"/>
                  </a:ln>
                </p:spPr>
                <p:txBody>
                  <a:bodyPr/>
                  <a:lstStyle/>
                  <a:p>
                    <a:endParaRPr lang="zh-CN" altLang="en-US"/>
                  </a:p>
                </p:txBody>
              </p:sp>
              <p:grpSp>
                <p:nvGrpSpPr>
                  <p:cNvPr id="11289" name="Group 28"/>
                  <p:cNvGrpSpPr/>
                  <p:nvPr/>
                </p:nvGrpSpPr>
                <p:grpSpPr>
                  <a:xfrm>
                    <a:off x="1941" y="1355"/>
                    <a:ext cx="1631" cy="2007"/>
                    <a:chOff x="3000" y="3156"/>
                    <a:chExt cx="3360" cy="3432"/>
                  </a:xfrm>
                </p:grpSpPr>
                <p:sp>
                  <p:nvSpPr>
                    <p:cNvPr id="11290" name="Line 29"/>
                    <p:cNvSpPr/>
                    <p:nvPr>
                      <p:custDataLst>
                        <p:tags r:id="rId19"/>
                      </p:custDataLst>
                    </p:nvPr>
                  </p:nvSpPr>
                  <p:spPr>
                    <a:xfrm flipV="1">
                      <a:off x="3000" y="3156"/>
                      <a:ext cx="0" cy="3432"/>
                    </a:xfrm>
                    <a:prstGeom prst="line">
                      <a:avLst/>
                    </a:prstGeom>
                    <a:ln w="9525" cap="flat" cmpd="sng">
                      <a:solidFill>
                        <a:srgbClr val="000000"/>
                      </a:solidFill>
                      <a:prstDash val="solid"/>
                      <a:headEnd type="none" w="med" len="med"/>
                      <a:tailEnd type="triangle" w="med" len="med"/>
                    </a:ln>
                  </p:spPr>
                  <p:txBody>
                    <a:bodyPr/>
                    <a:lstStyle/>
                    <a:p>
                      <a:endParaRPr lang="zh-CN" altLang="en-US"/>
                    </a:p>
                  </p:txBody>
                </p:sp>
                <p:sp>
                  <p:nvSpPr>
                    <p:cNvPr id="11291" name="Line 30"/>
                    <p:cNvSpPr/>
                    <p:nvPr>
                      <p:custDataLst>
                        <p:tags r:id="rId20"/>
                      </p:custDataLst>
                    </p:nvPr>
                  </p:nvSpPr>
                  <p:spPr>
                    <a:xfrm>
                      <a:off x="3000" y="6588"/>
                      <a:ext cx="3360" cy="0"/>
                    </a:xfrm>
                    <a:prstGeom prst="line">
                      <a:avLst/>
                    </a:prstGeom>
                    <a:ln w="9525" cap="flat" cmpd="sng">
                      <a:solidFill>
                        <a:srgbClr val="000000"/>
                      </a:solidFill>
                      <a:prstDash val="solid"/>
                      <a:headEnd type="none" w="med" len="med"/>
                      <a:tailEnd type="triangle" w="med" len="med"/>
                    </a:ln>
                  </p:spPr>
                  <p:txBody>
                    <a:bodyPr/>
                    <a:lstStyle/>
                    <a:p>
                      <a:endParaRPr lang="zh-CN" altLang="en-US"/>
                    </a:p>
                  </p:txBody>
                </p:sp>
                <p:sp>
                  <p:nvSpPr>
                    <p:cNvPr id="11292" name="Freeform 31"/>
                    <p:cNvSpPr/>
                    <p:nvPr>
                      <p:custDataLst>
                        <p:tags r:id="rId21"/>
                      </p:custDataLst>
                    </p:nvPr>
                  </p:nvSpPr>
                  <p:spPr>
                    <a:xfrm>
                      <a:off x="3000" y="5514"/>
                      <a:ext cx="59" cy="6"/>
                    </a:xfrm>
                    <a:custGeom>
                      <a:avLst/>
                      <a:gdLst>
                        <a:gd name="txL" fmla="*/ 0 w 59"/>
                        <a:gd name="txT" fmla="*/ 0 h 6"/>
                        <a:gd name="txR" fmla="*/ 59 w 59"/>
                        <a:gd name="txB" fmla="*/ 6 h 6"/>
                      </a:gdLst>
                      <a:ahLst/>
                      <a:cxnLst>
                        <a:cxn ang="0">
                          <a:pos x="59" y="6"/>
                        </a:cxn>
                        <a:cxn ang="0">
                          <a:pos x="0" y="0"/>
                        </a:cxn>
                      </a:cxnLst>
                      <a:rect l="txL" t="txT" r="txR" b="txB"/>
                      <a:pathLst>
                        <a:path w="59" h="6">
                          <a:moveTo>
                            <a:pt x="59" y="6"/>
                          </a:moveTo>
                          <a:lnTo>
                            <a:pt x="0" y="0"/>
                          </a:lnTo>
                        </a:path>
                      </a:pathLst>
                    </a:custGeom>
                    <a:noFill/>
                    <a:ln w="9525" cap="flat" cmpd="sng">
                      <a:solidFill>
                        <a:srgbClr val="000000">
                          <a:alpha val="100000"/>
                        </a:srgbClr>
                      </a:solidFill>
                      <a:prstDash val="solid"/>
                      <a:round/>
                      <a:headEnd type="none" w="med" len="med"/>
                      <a:tailEnd type="none" w="med" len="med"/>
                    </a:ln>
                  </p:spPr>
                  <p:txBody>
                    <a:bodyPr/>
                    <a:lstStyle/>
                    <a:p>
                      <a:endParaRPr lang="zh-CN" altLang="en-US"/>
                    </a:p>
                  </p:txBody>
                </p:sp>
                <p:sp>
                  <p:nvSpPr>
                    <p:cNvPr id="11293" name="Freeform 32"/>
                    <p:cNvSpPr/>
                    <p:nvPr>
                      <p:custDataLst>
                        <p:tags r:id="rId22"/>
                      </p:custDataLst>
                    </p:nvPr>
                  </p:nvSpPr>
                  <p:spPr>
                    <a:xfrm>
                      <a:off x="3000" y="4275"/>
                      <a:ext cx="59" cy="6"/>
                    </a:xfrm>
                    <a:custGeom>
                      <a:avLst/>
                      <a:gdLst>
                        <a:gd name="txL" fmla="*/ 0 w 59"/>
                        <a:gd name="txT" fmla="*/ 0 h 6"/>
                        <a:gd name="txR" fmla="*/ 59 w 59"/>
                        <a:gd name="txB" fmla="*/ 6 h 6"/>
                      </a:gdLst>
                      <a:ahLst/>
                      <a:cxnLst>
                        <a:cxn ang="0">
                          <a:pos x="59" y="6"/>
                        </a:cxn>
                        <a:cxn ang="0">
                          <a:pos x="0" y="0"/>
                        </a:cxn>
                      </a:cxnLst>
                      <a:rect l="txL" t="txT" r="txR" b="txB"/>
                      <a:pathLst>
                        <a:path w="59" h="6">
                          <a:moveTo>
                            <a:pt x="59" y="6"/>
                          </a:moveTo>
                          <a:lnTo>
                            <a:pt x="0" y="0"/>
                          </a:lnTo>
                        </a:path>
                      </a:pathLst>
                    </a:custGeom>
                    <a:noFill/>
                    <a:ln w="9525" cap="flat" cmpd="sng">
                      <a:solidFill>
                        <a:srgbClr val="000000">
                          <a:alpha val="100000"/>
                        </a:srgbClr>
                      </a:solidFill>
                      <a:prstDash val="solid"/>
                      <a:round/>
                      <a:headEnd type="none" w="med" len="med"/>
                      <a:tailEnd type="none" w="med" len="med"/>
                    </a:ln>
                  </p:spPr>
                  <p:txBody>
                    <a:bodyPr/>
                    <a:lstStyle/>
                    <a:p>
                      <a:endParaRPr lang="zh-CN" altLang="en-US"/>
                    </a:p>
                  </p:txBody>
                </p:sp>
                <p:sp>
                  <p:nvSpPr>
                    <p:cNvPr id="11294" name="Freeform 33"/>
                    <p:cNvSpPr/>
                    <p:nvPr>
                      <p:custDataLst>
                        <p:tags r:id="rId23"/>
                      </p:custDataLst>
                    </p:nvPr>
                  </p:nvSpPr>
                  <p:spPr>
                    <a:xfrm>
                      <a:off x="3000" y="6117"/>
                      <a:ext cx="59" cy="6"/>
                    </a:xfrm>
                    <a:custGeom>
                      <a:avLst/>
                      <a:gdLst>
                        <a:gd name="txL" fmla="*/ 0 w 59"/>
                        <a:gd name="txT" fmla="*/ 0 h 6"/>
                        <a:gd name="txR" fmla="*/ 59 w 59"/>
                        <a:gd name="txB" fmla="*/ 6 h 6"/>
                      </a:gdLst>
                      <a:ahLst/>
                      <a:cxnLst>
                        <a:cxn ang="0">
                          <a:pos x="59" y="6"/>
                        </a:cxn>
                        <a:cxn ang="0">
                          <a:pos x="0" y="0"/>
                        </a:cxn>
                      </a:cxnLst>
                      <a:rect l="txL" t="txT" r="txR" b="txB"/>
                      <a:pathLst>
                        <a:path w="59" h="6">
                          <a:moveTo>
                            <a:pt x="59" y="6"/>
                          </a:moveTo>
                          <a:lnTo>
                            <a:pt x="0" y="0"/>
                          </a:lnTo>
                        </a:path>
                      </a:pathLst>
                    </a:custGeom>
                    <a:noFill/>
                    <a:ln w="9525" cap="flat" cmpd="sng">
                      <a:solidFill>
                        <a:srgbClr val="000000">
                          <a:alpha val="100000"/>
                        </a:srgbClr>
                      </a:solidFill>
                      <a:prstDash val="solid"/>
                      <a:round/>
                      <a:headEnd type="none" w="med" len="med"/>
                      <a:tailEnd type="none" w="med" len="med"/>
                    </a:ln>
                  </p:spPr>
                  <p:txBody>
                    <a:bodyPr/>
                    <a:lstStyle/>
                    <a:p>
                      <a:endParaRPr lang="zh-CN" altLang="en-US"/>
                    </a:p>
                  </p:txBody>
                </p:sp>
                <p:sp>
                  <p:nvSpPr>
                    <p:cNvPr id="11295" name="Freeform 34"/>
                    <p:cNvSpPr/>
                    <p:nvPr>
                      <p:custDataLst>
                        <p:tags r:id="rId24"/>
                      </p:custDataLst>
                    </p:nvPr>
                  </p:nvSpPr>
                  <p:spPr>
                    <a:xfrm>
                      <a:off x="3000" y="4884"/>
                      <a:ext cx="59" cy="6"/>
                    </a:xfrm>
                    <a:custGeom>
                      <a:avLst/>
                      <a:gdLst>
                        <a:gd name="txL" fmla="*/ 0 w 59"/>
                        <a:gd name="txT" fmla="*/ 0 h 6"/>
                        <a:gd name="txR" fmla="*/ 59 w 59"/>
                        <a:gd name="txB" fmla="*/ 6 h 6"/>
                      </a:gdLst>
                      <a:ahLst/>
                      <a:cxnLst>
                        <a:cxn ang="0">
                          <a:pos x="59" y="6"/>
                        </a:cxn>
                        <a:cxn ang="0">
                          <a:pos x="0" y="0"/>
                        </a:cxn>
                      </a:cxnLst>
                      <a:rect l="txL" t="txT" r="txR" b="txB"/>
                      <a:pathLst>
                        <a:path w="59" h="6">
                          <a:moveTo>
                            <a:pt x="59" y="6"/>
                          </a:moveTo>
                          <a:lnTo>
                            <a:pt x="0" y="0"/>
                          </a:lnTo>
                        </a:path>
                      </a:pathLst>
                    </a:custGeom>
                    <a:noFill/>
                    <a:ln w="9525" cap="flat" cmpd="sng">
                      <a:solidFill>
                        <a:srgbClr val="000000">
                          <a:alpha val="100000"/>
                        </a:srgbClr>
                      </a:solidFill>
                      <a:prstDash val="solid"/>
                      <a:round/>
                      <a:headEnd type="none" w="med" len="med"/>
                      <a:tailEnd type="none" w="med" len="med"/>
                    </a:ln>
                  </p:spPr>
                  <p:txBody>
                    <a:bodyPr/>
                    <a:lstStyle/>
                    <a:p>
                      <a:endParaRPr lang="zh-CN" altLang="en-US"/>
                    </a:p>
                  </p:txBody>
                </p:sp>
                <p:sp>
                  <p:nvSpPr>
                    <p:cNvPr id="11296" name="Freeform 35"/>
                    <p:cNvSpPr/>
                    <p:nvPr>
                      <p:custDataLst>
                        <p:tags r:id="rId25"/>
                      </p:custDataLst>
                    </p:nvPr>
                  </p:nvSpPr>
                  <p:spPr>
                    <a:xfrm>
                      <a:off x="3000" y="3624"/>
                      <a:ext cx="59" cy="6"/>
                    </a:xfrm>
                    <a:custGeom>
                      <a:avLst/>
                      <a:gdLst>
                        <a:gd name="txL" fmla="*/ 0 w 59"/>
                        <a:gd name="txT" fmla="*/ 0 h 6"/>
                        <a:gd name="txR" fmla="*/ 59 w 59"/>
                        <a:gd name="txB" fmla="*/ 6 h 6"/>
                      </a:gdLst>
                      <a:ahLst/>
                      <a:cxnLst>
                        <a:cxn ang="0">
                          <a:pos x="59" y="6"/>
                        </a:cxn>
                        <a:cxn ang="0">
                          <a:pos x="0" y="0"/>
                        </a:cxn>
                      </a:cxnLst>
                      <a:rect l="txL" t="txT" r="txR" b="txB"/>
                      <a:pathLst>
                        <a:path w="59" h="6">
                          <a:moveTo>
                            <a:pt x="59" y="6"/>
                          </a:moveTo>
                          <a:lnTo>
                            <a:pt x="0" y="0"/>
                          </a:lnTo>
                        </a:path>
                      </a:pathLst>
                    </a:custGeom>
                    <a:noFill/>
                    <a:ln w="9525" cap="flat" cmpd="sng">
                      <a:solidFill>
                        <a:srgbClr val="000000">
                          <a:alpha val="100000"/>
                        </a:srgbClr>
                      </a:solidFill>
                      <a:prstDash val="solid"/>
                      <a:round/>
                      <a:headEnd type="none" w="med" len="med"/>
                      <a:tailEnd type="none" w="med" len="med"/>
                    </a:ln>
                  </p:spPr>
                  <p:txBody>
                    <a:bodyPr/>
                    <a:lstStyle/>
                    <a:p>
                      <a:endParaRPr lang="zh-CN" altLang="en-US"/>
                    </a:p>
                  </p:txBody>
                </p:sp>
                <p:sp>
                  <p:nvSpPr>
                    <p:cNvPr id="11297" name="Freeform 36"/>
                    <p:cNvSpPr/>
                    <p:nvPr>
                      <p:custDataLst>
                        <p:tags r:id="rId26"/>
                      </p:custDataLst>
                    </p:nvPr>
                  </p:nvSpPr>
                  <p:spPr>
                    <a:xfrm rot="-5400000">
                      <a:off x="4602" y="6555"/>
                      <a:ext cx="59" cy="6"/>
                    </a:xfrm>
                    <a:custGeom>
                      <a:avLst/>
                      <a:gdLst>
                        <a:gd name="txL" fmla="*/ 0 w 59"/>
                        <a:gd name="txT" fmla="*/ 0 h 6"/>
                        <a:gd name="txR" fmla="*/ 59 w 59"/>
                        <a:gd name="txB" fmla="*/ 6 h 6"/>
                      </a:gdLst>
                      <a:ahLst/>
                      <a:cxnLst>
                        <a:cxn ang="0">
                          <a:pos x="59" y="6"/>
                        </a:cxn>
                        <a:cxn ang="0">
                          <a:pos x="0" y="0"/>
                        </a:cxn>
                      </a:cxnLst>
                      <a:rect l="txL" t="txT" r="txR" b="txB"/>
                      <a:pathLst>
                        <a:path w="59" h="6">
                          <a:moveTo>
                            <a:pt x="59" y="6"/>
                          </a:moveTo>
                          <a:lnTo>
                            <a:pt x="0" y="0"/>
                          </a:lnTo>
                        </a:path>
                      </a:pathLst>
                    </a:custGeom>
                    <a:noFill/>
                    <a:ln w="9525" cap="flat" cmpd="sng">
                      <a:solidFill>
                        <a:srgbClr val="000000">
                          <a:alpha val="100000"/>
                        </a:srgbClr>
                      </a:solidFill>
                      <a:prstDash val="solid"/>
                      <a:round/>
                      <a:headEnd type="none" w="med" len="med"/>
                      <a:tailEnd type="none" w="med" len="med"/>
                    </a:ln>
                  </p:spPr>
                  <p:txBody>
                    <a:bodyPr/>
                    <a:lstStyle/>
                    <a:p>
                      <a:endParaRPr lang="zh-CN" altLang="en-US"/>
                    </a:p>
                  </p:txBody>
                </p:sp>
                <p:sp>
                  <p:nvSpPr>
                    <p:cNvPr id="11298" name="Freeform 37"/>
                    <p:cNvSpPr/>
                    <p:nvPr>
                      <p:custDataLst>
                        <p:tags r:id="rId27"/>
                      </p:custDataLst>
                    </p:nvPr>
                  </p:nvSpPr>
                  <p:spPr>
                    <a:xfrm rot="-5400000">
                      <a:off x="3447" y="6555"/>
                      <a:ext cx="59" cy="6"/>
                    </a:xfrm>
                    <a:custGeom>
                      <a:avLst/>
                      <a:gdLst>
                        <a:gd name="txL" fmla="*/ 0 w 59"/>
                        <a:gd name="txT" fmla="*/ 0 h 6"/>
                        <a:gd name="txR" fmla="*/ 59 w 59"/>
                        <a:gd name="txB" fmla="*/ 6 h 6"/>
                      </a:gdLst>
                      <a:ahLst/>
                      <a:cxnLst>
                        <a:cxn ang="0">
                          <a:pos x="59" y="6"/>
                        </a:cxn>
                        <a:cxn ang="0">
                          <a:pos x="0" y="0"/>
                        </a:cxn>
                      </a:cxnLst>
                      <a:rect l="txL" t="txT" r="txR" b="txB"/>
                      <a:pathLst>
                        <a:path w="59" h="6">
                          <a:moveTo>
                            <a:pt x="59" y="6"/>
                          </a:moveTo>
                          <a:lnTo>
                            <a:pt x="0" y="0"/>
                          </a:lnTo>
                        </a:path>
                      </a:pathLst>
                    </a:custGeom>
                    <a:noFill/>
                    <a:ln w="9525" cap="flat" cmpd="sng">
                      <a:solidFill>
                        <a:srgbClr val="000000">
                          <a:alpha val="100000"/>
                        </a:srgbClr>
                      </a:solidFill>
                      <a:prstDash val="solid"/>
                      <a:round/>
                      <a:headEnd type="none" w="med" len="med"/>
                      <a:tailEnd type="none" w="med" len="med"/>
                    </a:ln>
                  </p:spPr>
                  <p:txBody>
                    <a:bodyPr/>
                    <a:lstStyle/>
                    <a:p>
                      <a:endParaRPr lang="zh-CN" altLang="en-US"/>
                    </a:p>
                  </p:txBody>
                </p:sp>
                <p:sp>
                  <p:nvSpPr>
                    <p:cNvPr id="11299" name="Freeform 38"/>
                    <p:cNvSpPr/>
                    <p:nvPr>
                      <p:custDataLst>
                        <p:tags r:id="rId28"/>
                      </p:custDataLst>
                    </p:nvPr>
                  </p:nvSpPr>
                  <p:spPr>
                    <a:xfrm rot="-5400000">
                      <a:off x="4053" y="6555"/>
                      <a:ext cx="59" cy="6"/>
                    </a:xfrm>
                    <a:custGeom>
                      <a:avLst/>
                      <a:gdLst>
                        <a:gd name="txL" fmla="*/ 0 w 59"/>
                        <a:gd name="txT" fmla="*/ 0 h 6"/>
                        <a:gd name="txR" fmla="*/ 59 w 59"/>
                        <a:gd name="txB" fmla="*/ 6 h 6"/>
                      </a:gdLst>
                      <a:ahLst/>
                      <a:cxnLst>
                        <a:cxn ang="0">
                          <a:pos x="59" y="6"/>
                        </a:cxn>
                        <a:cxn ang="0">
                          <a:pos x="0" y="0"/>
                        </a:cxn>
                      </a:cxnLst>
                      <a:rect l="txL" t="txT" r="txR" b="txB"/>
                      <a:pathLst>
                        <a:path w="59" h="6">
                          <a:moveTo>
                            <a:pt x="59" y="6"/>
                          </a:moveTo>
                          <a:lnTo>
                            <a:pt x="0" y="0"/>
                          </a:lnTo>
                        </a:path>
                      </a:pathLst>
                    </a:custGeom>
                    <a:noFill/>
                    <a:ln w="9525" cap="flat" cmpd="sng">
                      <a:solidFill>
                        <a:srgbClr val="000000">
                          <a:alpha val="100000"/>
                        </a:srgbClr>
                      </a:solidFill>
                      <a:prstDash val="solid"/>
                      <a:round/>
                      <a:headEnd type="none" w="med" len="med"/>
                      <a:tailEnd type="none" w="med" len="med"/>
                    </a:ln>
                  </p:spPr>
                  <p:txBody>
                    <a:bodyPr/>
                    <a:lstStyle/>
                    <a:p>
                      <a:endParaRPr lang="zh-CN" altLang="en-US"/>
                    </a:p>
                  </p:txBody>
                </p:sp>
                <p:sp>
                  <p:nvSpPr>
                    <p:cNvPr id="11300" name="Freeform 39"/>
                    <p:cNvSpPr/>
                    <p:nvPr>
                      <p:custDataLst>
                        <p:tags r:id="rId29"/>
                      </p:custDataLst>
                    </p:nvPr>
                  </p:nvSpPr>
                  <p:spPr>
                    <a:xfrm rot="-5400000">
                      <a:off x="5208" y="6555"/>
                      <a:ext cx="59" cy="6"/>
                    </a:xfrm>
                    <a:custGeom>
                      <a:avLst/>
                      <a:gdLst>
                        <a:gd name="txL" fmla="*/ 0 w 59"/>
                        <a:gd name="txT" fmla="*/ 0 h 6"/>
                        <a:gd name="txR" fmla="*/ 59 w 59"/>
                        <a:gd name="txB" fmla="*/ 6 h 6"/>
                      </a:gdLst>
                      <a:ahLst/>
                      <a:cxnLst>
                        <a:cxn ang="0">
                          <a:pos x="59" y="6"/>
                        </a:cxn>
                        <a:cxn ang="0">
                          <a:pos x="0" y="0"/>
                        </a:cxn>
                      </a:cxnLst>
                      <a:rect l="txL" t="txT" r="txR" b="txB"/>
                      <a:pathLst>
                        <a:path w="59" h="6">
                          <a:moveTo>
                            <a:pt x="59" y="6"/>
                          </a:moveTo>
                          <a:lnTo>
                            <a:pt x="0" y="0"/>
                          </a:lnTo>
                        </a:path>
                      </a:pathLst>
                    </a:custGeom>
                    <a:noFill/>
                    <a:ln w="9525" cap="flat" cmpd="sng">
                      <a:solidFill>
                        <a:srgbClr val="000000">
                          <a:alpha val="100000"/>
                        </a:srgbClr>
                      </a:solidFill>
                      <a:prstDash val="solid"/>
                      <a:round/>
                      <a:headEnd type="none" w="med" len="med"/>
                      <a:tailEnd type="none" w="med" len="med"/>
                    </a:ln>
                  </p:spPr>
                  <p:txBody>
                    <a:bodyPr/>
                    <a:lstStyle/>
                    <a:p>
                      <a:endParaRPr lang="zh-CN" altLang="en-US"/>
                    </a:p>
                  </p:txBody>
                </p:sp>
                <p:sp>
                  <p:nvSpPr>
                    <p:cNvPr id="11301" name="Freeform 40"/>
                    <p:cNvSpPr/>
                    <p:nvPr>
                      <p:custDataLst>
                        <p:tags r:id="rId30"/>
                      </p:custDataLst>
                    </p:nvPr>
                  </p:nvSpPr>
                  <p:spPr>
                    <a:xfrm rot="-5400000">
                      <a:off x="5793" y="6555"/>
                      <a:ext cx="59" cy="6"/>
                    </a:xfrm>
                    <a:custGeom>
                      <a:avLst/>
                      <a:gdLst>
                        <a:gd name="txL" fmla="*/ 0 w 59"/>
                        <a:gd name="txT" fmla="*/ 0 h 6"/>
                        <a:gd name="txR" fmla="*/ 59 w 59"/>
                        <a:gd name="txB" fmla="*/ 6 h 6"/>
                      </a:gdLst>
                      <a:ahLst/>
                      <a:cxnLst>
                        <a:cxn ang="0">
                          <a:pos x="59" y="6"/>
                        </a:cxn>
                        <a:cxn ang="0">
                          <a:pos x="0" y="0"/>
                        </a:cxn>
                      </a:cxnLst>
                      <a:rect l="txL" t="txT" r="txR" b="txB"/>
                      <a:pathLst>
                        <a:path w="59" h="6">
                          <a:moveTo>
                            <a:pt x="59" y="6"/>
                          </a:moveTo>
                          <a:lnTo>
                            <a:pt x="0" y="0"/>
                          </a:lnTo>
                        </a:path>
                      </a:pathLst>
                    </a:custGeom>
                    <a:noFill/>
                    <a:ln w="9525" cap="flat" cmpd="sng">
                      <a:solidFill>
                        <a:srgbClr val="000000">
                          <a:alpha val="100000"/>
                        </a:srgbClr>
                      </a:solidFill>
                      <a:prstDash val="solid"/>
                      <a:round/>
                      <a:headEnd type="none" w="med" len="med"/>
                      <a:tailEnd type="none" w="med" len="med"/>
                    </a:ln>
                  </p:spPr>
                  <p:txBody>
                    <a:bodyPr/>
                    <a:lstStyle/>
                    <a:p>
                      <a:endParaRPr lang="zh-CN" altLang="en-US"/>
                    </a:p>
                  </p:txBody>
                </p:sp>
              </p:grpSp>
            </p:grpSp>
          </p:grpSp>
        </p:grpSp>
      </p:grpSp>
      <p:sp>
        <p:nvSpPr>
          <p:cNvPr id="2" name="文本框 1"/>
          <p:cNvSpPr txBox="1"/>
          <p:nvPr/>
        </p:nvSpPr>
        <p:spPr>
          <a:xfrm>
            <a:off x="3503930" y="1115060"/>
            <a:ext cx="4608830" cy="521970"/>
          </a:xfrm>
          <a:prstGeom prst="rect">
            <a:avLst/>
          </a:prstGeom>
          <a:noFill/>
        </p:spPr>
        <p:txBody>
          <a:bodyPr wrap="square" rtlCol="0" anchor="t">
            <a:spAutoFit/>
          </a:bodyPr>
          <a:lstStyle/>
          <a:p>
            <a:pPr algn="ctr" eaLnBrk="1" hangingPunct="1">
              <a:buClr>
                <a:srgbClr val="A50021"/>
              </a:buClr>
              <a:buSzPct val="80000"/>
              <a:buFont typeface="Wingdings" panose="05000000000000000000" pitchFamily="2" charset="2"/>
            </a:pPr>
            <a:r>
              <a:rPr lang="zh-CN" altLang="en-US" sz="2800" dirty="0">
                <a:solidFill>
                  <a:srgbClr val="000066"/>
                </a:solidFill>
                <a:latin typeface="微软雅黑" panose="020B0503020204020204" charset="-122"/>
                <a:ea typeface="微软雅黑" panose="020B0503020204020204" charset="-122"/>
                <a:sym typeface="+mn-ea"/>
              </a:rPr>
              <a:t>布拉德福相关论文分布曲线</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p:nvPr/>
        </p:nvSpPr>
        <p:spPr>
          <a:xfrm>
            <a:off x="624417" y="1071457"/>
            <a:ext cx="4366901" cy="470257"/>
          </a:xfrm>
          <a:prstGeom prst="rect">
            <a:avLst/>
          </a:prstGeom>
          <a:noFill/>
          <a:ln w="9525">
            <a:noFill/>
          </a:ln>
        </p:spPr>
        <p:txBody>
          <a:bodyPr wrap="none">
            <a:spAutoFit/>
          </a:bodyPr>
          <a:lstStyle/>
          <a:p>
            <a:pPr>
              <a:lnSpc>
                <a:spcPct val="110000"/>
              </a:lnSpc>
              <a:spcBef>
                <a:spcPct val="20000"/>
              </a:spcBef>
              <a:buClr>
                <a:srgbClr val="2E06C2"/>
              </a:buClr>
              <a:buSzPct val="80000"/>
              <a:buFont typeface="Wingdings" panose="05000000000000000000" pitchFamily="2" charset="2"/>
            </a:pPr>
            <a:r>
              <a:rPr lang="zh-CN" altLang="en-US" dirty="0">
                <a:latin typeface="微软雅黑" panose="020B0503020204020204" charset="-122"/>
                <a:ea typeface="微软雅黑" panose="020B0503020204020204" charset="-122"/>
                <a:cs typeface="微软雅黑" panose="020B0503020204020204" charset="-122"/>
              </a:rPr>
              <a:t>（2）二次文献的核心期刊效应</a:t>
            </a:r>
          </a:p>
        </p:txBody>
      </p:sp>
      <p:sp>
        <p:nvSpPr>
          <p:cNvPr id="10246" name="Rectangle 6"/>
          <p:cNvSpPr/>
          <p:nvPr/>
        </p:nvSpPr>
        <p:spPr>
          <a:xfrm>
            <a:off x="922474" y="1541714"/>
            <a:ext cx="10585176" cy="1015663"/>
          </a:xfrm>
          <a:prstGeom prst="rect">
            <a:avLst/>
          </a:prstGeom>
          <a:noFill/>
          <a:ln w="9525">
            <a:noFill/>
          </a:ln>
        </p:spPr>
        <p:txBody>
          <a:bodyPr wrap="square">
            <a:spAutoFit/>
          </a:bodyPr>
          <a:lstStyle/>
          <a:p>
            <a:pPr>
              <a:lnSpc>
                <a:spcPct val="150000"/>
              </a:lnSpc>
              <a:spcBef>
                <a:spcPct val="20000"/>
              </a:spcBef>
              <a:buClr>
                <a:srgbClr val="2E06C2"/>
              </a:buClr>
              <a:buSzPct val="80000"/>
              <a:buFont typeface="Wingdings" panose="05000000000000000000" pitchFamily="2" charset="2"/>
            </a:pPr>
            <a:r>
              <a:rPr lang="zh-CN" altLang="en-US" sz="2000" dirty="0">
                <a:ea typeface="微软雅黑" panose="020B0503020204020204" charset="-122"/>
                <a:cs typeface="微软雅黑" panose="020B0503020204020204" charset="-122"/>
              </a:rPr>
              <a:t>        1967年，联合国教科文组织的一篇文章指出“从物理学和化学领域的重要文摘杂志中发现了一条规律，它们</a:t>
            </a:r>
            <a:r>
              <a:rPr lang="zh-CN" altLang="en-US" sz="2000" dirty="0">
                <a:solidFill>
                  <a:srgbClr val="000066"/>
                </a:solidFill>
                <a:ea typeface="微软雅黑" panose="020B0503020204020204" charset="-122"/>
                <a:cs typeface="微软雅黑" panose="020B0503020204020204" charset="-122"/>
              </a:rPr>
              <a:t>所列出的或编成文摘的75%的论文，仅来自它们所收摘的全部期刊的10%”</a:t>
            </a:r>
          </a:p>
        </p:txBody>
      </p:sp>
      <p:sp>
        <p:nvSpPr>
          <p:cNvPr id="10247" name="Rectangle 7"/>
          <p:cNvSpPr/>
          <p:nvPr/>
        </p:nvSpPr>
        <p:spPr>
          <a:xfrm>
            <a:off x="696172" y="2637367"/>
            <a:ext cx="4059125" cy="470257"/>
          </a:xfrm>
          <a:prstGeom prst="rect">
            <a:avLst/>
          </a:prstGeom>
          <a:noFill/>
          <a:ln w="9525">
            <a:noFill/>
          </a:ln>
        </p:spPr>
        <p:txBody>
          <a:bodyPr wrap="none">
            <a:spAutoFit/>
          </a:bodyPr>
          <a:lstStyle/>
          <a:p>
            <a:pPr>
              <a:lnSpc>
                <a:spcPct val="110000"/>
              </a:lnSpc>
              <a:spcBef>
                <a:spcPct val="20000"/>
              </a:spcBef>
              <a:buClr>
                <a:srgbClr val="2E06C2"/>
              </a:buClr>
              <a:buSzPct val="80000"/>
            </a:pPr>
            <a:r>
              <a:rPr lang="zh-CN" altLang="en-US" dirty="0">
                <a:latin typeface="微软雅黑" panose="020B0503020204020204" charset="-122"/>
                <a:ea typeface="微软雅黑" panose="020B0503020204020204" charset="-122"/>
                <a:cs typeface="微软雅黑" panose="020B0503020204020204" charset="-122"/>
              </a:rPr>
              <a:t>（3）流通量的核心期刊效应</a:t>
            </a:r>
          </a:p>
        </p:txBody>
      </p:sp>
      <p:sp>
        <p:nvSpPr>
          <p:cNvPr id="10248" name="Rectangle 8"/>
          <p:cNvSpPr/>
          <p:nvPr/>
        </p:nvSpPr>
        <p:spPr>
          <a:xfrm>
            <a:off x="922473" y="3163846"/>
            <a:ext cx="10585177" cy="961097"/>
          </a:xfrm>
          <a:prstGeom prst="rect">
            <a:avLst/>
          </a:prstGeom>
          <a:noFill/>
          <a:ln w="9525">
            <a:noFill/>
          </a:ln>
        </p:spPr>
        <p:txBody>
          <a:bodyPr wrap="square">
            <a:spAutoFit/>
          </a:bodyPr>
          <a:lstStyle/>
          <a:p>
            <a:pPr>
              <a:lnSpc>
                <a:spcPct val="150000"/>
              </a:lnSpc>
              <a:spcBef>
                <a:spcPct val="20000"/>
              </a:spcBef>
              <a:buClr>
                <a:srgbClr val="2E06C2"/>
              </a:buClr>
              <a:buSzPct val="80000"/>
              <a:buFont typeface="Wingdings" panose="05000000000000000000" pitchFamily="2" charset="2"/>
            </a:pPr>
            <a:r>
              <a:rPr lang="zh-CN" altLang="en-US" sz="2000" dirty="0">
                <a:solidFill>
                  <a:srgbClr val="000066"/>
                </a:solidFill>
                <a:uFillTx/>
                <a:ea typeface="微软雅黑" panose="020B0503020204020204" charset="-122"/>
                <a:cs typeface="微软雅黑" panose="020B0503020204020204" charset="-122"/>
              </a:rPr>
              <a:t>        1969年，高夫曼（</a:t>
            </a:r>
            <a:r>
              <a:rPr lang="en-US" altLang="zh-CN" sz="2000" dirty="0">
                <a:solidFill>
                  <a:srgbClr val="000066"/>
                </a:solidFill>
                <a:uFillTx/>
                <a:ea typeface="微软雅黑" panose="020B0503020204020204" charset="-122"/>
                <a:cs typeface="微软雅黑" panose="020B0503020204020204" charset="-122"/>
              </a:rPr>
              <a:t>W.Goffman </a:t>
            </a:r>
            <a:r>
              <a:rPr lang="zh-CN" altLang="en-US" sz="2000" dirty="0">
                <a:solidFill>
                  <a:srgbClr val="000066"/>
                </a:solidFill>
                <a:uFillTx/>
                <a:ea typeface="微软雅黑" panose="020B0503020204020204" charset="-122"/>
                <a:cs typeface="微软雅黑" panose="020B0503020204020204" charset="-122"/>
              </a:rPr>
              <a:t>美）、莫利斯通过统计分析，证实按期刊流通量数据的分布近似服从布拉德福文献分散规律，存在核心期刊效应。</a:t>
            </a:r>
          </a:p>
        </p:txBody>
      </p:sp>
      <p:sp>
        <p:nvSpPr>
          <p:cNvPr id="10249" name="Rectangle 9"/>
          <p:cNvSpPr/>
          <p:nvPr/>
        </p:nvSpPr>
        <p:spPr>
          <a:xfrm>
            <a:off x="730905" y="4210296"/>
            <a:ext cx="4059125" cy="470257"/>
          </a:xfrm>
          <a:prstGeom prst="rect">
            <a:avLst/>
          </a:prstGeom>
          <a:noFill/>
          <a:ln w="9525">
            <a:noFill/>
          </a:ln>
        </p:spPr>
        <p:txBody>
          <a:bodyPr wrap="none">
            <a:spAutoFit/>
          </a:bodyPr>
          <a:lstStyle/>
          <a:p>
            <a:pPr>
              <a:lnSpc>
                <a:spcPct val="110000"/>
              </a:lnSpc>
              <a:spcBef>
                <a:spcPct val="20000"/>
              </a:spcBef>
              <a:buClr>
                <a:srgbClr val="2E06C2"/>
              </a:buClr>
              <a:buSzPct val="80000"/>
            </a:pPr>
            <a:r>
              <a:rPr lang="zh-CN" altLang="en-US" dirty="0">
                <a:latin typeface="微软雅黑" panose="020B0503020204020204" charset="-122"/>
                <a:ea typeface="微软雅黑" panose="020B0503020204020204" charset="-122"/>
                <a:cs typeface="微软雅黑" panose="020B0503020204020204" charset="-122"/>
              </a:rPr>
              <a:t>（4）被引量的核心期刊效应</a:t>
            </a:r>
          </a:p>
        </p:txBody>
      </p:sp>
      <p:sp>
        <p:nvSpPr>
          <p:cNvPr id="10250" name="Rectangle 10"/>
          <p:cNvSpPr/>
          <p:nvPr/>
        </p:nvSpPr>
        <p:spPr>
          <a:xfrm>
            <a:off x="922473" y="4765906"/>
            <a:ext cx="10502120" cy="1903454"/>
          </a:xfrm>
          <a:prstGeom prst="rect">
            <a:avLst/>
          </a:prstGeom>
          <a:noFill/>
          <a:ln w="9525">
            <a:noFill/>
          </a:ln>
        </p:spPr>
        <p:txBody>
          <a:bodyPr>
            <a:noAutofit/>
          </a:bodyPr>
          <a:lstStyle/>
          <a:p>
            <a:pPr>
              <a:lnSpc>
                <a:spcPct val="150000"/>
              </a:lnSpc>
            </a:pPr>
            <a:r>
              <a:rPr lang="zh-CN" altLang="en-US" sz="2000" dirty="0">
                <a:latin typeface="Times New Roman" panose="02020603050405020304" pitchFamily="18" charset="0"/>
                <a:ea typeface="微软雅黑" panose="020B0503020204020204" charset="-122"/>
              </a:rPr>
              <a:t>        1927年，</a:t>
            </a:r>
            <a:r>
              <a:rPr lang="en-US" altLang="zh-CN" sz="2000" dirty="0">
                <a:latin typeface="Times New Roman" panose="02020603050405020304" pitchFamily="18" charset="0"/>
                <a:ea typeface="微软雅黑" panose="020B0503020204020204" charset="-122"/>
              </a:rPr>
              <a:t>Gross</a:t>
            </a:r>
            <a:r>
              <a:rPr lang="zh-CN" altLang="en-US" sz="2000" dirty="0">
                <a:latin typeface="Times New Roman" panose="02020603050405020304" pitchFamily="18" charset="0"/>
                <a:ea typeface="微软雅黑" panose="020B0503020204020204" charset="-122"/>
              </a:rPr>
              <a:t>夫妇，化学教育</a:t>
            </a:r>
          </a:p>
          <a:p>
            <a:pPr>
              <a:lnSpc>
                <a:spcPct val="150000"/>
              </a:lnSpc>
            </a:pPr>
            <a:r>
              <a:rPr lang="zh-CN" altLang="en-US" sz="2000" dirty="0">
                <a:latin typeface="Times New Roman" panose="02020603050405020304" pitchFamily="18" charset="0"/>
                <a:ea typeface="微软雅黑" panose="020B0503020204020204" charset="-122"/>
              </a:rPr>
              <a:t>        1971年，</a:t>
            </a:r>
            <a:r>
              <a:rPr lang="zh-CN" altLang="en-US" sz="2000" dirty="0" smtClean="0">
                <a:latin typeface="Times New Roman" panose="02020603050405020304" pitchFamily="18" charset="0"/>
                <a:ea typeface="微软雅黑" panose="020B0503020204020204" charset="-122"/>
              </a:rPr>
              <a:t>加菲尔德在</a:t>
            </a:r>
            <a:r>
              <a:rPr lang="zh-CN" altLang="en-US" sz="2000" dirty="0">
                <a:latin typeface="Times New Roman" panose="02020603050405020304" pitchFamily="18" charset="0"/>
                <a:ea typeface="微软雅黑" panose="020B0503020204020204" charset="-122"/>
              </a:rPr>
              <a:t>统计了2000种期刊中的1百万篇参考文献后发现，</a:t>
            </a:r>
            <a:r>
              <a:rPr lang="zh-CN" altLang="en-US" sz="2000" dirty="0">
                <a:solidFill>
                  <a:srgbClr val="000066"/>
                </a:solidFill>
                <a:latin typeface="Times New Roman" panose="02020603050405020304" pitchFamily="18" charset="0"/>
                <a:ea typeface="微软雅黑" panose="020B0503020204020204" charset="-122"/>
              </a:rPr>
              <a:t>24%的被引频高的文章出自25种期刊，50%的出自152种期刊，75%出自767种</a:t>
            </a:r>
            <a:r>
              <a:rPr lang="zh-CN" altLang="en-US" sz="2000" dirty="0" smtClean="0">
                <a:solidFill>
                  <a:srgbClr val="000066"/>
                </a:solidFill>
                <a:latin typeface="Times New Roman" panose="02020603050405020304" pitchFamily="18" charset="0"/>
                <a:ea typeface="微软雅黑" panose="020B0503020204020204" charset="-122"/>
              </a:rPr>
              <a:t>期刊。</a:t>
            </a:r>
            <a:r>
              <a:rPr lang="zh-CN" altLang="en-US" sz="2000" dirty="0">
                <a:latin typeface="Times New Roman" panose="02020603050405020304" pitchFamily="18" charset="0"/>
                <a:ea typeface="微软雅黑" panose="020B0503020204020204" charset="-122"/>
              </a:rPr>
              <a:t>证明了被引文章在期刊上的分布也有一个较为集中的核心区与广为分散的相关区。</a:t>
            </a:r>
          </a:p>
        </p:txBody>
      </p:sp>
      <p:sp>
        <p:nvSpPr>
          <p:cNvPr id="3" name="标题 2"/>
          <p:cNvSpPr>
            <a:spLocks noGrp="1"/>
          </p:cNvSpPr>
          <p:nvPr>
            <p:ph type="title"/>
            <p:custDataLst>
              <p:tags r:id="rId1"/>
            </p:custDataLst>
          </p:nvPr>
        </p:nvSpPr>
        <p:spPr/>
        <p:txBody>
          <a:bodyPr/>
          <a:lstStyle/>
          <a:p>
            <a:r>
              <a:rPr lang="zh-CN" altLang="en-US">
                <a:sym typeface="+mn-ea"/>
              </a:rPr>
              <a:t>一.核心期刊概念</a:t>
            </a:r>
            <a:endParaRPr lang="zh-CN" altLang="en-US"/>
          </a:p>
        </p:txBody>
      </p:sp>
      <p:sp>
        <p:nvSpPr>
          <p:cNvPr id="4" name="文本框 3"/>
          <p:cNvSpPr txBox="1"/>
          <p:nvPr/>
        </p:nvSpPr>
        <p:spPr>
          <a:xfrm>
            <a:off x="2328545" y="168910"/>
            <a:ext cx="4064000" cy="460375"/>
          </a:xfrm>
          <a:prstGeom prst="rect">
            <a:avLst/>
          </a:prstGeom>
          <a:noFill/>
        </p:spPr>
        <p:txBody>
          <a:bodyPr wrap="square" rtlCol="0">
            <a:spAutoFit/>
          </a:bodyPr>
          <a:lstStyle/>
          <a:p>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p:cNvSpPr>
          <p:nvPr>
            <p:ph idx="1"/>
          </p:nvPr>
        </p:nvSpPr>
        <p:spPr>
          <a:xfrm>
            <a:off x="1141949" y="3068960"/>
            <a:ext cx="9096444" cy="2992755"/>
          </a:xfrm>
        </p:spPr>
        <p:txBody>
          <a:bodyPr vert="horz" wrap="square" lIns="121920" tIns="60960" rIns="121920" bIns="60960" anchor="t" anchorCtr="0">
            <a:noAutofit/>
          </a:bodyPr>
          <a:lstStyle/>
          <a:p>
            <a:pPr marL="0" indent="0">
              <a:lnSpc>
                <a:spcPct val="125000"/>
              </a:lnSpc>
              <a:buNone/>
            </a:pPr>
            <a:r>
              <a:rPr lang="zh-CN" altLang="en-US" sz="2000" dirty="0">
                <a:solidFill>
                  <a:schemeClr val="tx1"/>
                </a:solidFill>
                <a:latin typeface="Times New Roman" panose="02020603050405020304" pitchFamily="18" charset="0"/>
                <a:ea typeface="微软雅黑" panose="020B0503020204020204" charset="-122"/>
              </a:rPr>
              <a:t>我国对核心期刊的研究工作始于20世纪70年代，并相继出版了一些有影响的研究成果：</a:t>
            </a:r>
          </a:p>
          <a:p>
            <a:pPr marL="0" indent="0">
              <a:lnSpc>
                <a:spcPct val="125000"/>
              </a:lnSpc>
              <a:buSzPct val="95000"/>
              <a:buFont typeface="Wingdings" panose="05000000000000000000" pitchFamily="2" charset="2"/>
              <a:buChar char="Ø"/>
            </a:pPr>
            <a:r>
              <a:rPr lang="zh-CN" altLang="en-US" sz="2000" dirty="0">
                <a:solidFill>
                  <a:srgbClr val="000066"/>
                </a:solidFill>
                <a:latin typeface="Times New Roman" panose="02020603050405020304" pitchFamily="18" charset="0"/>
                <a:ea typeface="微软雅黑" panose="020B0503020204020204" charset="-122"/>
              </a:rPr>
              <a:t>《国外人文社会科学核心期刊总览》</a:t>
            </a:r>
          </a:p>
          <a:p>
            <a:pPr marL="0" indent="0">
              <a:lnSpc>
                <a:spcPct val="125000"/>
              </a:lnSpc>
              <a:buSzPct val="95000"/>
              <a:buFont typeface="Wingdings" panose="05000000000000000000" pitchFamily="2" charset="2"/>
              <a:buChar char="Ø"/>
            </a:pPr>
            <a:r>
              <a:rPr lang="zh-CN" altLang="en-US" sz="2000" dirty="0">
                <a:solidFill>
                  <a:srgbClr val="000066"/>
                </a:solidFill>
                <a:latin typeface="Times New Roman" panose="02020603050405020304" pitchFamily="18" charset="0"/>
                <a:ea typeface="微软雅黑" panose="020B0503020204020204" charset="-122"/>
              </a:rPr>
              <a:t>《国外科学技术核心期刊总览》</a:t>
            </a:r>
          </a:p>
          <a:p>
            <a:pPr marL="0" indent="0">
              <a:lnSpc>
                <a:spcPct val="125000"/>
              </a:lnSpc>
              <a:buSzPct val="95000"/>
              <a:buFont typeface="Wingdings" panose="05000000000000000000" pitchFamily="2" charset="2"/>
              <a:buChar char="Ø"/>
            </a:pPr>
            <a:r>
              <a:rPr lang="zh-CN" altLang="en-US" sz="2000" dirty="0">
                <a:solidFill>
                  <a:srgbClr val="000066"/>
                </a:solidFill>
                <a:latin typeface="Times New Roman" panose="02020603050405020304" pitchFamily="18" charset="0"/>
                <a:ea typeface="微软雅黑" panose="020B0503020204020204" charset="-122"/>
              </a:rPr>
              <a:t>《中文核心期刊要目总览》</a:t>
            </a:r>
          </a:p>
          <a:p>
            <a:pPr marL="0" indent="0">
              <a:lnSpc>
                <a:spcPct val="125000"/>
              </a:lnSpc>
              <a:buSzPct val="95000"/>
              <a:buFont typeface="Wingdings" panose="05000000000000000000" pitchFamily="2" charset="2"/>
              <a:buChar char="Ø"/>
            </a:pPr>
            <a:r>
              <a:rPr lang="en-US" altLang="zh-CN" sz="2000" dirty="0">
                <a:solidFill>
                  <a:srgbClr val="000066"/>
                </a:solidFill>
                <a:latin typeface="Times New Roman" panose="02020603050405020304" pitchFamily="18" charset="0"/>
                <a:ea typeface="微软雅黑" panose="020B0503020204020204" charset="-122"/>
              </a:rPr>
              <a:t>《</a:t>
            </a:r>
            <a:r>
              <a:rPr lang="zh-CN" altLang="en-US" sz="2000" dirty="0">
                <a:solidFill>
                  <a:srgbClr val="000066"/>
                </a:solidFill>
                <a:latin typeface="Times New Roman" panose="02020603050405020304" pitchFamily="18" charset="0"/>
                <a:ea typeface="微软雅黑" panose="020B0503020204020204" charset="-122"/>
              </a:rPr>
              <a:t>中国人文社会科学核心期刊</a:t>
            </a:r>
            <a:r>
              <a:rPr lang="en-US" altLang="zh-CN" sz="2000" dirty="0">
                <a:solidFill>
                  <a:srgbClr val="000066"/>
                </a:solidFill>
                <a:latin typeface="Times New Roman" panose="02020603050405020304" pitchFamily="18" charset="0"/>
                <a:ea typeface="微软雅黑" panose="020B0503020204020204" charset="-122"/>
              </a:rPr>
              <a:t>》</a:t>
            </a:r>
          </a:p>
        </p:txBody>
      </p:sp>
      <p:sp>
        <p:nvSpPr>
          <p:cNvPr id="13315" name="Rectangle 5"/>
          <p:cNvSpPr/>
          <p:nvPr/>
        </p:nvSpPr>
        <p:spPr>
          <a:xfrm>
            <a:off x="1127761" y="1340062"/>
            <a:ext cx="9956800" cy="1529715"/>
          </a:xfrm>
          <a:prstGeom prst="rect">
            <a:avLst/>
          </a:prstGeom>
          <a:noFill/>
          <a:ln w="9525">
            <a:noFill/>
          </a:ln>
        </p:spPr>
        <p:txBody>
          <a:bodyPr>
            <a:spAutoFit/>
          </a:bodyPr>
          <a:lstStyle/>
          <a:p>
            <a:pPr>
              <a:lnSpc>
                <a:spcPct val="130000"/>
              </a:lnSpc>
              <a:spcBef>
                <a:spcPct val="20000"/>
              </a:spcBef>
              <a:buClr>
                <a:srgbClr val="A50021"/>
              </a:buClr>
              <a:buSzPct val="80000"/>
              <a:buFont typeface="Wingdings" panose="05000000000000000000" pitchFamily="2" charset="2"/>
            </a:pPr>
            <a:r>
              <a:rPr lang="zh-CN" altLang="en-US" dirty="0">
                <a:solidFill>
                  <a:srgbClr val="002060"/>
                </a:solidFill>
                <a:latin typeface="Times New Roman" panose="02020603050405020304" pitchFamily="18" charset="0"/>
                <a:ea typeface="微软雅黑" panose="020B0503020204020204" charset="-122"/>
              </a:rPr>
              <a:t> </a:t>
            </a:r>
            <a:r>
              <a:rPr lang="zh-CN" altLang="en-US" b="1" dirty="0">
                <a:solidFill>
                  <a:srgbClr val="002060"/>
                </a:solidFill>
                <a:latin typeface="Times New Roman" panose="02020603050405020304" pitchFamily="18" charset="0"/>
                <a:ea typeface="微软雅黑" panose="020B0503020204020204" charset="-122"/>
              </a:rPr>
              <a:t>结论：</a:t>
            </a:r>
            <a:r>
              <a:rPr lang="zh-CN" altLang="en-US" dirty="0">
                <a:solidFill>
                  <a:srgbClr val="002060"/>
                </a:solidFill>
                <a:latin typeface="Times New Roman" panose="02020603050405020304" pitchFamily="18" charset="0"/>
                <a:ea typeface="微软雅黑" panose="020B0503020204020204" charset="-122"/>
              </a:rPr>
              <a:t>某学科核心期刊是指——刊载该学科学术论文较多的、论文被引用较多的、受读者重视的、能反映该学科当前研究状态的、最为活跃的那些期刊。</a:t>
            </a:r>
          </a:p>
        </p:txBody>
      </p:sp>
      <p:sp>
        <p:nvSpPr>
          <p:cNvPr id="3" name="标题 2"/>
          <p:cNvSpPr>
            <a:spLocks noGrp="1"/>
          </p:cNvSpPr>
          <p:nvPr>
            <p:ph type="title"/>
            <p:custDataLst>
              <p:tags r:id="rId1"/>
            </p:custDataLst>
          </p:nvPr>
        </p:nvSpPr>
        <p:spPr/>
        <p:txBody>
          <a:bodyPr/>
          <a:lstStyle/>
          <a:p>
            <a:r>
              <a:rPr lang="zh-CN" altLang="en-US">
                <a:sym typeface="+mn-ea"/>
              </a:rPr>
              <a:t>一.核心期刊概念</a:t>
            </a:r>
            <a:endParaRPr lang="zh-CN" alt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PP_MARK_KEY" val="3082f4b6-9e7a-4695-91e4-155a15aa2219"/>
  <p:tag name="COMMONDATA" val="eyJoZGlkIjoiYjRhNTEwODFmODUxNzQ1ZDI0NTMyODgxMWMzMWQyMDkifQ=="/>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0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0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0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0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0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0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0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0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0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3.xml><?xml version="1.0" encoding="utf-8"?>
<p:tagLst xmlns:a="http://schemas.openxmlformats.org/drawingml/2006/main" xmlns:r="http://schemas.openxmlformats.org/officeDocument/2006/relationships" xmlns:p="http://schemas.openxmlformats.org/presentationml/2006/main">
  <p:tag name="KSO_WM_UNIT_DIAGRAM_MODELTYPE" val="dynamicNum"/>
  <p:tag name="KSO_WM_BEAUTIFY_FLAG" val=""/>
  <p:tag name="KSO_WM_UNIT_TYPE" val="ζ_h_f"/>
  <p:tag name="KSO_WM_UNIT_DYNAMIC_NUM_END" val="1"/>
  <p:tag name="KSO_WM_UNIT_INDEX" val="1593666781667_1_1"/>
  <p:tag name="KSO_WM_UNIT_PLACING_PICTURE_USER_VIEWPORT" val="{&quot;height&quot;:699.9700787401574,&quot;width&quot;:6010.116535433071}"/>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9.xml><?xml version="1.0" encoding="utf-8"?>
<p:tagLst xmlns:a="http://schemas.openxmlformats.org/drawingml/2006/main" xmlns:r="http://schemas.openxmlformats.org/officeDocument/2006/relationships" xmlns:p="http://schemas.openxmlformats.org/presentationml/2006/main">
  <p:tag name="KSO_WM_BEAUTIFY_FLAG" val=""/>
</p:tagLst>
</file>

<file path=ppt/theme/theme1.xml><?xml version="1.0" encoding="utf-8"?>
<a:theme xmlns:a="http://schemas.openxmlformats.org/drawingml/2006/main" name="自定义设计方案">
  <a:themeElements>
    <a:clrScheme name="新版空白演示配色">
      <a:dk1>
        <a:sysClr val="windowText" lastClr="000000"/>
      </a:dk1>
      <a:lt1>
        <a:sysClr val="window" lastClr="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Designs\Nature.pot</Template>
  <TotalTime>57</TotalTime>
  <Words>3008</Words>
  <Application>Microsoft Office PowerPoint</Application>
  <PresentationFormat>宽屏</PresentationFormat>
  <Paragraphs>200</Paragraphs>
  <Slides>28</Slides>
  <Notes>0</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28</vt:i4>
      </vt:variant>
    </vt:vector>
  </HeadingPairs>
  <TitlesOfParts>
    <vt:vector size="37" baseType="lpstr">
      <vt:lpstr>黑体</vt:lpstr>
      <vt:lpstr>宋体</vt:lpstr>
      <vt:lpstr>微软雅黑</vt:lpstr>
      <vt:lpstr>Arial</vt:lpstr>
      <vt:lpstr>Calibri</vt:lpstr>
      <vt:lpstr>Times New Roman</vt:lpstr>
      <vt:lpstr>Wingdings</vt:lpstr>
      <vt:lpstr>自定义设计方案</vt:lpstr>
      <vt:lpstr>Equation.DSMT4</vt:lpstr>
      <vt:lpstr>  文献计量学应用研究</vt:lpstr>
      <vt:lpstr>文献计量学在社会科学评价中的应用</vt:lpstr>
      <vt:lpstr>文献计量学在社会科学评价中的应用</vt:lpstr>
      <vt:lpstr>文献计量学在社会科学评价中的应用</vt:lpstr>
      <vt:lpstr>文献计量学在社会科学评价中的应用</vt:lpstr>
      <vt:lpstr>一.核心期刊概念</vt:lpstr>
      <vt:lpstr>一.核心期刊概念</vt:lpstr>
      <vt:lpstr>一.核心期刊概念</vt:lpstr>
      <vt:lpstr>一.核心期刊概念</vt:lpstr>
      <vt:lpstr>二、核心期刊的评价方法</vt:lpstr>
      <vt:lpstr>二、核心期刊的评价方法</vt:lpstr>
      <vt:lpstr>二、核心期刊的评价方法</vt:lpstr>
      <vt:lpstr>二、核心期刊的评价方法</vt:lpstr>
      <vt:lpstr>三.《中文核心期刊要目总览》简介</vt:lpstr>
      <vt:lpstr>2．《总览》评价原则</vt:lpstr>
      <vt:lpstr>PowerPoint 演示文稿</vt:lpstr>
      <vt:lpstr>PowerPoint 演示文稿</vt:lpstr>
      <vt:lpstr>3．综合评价数学模式</vt:lpstr>
      <vt:lpstr>PowerPoint 演示文稿</vt:lpstr>
      <vt:lpstr>PowerPoint 演示文稿</vt:lpstr>
      <vt:lpstr>4、核心期刊数量的确定      取各专业期刊数量的15％和进入统计的期刊数的2％为界，以5版核心期刊数量为基准，介于之间，不变；小于，增加；大于，减少。增减幅度10％。 4版：1798种；    5版：1983种； 6版：1982种</vt:lpstr>
      <vt:lpstr>PowerPoint 演示文稿</vt:lpstr>
      <vt:lpstr>四、核心期刊的作用</vt:lpstr>
      <vt:lpstr>四、核心期刊的作用</vt:lpstr>
      <vt:lpstr>发表信息计量学论文</vt:lpstr>
      <vt:lpstr>发表信息计量学论文</vt:lpstr>
      <vt:lpstr>发表信息计量学论文</vt:lpstr>
      <vt:lpstr>发表信息计量学论文</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USER</cp:lastModifiedBy>
  <cp:revision>72</cp:revision>
  <dcterms:created xsi:type="dcterms:W3CDTF">2023-07-06T12:12:00Z</dcterms:created>
  <dcterms:modified xsi:type="dcterms:W3CDTF">2023-11-06T09:23:46Z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79140A1915294429879E587A8B7316B5_13</vt:lpwstr>
  </property>
  <property fmtid="{D5CDD505-2E9C-101B-9397-08002B2CF9AE}" pid="3" name="KSOProductBuildVer">
    <vt:lpwstr>2052-11.1.0.14309</vt:lpwstr>
  </property>
</Properties>
</file>