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67" r:id="rId3"/>
    <p:sldId id="256" r:id="rId4"/>
    <p:sldId id="257" r:id="rId5"/>
    <p:sldId id="269" r:id="rId6"/>
    <p:sldId id="270" r:id="rId7"/>
    <p:sldId id="291" r:id="rId8"/>
    <p:sldId id="259" r:id="rId9"/>
    <p:sldId id="260" r:id="rId10"/>
    <p:sldId id="261" r:id="rId11"/>
    <p:sldId id="271" r:id="rId12"/>
    <p:sldId id="272" r:id="rId13"/>
    <p:sldId id="262" r:id="rId14"/>
    <p:sldId id="292" r:id="rId15"/>
    <p:sldId id="264" r:id="rId16"/>
    <p:sldId id="293" r:id="rId17"/>
    <p:sldId id="265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5D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8"/>
    <p:restoredTop sz="90929"/>
  </p:normalViewPr>
  <p:slideViewPr>
    <p:cSldViewPr showGuides="1">
      <p:cViewPr varScale="1">
        <p:scale>
          <a:sx n="88" d="100"/>
          <a:sy n="88" d="100"/>
        </p:scale>
        <p:origin x="80" y="144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" y="-121920"/>
            <a:ext cx="12218670" cy="5085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80" y="3803015"/>
            <a:ext cx="9799320" cy="111696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>
                <a:solidFill>
                  <a:srgbClr val="17175D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" name="文本框 7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8040216" y="5661248"/>
            <a:ext cx="3816424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anose="05000000000000000000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kumimoji="1" sz="2400" b="1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88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 sz="2400" dirty="0">
                <a:solidFill>
                  <a:srgbClr val="1717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李长玲</a:t>
            </a:r>
            <a:r>
              <a:rPr lang="en-US" altLang="zh-CN" sz="2400" dirty="0">
                <a:solidFill>
                  <a:srgbClr val="1717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 dirty="0">
                <a:solidFill>
                  <a:srgbClr val="1717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信息管理研究院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9450" y="188665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>
                <a:solidFill>
                  <a:srgbClr val="17175D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Line 11"/>
          <p:cNvSpPr>
            <a:spLocks noChangeShapeType="1"/>
          </p:cNvSpPr>
          <p:nvPr userDrawn="1">
            <p:custDataLst>
              <p:tags r:id="rId5"/>
            </p:custDataLst>
          </p:nvPr>
        </p:nvSpPr>
        <p:spPr bwMode="auto">
          <a:xfrm>
            <a:off x="0" y="907132"/>
            <a:ext cx="12192000" cy="1588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10632504" y="0"/>
            <a:ext cx="1008112" cy="1006649"/>
            <a:chOff x="4998781" y="3381687"/>
            <a:chExt cx="2051173" cy="2051173"/>
          </a:xfrm>
        </p:grpSpPr>
        <p:sp>
          <p:nvSpPr>
            <p:cNvPr id="29" name="椭圆 28"/>
            <p:cNvSpPr/>
            <p:nvPr>
              <p:custDataLst>
                <p:tags r:id="rId6"/>
              </p:custDataLst>
            </p:nvPr>
          </p:nvSpPr>
          <p:spPr>
            <a:xfrm>
              <a:off x="5294647" y="3630671"/>
              <a:ext cx="1469318" cy="1469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81" y="3381687"/>
              <a:ext cx="2051173" cy="205117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2023/11/1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7.wmf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0.bin"/><Relationship Id="rId2" Type="http://schemas.openxmlformats.org/officeDocument/2006/relationships/tags" Target="../tags/tag80.xml"/><Relationship Id="rId16" Type="http://schemas.openxmlformats.org/officeDocument/2006/relationships/image" Target="../media/image16.wmf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oleObject" Target="../embeddings/oleObject7.bin"/><Relationship Id="rId5" Type="http://schemas.openxmlformats.org/officeDocument/2006/relationships/tags" Target="../tags/tag83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72.xml"/><Relationship Id="rId7" Type="http://schemas.openxmlformats.org/officeDocument/2006/relationships/image" Target="../media/image5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wmf"/><Relationship Id="rId5" Type="http://schemas.openxmlformats.org/officeDocument/2006/relationships/tags" Target="../tags/tag74.xml"/><Relationship Id="rId10" Type="http://schemas.openxmlformats.org/officeDocument/2006/relationships/oleObject" Target="../embeddings/oleObject2.bin"/><Relationship Id="rId4" Type="http://schemas.openxmlformats.org/officeDocument/2006/relationships/tags" Target="../tags/tag73.xml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80" y="3874770"/>
            <a:ext cx="9799320" cy="1116965"/>
          </a:xfrm>
        </p:spPr>
        <p:txBody>
          <a:bodyPr/>
          <a:lstStyle/>
          <a:p>
            <a:r>
              <a:rPr lang="zh-CN" altLang="en-US"/>
              <a:t>文献老化定律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idx="1"/>
          </p:nvPr>
        </p:nvSpPr>
        <p:spPr>
          <a:xfrm>
            <a:off x="1055440" y="1124744"/>
            <a:ext cx="10225136" cy="4403725"/>
          </a:xfrm>
        </p:spPr>
        <p:txBody>
          <a:bodyPr vert="horz" wrap="square" lIns="121920" tIns="60960" rIns="121920" bIns="60960" anchor="t" anchorCtr="0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、半衰期：</a:t>
            </a:r>
            <a:endParaRPr lang="zh-CN" altLang="en-US" sz="22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lvl="2" indent="647700" algn="just">
              <a:lnSpc>
                <a:spcPct val="150000"/>
              </a:lnSpc>
              <a:buSzTx/>
              <a:buFont typeface="Wingdings" panose="05000000000000000000" pitchFamily="2" charset="2"/>
              <a:buChar char="Ø"/>
              <a:extLst>
                <a:ext uri="{35155182-B16C-46BC-9424-99874614C6A1}">
                  <wpsdc:indentchars xmlns:wpsdc="http://www.wps.cn/officeDocument/2017/drawingmlCustomData" xmlns="" val="200" checksum="2787091126"/>
                </a:ext>
              </a:extLst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被引半衰期：1958年，贝尔纳，已经出版的文献中，有一半不被使用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的时间，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历时法。可以评价一个学科、一种期刊，乃至一篇文献的半衰期。</a:t>
            </a:r>
            <a:endParaRPr lang="zh-CN" altLang="en-US" sz="2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lvl="2" indent="647700" algn="just">
              <a:lnSpc>
                <a:spcPct val="150000"/>
              </a:lnSpc>
              <a:buSzTx/>
              <a:buFont typeface="Wingdings" panose="05000000000000000000" pitchFamily="2" charset="2"/>
              <a:buChar char="Ø"/>
              <a:extLst>
                <a:ext uri="{35155182-B16C-46BC-9424-99874614C6A1}">
                  <wpsdc:indentchars xmlns:wpsdc="http://www.wps.cn/officeDocument/2017/drawingmlCustomData" xmlns="" val="200" checksum="2787091126"/>
                </a:ext>
              </a:extLst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引用半衰期：1960年，伯顿、开普勒：发表所有被引用文献的一半的时间，又称“中值引文年龄”，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同时法。用于评价一个学科或专业文献的老化趋势，而不是指个别文献。</a:t>
            </a:r>
          </a:p>
          <a:p>
            <a:pPr marL="0" indent="0" algn="just">
              <a:lnSpc>
                <a:spcPct val="150000"/>
              </a:lnSpc>
              <a:buSzTx/>
              <a:buNone/>
            </a:pP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半衰期的求法：</a:t>
            </a:r>
          </a:p>
          <a:p>
            <a:pPr marL="0" indent="0" algn="just">
              <a:lnSpc>
                <a:spcPct val="150000"/>
              </a:lnSpc>
              <a:buSzTx/>
              <a:buNone/>
            </a:pP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（1）绘图法：引文累积百分比曲线</a:t>
            </a: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不准确</a:t>
            </a:r>
          </a:p>
          <a:p>
            <a:pPr marL="0" indent="0" algn="just">
              <a:lnSpc>
                <a:spcPct val="150000"/>
              </a:lnSpc>
              <a:buSzTx/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（2）公式法：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令</a:t>
            </a: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y=0.5</a:t>
            </a:r>
          </a:p>
        </p:txBody>
      </p:sp>
      <p:sp>
        <p:nvSpPr>
          <p:cNvPr id="1433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四、文献老化的量度指标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四、文献老化的量度指标</a:t>
            </a:r>
            <a:endParaRPr lang="zh-CN" altLang="en-US" dirty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wrap="square" lIns="121920" tIns="60960" rIns="121920" bIns="60960" anchor="t" anchorCtr="0"/>
          <a:lstStyle/>
          <a:p>
            <a:pPr eaLnBrk="1" hangingPunct="1"/>
            <a:endParaRPr lang="zh-CN" altLang="en-US" dirty="0"/>
          </a:p>
        </p:txBody>
      </p:sp>
      <p:pic>
        <p:nvPicPr>
          <p:cNvPr id="16388" name="Picture 1" descr="C:\Users\Administrator\AppData\Roaming\Tencent\Users\1348447360\QQ\WinTemp\RichOle\896LE1K_NGDAD]A`KO_ZAS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" y="981075"/>
            <a:ext cx="11403330" cy="58832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71EE030-B02C-5906-68D0-A990A241D6CD}"/>
              </a:ext>
            </a:extLst>
          </p:cNvPr>
          <p:cNvCxnSpPr/>
          <p:nvPr/>
        </p:nvCxnSpPr>
        <p:spPr>
          <a:xfrm>
            <a:off x="6456040" y="4869160"/>
            <a:ext cx="23042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四、文献老化的量度指标</a:t>
            </a:r>
            <a:endParaRPr lang="zh-CN" altLang="en-US" dirty="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wrap="square" lIns="121920" tIns="60960" rIns="121920" bIns="60960" anchor="t" anchorCtr="0"/>
          <a:lstStyle/>
          <a:p>
            <a:pPr eaLnBrk="1" hangingPunct="1"/>
            <a:endParaRPr lang="zh-CN" altLang="en-US" dirty="0"/>
          </a:p>
        </p:txBody>
      </p:sp>
      <p:pic>
        <p:nvPicPr>
          <p:cNvPr id="17412" name="Picture 1" descr="C:\Users\Administrator\AppData\Roaming\Tencent\Users\1348447360\QQ\WinTemp\RichOle\I$UIDY2CN2[~)L2PX1YY}5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" y="991235"/>
            <a:ext cx="11606530" cy="5866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idx="1"/>
          </p:nvPr>
        </p:nvSpPr>
        <p:spPr>
          <a:xfrm>
            <a:off x="1088740" y="1171791"/>
            <a:ext cx="10166920" cy="803910"/>
          </a:xfrm>
        </p:spPr>
        <p:txBody>
          <a:bodyPr vert="horz" wrap="square" lIns="121920" tIns="60960" rIns="121920" bIns="60960" anchor="t" anchorCtr="0">
            <a:noAutofit/>
          </a:bodyPr>
          <a:lstStyle/>
          <a:p>
            <a:pPr marL="0" indent="0">
              <a:lnSpc>
                <a:spcPct val="150000"/>
              </a:lnSpc>
              <a:buSzTx/>
              <a:buNone/>
            </a:pP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2、普赖斯指数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：在某一知识领域内，把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年限不超过5年的文献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的引文数量与引文总数之比当作指数，用以量度文献的老化速度和程度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aphicFrame>
        <p:nvGraphicFramePr>
          <p:cNvPr id="4098" name="Object 3"/>
          <p:cNvGraphicFramePr/>
          <p:nvPr>
            <p:extLst>
              <p:ext uri="{D42A27DB-BD31-4B8C-83A1-F6EECF244321}">
                <p14:modId xmlns:p14="http://schemas.microsoft.com/office/powerpoint/2010/main" val="2412069357"/>
              </p:ext>
            </p:extLst>
          </p:nvPr>
        </p:nvGraphicFramePr>
        <p:xfrm>
          <a:off x="1487488" y="2571750"/>
          <a:ext cx="856895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898900" imgH="419100" progId="Equation.DSMT4">
                  <p:embed/>
                </p:oleObj>
              </mc:Choice>
              <mc:Fallback>
                <p:oleObj r:id="rId3" imgW="3898900" imgH="4191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7488" y="2571750"/>
                        <a:ext cx="8568952" cy="857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/>
          <p:nvPr/>
        </p:nvSpPr>
        <p:spPr>
          <a:xfrm>
            <a:off x="983475" y="3861048"/>
            <a:ext cx="10377450" cy="28359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A50021"/>
              </a:buClr>
              <a:buFont typeface="Wingdings" panose="05000000000000000000" pitchFamily="2" charset="2"/>
            </a:pPr>
            <a:r>
              <a:rPr lang="zh-CN" altLang="en-US" sz="2200" dirty="0">
                <a:ea typeface="微软雅黑" panose="020B0503020204020204" charset="-122"/>
              </a:rPr>
              <a:t>普赖斯指数（5年）与引用半衰期（中值引文年龄50％）</a:t>
            </a:r>
            <a:endParaRPr lang="en-US" altLang="zh-CN" sz="2200" dirty="0">
              <a:ea typeface="微软雅黑" panose="020B0503020204020204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A50021"/>
              </a:buClr>
              <a:buFont typeface="Wingdings" panose="05000000000000000000" pitchFamily="2" charset="2"/>
            </a:pPr>
            <a:r>
              <a:rPr lang="zh-CN" altLang="en-US" sz="2000" dirty="0">
                <a:ea typeface="微软雅黑" panose="020B0503020204020204" charset="-122"/>
              </a:rPr>
              <a:t>一般来说，某一学科或领域文献的“普赖斯指数越大，半衰期越短，文献的老化速度越快。</a:t>
            </a:r>
            <a:endParaRPr lang="en-US" altLang="zh-CN" sz="2000" dirty="0">
              <a:solidFill>
                <a:schemeClr val="tx2"/>
              </a:solidFill>
              <a:ea typeface="微软雅黑" panose="020B0503020204020204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A50021"/>
              </a:buClr>
              <a:buFont typeface="Wingdings" panose="05000000000000000000" pitchFamily="2" charset="2"/>
            </a:pP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ea typeface="微软雅黑" panose="020B0503020204020204" charset="-122"/>
              </a:rPr>
              <a:t>可用于评价期刊、研究机构以及个人的论文，而不仅局限于某一专业的文献集合。</a:t>
            </a:r>
          </a:p>
        </p:txBody>
      </p:sp>
      <p:sp>
        <p:nvSpPr>
          <p:cNvPr id="1741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四、文献老化的量度指标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四、文献老化的量度指标</a:t>
            </a:r>
            <a:endParaRPr lang="zh-CN" altLang="en-US" dirty="0"/>
          </a:p>
        </p:txBody>
      </p:sp>
      <p:sp>
        <p:nvSpPr>
          <p:cNvPr id="5126" name="Rectangle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847528" y="1229908"/>
            <a:ext cx="3166533" cy="808567"/>
          </a:xfrm>
        </p:spPr>
        <p:txBody>
          <a:bodyPr vert="horz" wrap="square" lIns="121920" tIns="60960" rIns="121920" bIns="60960" anchor="t" anchorCtr="0"/>
          <a:lstStyle/>
          <a:p>
            <a:pPr eaLnBrk="1" hangingPunct="1">
              <a:lnSpc>
                <a:spcPct val="120000"/>
              </a:lnSpc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CC0000"/>
                </a:solidFill>
                <a:latin typeface="宋体" panose="02010600030101010101" pitchFamily="2" charset="-122"/>
              </a:rPr>
              <a:t>3、老化系数</a:t>
            </a:r>
          </a:p>
        </p:txBody>
      </p:sp>
      <p:graphicFrame>
        <p:nvGraphicFramePr>
          <p:cNvPr id="5123" name="Object 4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13379568"/>
              </p:ext>
            </p:extLst>
          </p:nvPr>
        </p:nvGraphicFramePr>
        <p:xfrm>
          <a:off x="2855639" y="4147820"/>
          <a:ext cx="1824945" cy="75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545465" imgH="266065" progId="Equation.DSMT4">
                  <p:embed/>
                </p:oleObj>
              </mc:Choice>
              <mc:Fallback>
                <p:oleObj r:id="rId11" imgW="545465" imgH="266065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55639" y="4147820"/>
                        <a:ext cx="1824945" cy="7507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5"/>
          <p:cNvSpPr/>
          <p:nvPr>
            <p:custDataLst>
              <p:tags r:id="rId4"/>
            </p:custDataLst>
          </p:nvPr>
        </p:nvSpPr>
        <p:spPr>
          <a:xfrm>
            <a:off x="2778593" y="5104051"/>
            <a:ext cx="5112463" cy="1047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ea typeface="微软雅黑" panose="020B0503020204020204" charset="-122"/>
              </a:rPr>
              <a:t>半衰期短，</a:t>
            </a:r>
            <a:r>
              <a:rPr lang="en-US" altLang="zh-CN" sz="2200" dirty="0">
                <a:ea typeface="微软雅黑" panose="020B0503020204020204" charset="-122"/>
              </a:rPr>
              <a:t>b→1，a→0，</a:t>
            </a:r>
            <a:r>
              <a:rPr lang="zh-CN" altLang="en-US" sz="2200" dirty="0">
                <a:ea typeface="微软雅黑" panose="020B0503020204020204" charset="-122"/>
              </a:rPr>
              <a:t>老化快；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ea typeface="微软雅黑" panose="020B0503020204020204" charset="-122"/>
              </a:rPr>
              <a:t>半衰期长，</a:t>
            </a:r>
            <a:r>
              <a:rPr lang="en-US" altLang="zh-CN" sz="2200" dirty="0">
                <a:ea typeface="微软雅黑" panose="020B0503020204020204" charset="-122"/>
              </a:rPr>
              <a:t>b→0，a→1，</a:t>
            </a:r>
            <a:r>
              <a:rPr lang="zh-CN" altLang="en-US" sz="2200" dirty="0">
                <a:ea typeface="微软雅黑" panose="020B0503020204020204" charset="-122"/>
              </a:rPr>
              <a:t>老化慢。</a:t>
            </a:r>
            <a:endParaRPr lang="en-US" altLang="zh-CN" sz="2200" dirty="0">
              <a:solidFill>
                <a:schemeClr val="accent1">
                  <a:lumMod val="50000"/>
                </a:schemeClr>
              </a:solidFill>
              <a:ea typeface="微软雅黑" panose="020B0503020204020204" charset="-122"/>
            </a:endParaRPr>
          </a:p>
        </p:txBody>
      </p:sp>
      <p:graphicFrame>
        <p:nvGraphicFramePr>
          <p:cNvPr id="5124" name="Object 6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56624290"/>
              </p:ext>
            </p:extLst>
          </p:nvPr>
        </p:nvGraphicFramePr>
        <p:xfrm>
          <a:off x="2601952" y="2002855"/>
          <a:ext cx="5465742" cy="74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175000" imgH="469900" progId="Equation.DSMT4">
                  <p:embed/>
                </p:oleObj>
              </mc:Choice>
              <mc:Fallback>
                <p:oleObj r:id="rId13" imgW="3175000" imgH="4699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01952" y="2002855"/>
                        <a:ext cx="5465742" cy="74252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8"/>
          <p:cNvSpPr/>
          <p:nvPr>
            <p:custDataLst>
              <p:tags r:id="rId6"/>
            </p:custDataLst>
          </p:nvPr>
        </p:nvSpPr>
        <p:spPr>
          <a:xfrm>
            <a:off x="2166736" y="2998894"/>
            <a:ext cx="6336175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ea typeface="微软雅黑" panose="020B0503020204020204" charset="-122"/>
              </a:rPr>
              <a:t>K</a:t>
            </a:r>
            <a:r>
              <a:rPr lang="zh-CN" altLang="en-US" sz="2200" dirty="0">
                <a:solidFill>
                  <a:schemeClr val="tx1"/>
                </a:solidFill>
                <a:uFillTx/>
                <a:ea typeface="微软雅黑" panose="020B0503020204020204" charset="-122"/>
              </a:rPr>
              <a:t>为某文献集合中出版年限大于</a:t>
            </a:r>
            <a:r>
              <a:rPr lang="en-US" altLang="zh-CN" sz="2200" dirty="0">
                <a:solidFill>
                  <a:schemeClr val="tx1"/>
                </a:solidFill>
                <a:uFillTx/>
                <a:ea typeface="微软雅黑" panose="020B0503020204020204" charset="-122"/>
              </a:rPr>
              <a:t>i</a:t>
            </a:r>
            <a:r>
              <a:rPr lang="zh-CN" altLang="en-US" sz="2200" dirty="0">
                <a:solidFill>
                  <a:schemeClr val="tx1"/>
                </a:solidFill>
                <a:uFillTx/>
                <a:ea typeface="微软雅黑" panose="020B0503020204020204" charset="-122"/>
              </a:rPr>
              <a:t>年的引文总量；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ea typeface="微软雅黑" panose="020B0503020204020204" charset="-122"/>
              </a:rPr>
              <a:t>L</a:t>
            </a:r>
            <a:r>
              <a:rPr lang="zh-CN" altLang="en-US" sz="2200" dirty="0">
                <a:solidFill>
                  <a:schemeClr val="tx1"/>
                </a:solidFill>
                <a:uFillTx/>
                <a:ea typeface="微软雅黑" panose="020B0503020204020204" charset="-122"/>
              </a:rPr>
              <a:t>为该文献集合中出版年限小于</a:t>
            </a:r>
            <a:r>
              <a:rPr lang="en-US" altLang="zh-CN" sz="2200" dirty="0">
                <a:solidFill>
                  <a:schemeClr val="tx1"/>
                </a:solidFill>
                <a:uFillTx/>
                <a:ea typeface="微软雅黑" panose="020B0503020204020204" charset="-122"/>
              </a:rPr>
              <a:t>i</a:t>
            </a:r>
            <a:r>
              <a:rPr lang="zh-CN" altLang="en-US" sz="2200" dirty="0">
                <a:solidFill>
                  <a:schemeClr val="tx1"/>
                </a:solidFill>
                <a:uFillTx/>
                <a:ea typeface="微软雅黑" panose="020B0503020204020204" charset="-122"/>
              </a:rPr>
              <a:t>年的引文总量；</a:t>
            </a:r>
          </a:p>
        </p:txBody>
      </p:sp>
      <p:graphicFrame>
        <p:nvGraphicFramePr>
          <p:cNvPr id="5125" name="Object 1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74481076"/>
              </p:ext>
            </p:extLst>
          </p:nvPr>
        </p:nvGraphicFramePr>
        <p:xfrm>
          <a:off x="2447844" y="5208862"/>
          <a:ext cx="453702" cy="41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215900" imgH="241300" progId="Equation.DSMT4">
                  <p:embed/>
                </p:oleObj>
              </mc:Choice>
              <mc:Fallback>
                <p:oleObj r:id="rId15" imgW="215900" imgH="2413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47844" y="5208862"/>
                        <a:ext cx="453702" cy="41917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7"/>
          <p:cNvSpPr/>
          <p:nvPr>
            <p:custDataLst>
              <p:tags r:id="rId8"/>
            </p:custDataLst>
          </p:nvPr>
        </p:nvSpPr>
        <p:spPr>
          <a:xfrm>
            <a:off x="5334823" y="1281790"/>
            <a:ext cx="48958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b(0&lt;b&lt;1)</a:t>
            </a:r>
            <a:r>
              <a:rPr lang="zh-CN" altLang="en-US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为文献的老化率(衰减常数</a:t>
            </a:r>
            <a:r>
              <a:rPr lang="en-US" altLang="zh-CN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)</a:t>
            </a:r>
          </a:p>
        </p:txBody>
      </p:sp>
      <p:graphicFrame>
        <p:nvGraphicFramePr>
          <p:cNvPr id="5122" name="Objec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53899291"/>
              </p:ext>
            </p:extLst>
          </p:nvPr>
        </p:nvGraphicFramePr>
        <p:xfrm>
          <a:off x="4109084" y="1229908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456565" imgH="203200" progId="Equation.DSMT4">
                  <p:embed/>
                </p:oleObj>
              </mc:Choice>
              <mc:Fallback>
                <p:oleObj r:id="rId17" imgW="456565" imgH="2032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09084" y="1229908"/>
                        <a:ext cx="1143000" cy="50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idx="1"/>
          </p:nvPr>
        </p:nvSpPr>
        <p:spPr>
          <a:xfrm>
            <a:off x="1369531" y="1196752"/>
            <a:ext cx="9605337" cy="4811395"/>
          </a:xfrm>
        </p:spPr>
        <p:txBody>
          <a:bodyPr vert="horz" wrap="square" lIns="121920" tIns="60960" rIns="121920" bIns="60960" anchor="t" anchorCtr="0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1、</a:t>
            </a: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新文献的涌现和增长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是促成文献老化的重要因素。文献增长越快，文献的半衰期越短，文献老化速度越快。</a:t>
            </a:r>
            <a:endParaRPr lang="zh-CN" altLang="en-US" sz="2200" dirty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2、</a:t>
            </a: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文献内容所属学科的性质和特点不同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，其老化率不同。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基础理论学科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的文献半衰期要长；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历史悠久的学科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的文献要比新兴学科的半衰期长；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比较稳定的学科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的文献半衰期长。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3、</a:t>
            </a: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同一学科不同的发展时期或阶段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，文献的半衰期不尽相同。当学科处于诞生和发展的初期，文献数量呈指数增长，文献的老化符合负指数函数关系；学科发展进人相对成熟时期后，文献的增长速率变小，其相应的老化曲线也变得平缓，半衰期加长。</a:t>
            </a:r>
          </a:p>
        </p:txBody>
      </p:sp>
      <p:sp>
        <p:nvSpPr>
          <p:cNvPr id="1741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五、文献老化机理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idx="1"/>
          </p:nvPr>
        </p:nvSpPr>
        <p:spPr>
          <a:xfrm>
            <a:off x="1415480" y="1484784"/>
            <a:ext cx="9101281" cy="3434715"/>
          </a:xfrm>
        </p:spPr>
        <p:txBody>
          <a:bodyPr vert="horz" wrap="square" lIns="121920" tIns="60960" rIns="121920" bIns="60960" anchor="t" anchorCtr="0"/>
          <a:lstStyle/>
          <a:p>
            <a:pPr marL="0" indent="0" algn="just">
              <a:lnSpc>
                <a:spcPct val="150000"/>
              </a:lnSpc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4、</a:t>
            </a: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文献的老化速度还与文献的类型和性质有关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。期刊论文、专利说明书之类的文献更新的快，老化迅速；反之．图书与科技档案的半衰期就相对地要长得多。</a:t>
            </a:r>
            <a:endParaRPr lang="zh-CN" altLang="en-US" sz="2200" dirty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5、</a:t>
            </a: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文献读者的需求特点及所处的情报环境的质量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也是影响文献老化不可忽视的因素。</a:t>
            </a:r>
          </a:p>
        </p:txBody>
      </p:sp>
      <p:sp>
        <p:nvSpPr>
          <p:cNvPr id="1741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五、文献老化机理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idx="1"/>
          </p:nvPr>
        </p:nvSpPr>
        <p:spPr>
          <a:xfrm>
            <a:off x="1276062" y="1124744"/>
            <a:ext cx="9792275" cy="5321935"/>
          </a:xfrm>
        </p:spPr>
        <p:txBody>
          <a:bodyPr vert="horz" wrap="square" lIns="121920" tIns="60960" rIns="121920" bIns="60960" anchor="t" anchorCtr="0"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1、指导剔旧，优化馆藏。</a:t>
            </a:r>
          </a:p>
          <a:p>
            <a:pPr marL="0" indent="0">
              <a:lnSpc>
                <a:spcPct val="150000"/>
              </a:lnSpc>
              <a:spcBef>
                <a:spcPct val="30000"/>
              </a:spcBef>
              <a:spcAft>
                <a:spcPts val="600"/>
              </a:spcAft>
              <a:buNone/>
            </a:pP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2、有利于制定合理的文献工作细则。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对“半衰期” 较短的学科或专业，情报工作更要抢时间讲效率：加强文献报导，开展定题服务。对老化的文献则藏入保存书库中。根据老化数据，还可确定文献开架的年限。</a:t>
            </a:r>
            <a:endParaRPr lang="zh-CN" altLang="en-US" sz="2200" dirty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ct val="30000"/>
              </a:spcBef>
              <a:spcAft>
                <a:spcPts val="600"/>
              </a:spcAft>
              <a:buNone/>
            </a:pP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3、有利于评价文献。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科学文献的老化指标对于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掌握文献特性，判断文献时效，确定文献价值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都是十分必要和有益的。</a:t>
            </a:r>
          </a:p>
          <a:p>
            <a:pPr marL="0" indent="0">
              <a:lnSpc>
                <a:spcPct val="150000"/>
              </a:lnSpc>
              <a:spcBef>
                <a:spcPct val="30000"/>
              </a:spcBef>
              <a:spcAft>
                <a:spcPts val="600"/>
              </a:spcAft>
              <a:buNone/>
            </a:pP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4、在科学学和科技史研究中的应用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charset="-122"/>
              </a:rPr>
              <a:t>。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根据文献老化的指标数据，可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判断学科的性质及所处的发展阶段。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如果对某一技术领域的文献老化性质进行研究，则可大致确定该项技术的发展速度。</a:t>
            </a:r>
          </a:p>
        </p:txBody>
      </p:sp>
      <p:sp>
        <p:nvSpPr>
          <p:cNvPr id="1741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六、文献老化规律的应用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2415302" y="1340768"/>
            <a:ext cx="7513796" cy="4479290"/>
          </a:xfrm>
        </p:spPr>
        <p:txBody>
          <a:bodyPr vert="horz" wrap="square" lIns="121920" tIns="60960" rIns="121920" bIns="60960" anchor="t" anchorCtr="0"/>
          <a:lstStyle/>
          <a:p>
            <a:pPr indent="-64800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uFillTx/>
                <a:ea typeface="微软雅黑" panose="020B0503020204020204" charset="-122"/>
              </a:rPr>
              <a:t>文献老化概念</a:t>
            </a:r>
          </a:p>
          <a:p>
            <a:pPr indent="-64800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uFillTx/>
                <a:ea typeface="微软雅黑" panose="020B0503020204020204" charset="-122"/>
              </a:rPr>
              <a:t>文献老化过程的定量研究方法</a:t>
            </a:r>
          </a:p>
          <a:p>
            <a:pPr indent="-64800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uFillTx/>
                <a:ea typeface="微软雅黑" panose="020B0503020204020204" charset="-122"/>
              </a:rPr>
              <a:t>文献老化规律与模型</a:t>
            </a:r>
          </a:p>
          <a:p>
            <a:pPr indent="-64800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uFillTx/>
                <a:ea typeface="微软雅黑" panose="020B0503020204020204" charset="-122"/>
              </a:rPr>
              <a:t>文献老化的量度指标</a:t>
            </a:r>
          </a:p>
          <a:p>
            <a:pPr indent="-64800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uFillTx/>
                <a:ea typeface="微软雅黑" panose="020B0503020204020204" charset="-122"/>
              </a:rPr>
              <a:t>文献老化机理</a:t>
            </a:r>
          </a:p>
          <a:p>
            <a:pPr indent="-64800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uFillTx/>
                <a:ea typeface="微软雅黑" panose="020B0503020204020204" charset="-122"/>
              </a:rPr>
              <a:t>文献老化规律的应用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文献老化定律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idx="1"/>
          </p:nvPr>
        </p:nvSpPr>
        <p:spPr>
          <a:xfrm>
            <a:off x="1383668" y="1124744"/>
            <a:ext cx="9577064" cy="5283200"/>
          </a:xfrm>
        </p:spPr>
        <p:txBody>
          <a:bodyPr vert="horz" wrap="square" lIns="121920" tIns="60960" rIns="121920" bIns="60960" anchor="t" anchorCtr="0"/>
          <a:lstStyle/>
          <a:p>
            <a:pPr marL="0" indent="648000" algn="just">
              <a:lnSpc>
                <a:spcPct val="150000"/>
              </a:lnSpc>
              <a:spcBef>
                <a:spcPct val="50000"/>
              </a:spcBef>
              <a:buNone/>
              <a:extLst>
                <a:ext uri="{35155182-B16C-46BC-9424-99874614C6A1}">
                  <wpsdc:indentchars xmlns:wpsdc="http://www.wps.cn/officeDocument/2017/drawingmlCustomData" xmlns="" val="200" checksum="3185231986"/>
                </a:ext>
              </a:extLs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1944年，（美）情报学家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戈斯内尔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提出。文献老化是指科学文献随其“年龄”的增长，其内容日益变得陈旧过时，作为情报源的价值不断减小，甚至完全丧失其利用价值。科学文献老化</a:t>
            </a:r>
            <a:r>
              <a:rPr lang="zh-CN" altLang="en-US" sz="24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既是一种客观的社会现象，又是一个复杂的动态过程。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indent="648000" algn="just">
              <a:lnSpc>
                <a:spcPct val="150000"/>
              </a:lnSpc>
              <a:buNone/>
              <a:extLst>
                <a:ext uri="{35155182-B16C-46BC-9424-99874614C6A1}">
                  <wpsdc:indentchars xmlns:wpsdc="http://www.wps.cn/officeDocument/2017/drawingmlCustomData" xmlns="" val="200" checksum="3185231986"/>
                </a:ext>
              </a:extLs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从文献利用的角度来说，科学文献的老化有以下几种情形：① 文献中所含的情报已失效；②文献中的情报已包含在其他著作中；③ 被更新的文献所代替；④ 由于研究兴趣下降或转移而引起有关文献的利用减少等。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一、文献老化概念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idx="1"/>
          </p:nvPr>
        </p:nvSpPr>
        <p:spPr>
          <a:xfrm>
            <a:off x="1127448" y="1340768"/>
            <a:ext cx="10485120" cy="4392488"/>
          </a:xfrm>
        </p:spPr>
        <p:txBody>
          <a:bodyPr vert="horz" wrap="square" lIns="121920" tIns="60960" rIns="121920" bIns="60960" anchor="t" anchorCtr="0"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1、文献流通统计数据分析法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（1）书刊借阅次数统计分析法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（2）文献其他流通数据统计分析法，例：文献流通时间、文献复制量等。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2、引文分析法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（1）引用文献分析法（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Citing literature），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同时法</a:t>
            </a:r>
            <a:endParaRPr lang="en-US" altLang="zh-CN" sz="24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（2）被引文献分析法（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Cited literature），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历时法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二、文献老化过程的定量研究方法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二、文献老化过程的定量研究方法</a:t>
            </a:r>
            <a:endParaRPr lang="zh-CN" altLang="en-US" dirty="0"/>
          </a:p>
        </p:txBody>
      </p:sp>
      <p:pic>
        <p:nvPicPr>
          <p:cNvPr id="13316" name="Picture 2" descr="C:\Users\Administrator\AppData\Roaming\Tencent\Users\1348447360\QQ\WinTemp\RichOle\P6Z()63(F4OHI2TO7POINE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80440"/>
            <a:ext cx="10467340" cy="5869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二、文献老化过程的定量研究方法</a:t>
            </a:r>
            <a:endParaRPr lang="zh-CN" altLang="en-US" dirty="0"/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wrap="square" lIns="121920" tIns="60960" rIns="121920" bIns="60960" anchor="t" anchorCtr="0"/>
          <a:lstStyle/>
          <a:p>
            <a:pPr eaLnBrk="1" hangingPunct="1"/>
            <a:endParaRPr lang="zh-CN" altLang="en-US" dirty="0"/>
          </a:p>
        </p:txBody>
      </p:sp>
      <p:pic>
        <p:nvPicPr>
          <p:cNvPr id="14340" name="Picture 1" descr="C:\Users\Administrator\AppData\Roaming\Tencent\Users\1348447360\QQ\WinTemp\RichOle\7M974TPXP)J0ZM401(N_5(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13460"/>
            <a:ext cx="11334750" cy="582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三、文献老化规律与模型</a:t>
            </a:r>
          </a:p>
        </p:txBody>
      </p:sp>
      <p:sp>
        <p:nvSpPr>
          <p:cNvPr id="1028" name="Rectangle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199456" y="1124585"/>
            <a:ext cx="7871460" cy="4947920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pPr eaLnBrk="1" hangingPunct="1"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1、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1958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年，贝尔纳</a:t>
            </a:r>
            <a:r>
              <a:rPr lang="zh-CN" altLang="en-US" sz="2200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负指数函数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charset="-122"/>
              </a:rPr>
              <a:t>：</a:t>
            </a:r>
          </a:p>
          <a:p>
            <a:pPr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式中：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为文献的出版年龄(以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10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年为单位)；</a:t>
            </a:r>
          </a:p>
          <a:p>
            <a:pPr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C(t)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表示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年后文献的被引用频率；</a:t>
            </a:r>
          </a:p>
          <a:p>
            <a:pPr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C</a:t>
            </a:r>
            <a:r>
              <a:rPr lang="en-US" altLang="zh-CN" sz="2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0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为文献初始被引用量，随不同学科而异；</a:t>
            </a:r>
          </a:p>
          <a:p>
            <a:pPr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e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为自然对数的底，等于2.718；</a:t>
            </a:r>
          </a:p>
          <a:p>
            <a:pPr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b(0&lt;b&lt;1)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为文献的老化率(衰减常数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);</a:t>
            </a:r>
          </a:p>
          <a:p>
            <a:pPr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        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为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文献老化系数，表征文献老化快慢。</a:t>
            </a:r>
            <a:endParaRPr lang="zh-CN" altLang="en-US" sz="2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indent="0"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1979年，崔克勒大学的</a:t>
            </a:r>
            <a:r>
              <a:rPr lang="zh-C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格列菲斯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认为，若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g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为文献增长率，则老化率为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b－g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</a:p>
        </p:txBody>
      </p:sp>
      <p:pic>
        <p:nvPicPr>
          <p:cNvPr id="1031" name="Picture 8" descr="C:\Users\Administrator\AppData\Roaming\Tencent\Users\1348447360\QQ\WinTemp\RichOle\ZRXJM[HNSTF3V@P{RETPPF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56240" y="1774229"/>
            <a:ext cx="3429635" cy="35909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6" name="Objec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23710130"/>
              </p:ext>
            </p:extLst>
          </p:nvPr>
        </p:nvGraphicFramePr>
        <p:xfrm>
          <a:off x="2639616" y="1700808"/>
          <a:ext cx="1885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812165" imgH="241300" progId="Equation.DSMT4">
                  <p:embed/>
                </p:oleObj>
              </mc:Choice>
              <mc:Fallback>
                <p:oleObj r:id="rId8" imgW="812165" imgH="2413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39616" y="1700808"/>
                        <a:ext cx="1885950" cy="55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07806690"/>
              </p:ext>
            </p:extLst>
          </p:nvPr>
        </p:nvGraphicFramePr>
        <p:xfrm>
          <a:off x="1991544" y="5157192"/>
          <a:ext cx="9366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56565" imgH="203200" progId="Equation.DSMT4">
                  <p:embed/>
                </p:oleObj>
              </mc:Choice>
              <mc:Fallback>
                <p:oleObj r:id="rId10" imgW="456565" imgH="2032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1544" y="5157192"/>
                        <a:ext cx="936625" cy="4159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idx="1"/>
          </p:nvPr>
        </p:nvSpPr>
        <p:spPr>
          <a:xfrm>
            <a:off x="711200" y="1057275"/>
            <a:ext cx="11146155" cy="5626735"/>
          </a:xfrm>
        </p:spPr>
        <p:txBody>
          <a:bodyPr vert="horz" wrap="square" lIns="121920" tIns="60960" rIns="121920" bIns="60960" anchor="t" anchorCtr="0">
            <a:noAutofit/>
          </a:bodyPr>
          <a:lstStyle/>
          <a:p>
            <a:pPr eaLnBrk="1" hangingPunct="1">
              <a:lnSpc>
                <a:spcPct val="150000"/>
              </a:lnSpc>
              <a:spcBef>
                <a:spcPct val="5000"/>
              </a:spcBef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2、1960年，拜顿－开布勒（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B－K）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老化方程</a:t>
            </a: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None/>
            </a:pPr>
            <a:endParaRPr lang="zh-CN" altLang="en-US" sz="2200" dirty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eaLnBrk="1" hangingPunct="1">
              <a:spcBef>
                <a:spcPct val="15000"/>
              </a:spcBef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式中：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a、b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为因学科、专业而异的常数，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a+b=1；</a:t>
            </a:r>
          </a:p>
          <a:p>
            <a:pPr marL="0" indent="0">
              <a:buNone/>
            </a:pP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y(0&lt;y&lt;1)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为被引文献累积百分比（</a:t>
            </a:r>
            <a:r>
              <a:rPr lang="zh-CN" altLang="en-US" sz="22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王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一定时间内，总的引文比率，</a:t>
            </a:r>
            <a:r>
              <a:rPr lang="zh-CN" altLang="en-US" sz="22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邱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经过一定时间该学科领域尚在利用的文献的相对量）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charset="-122"/>
              </a:rPr>
              <a:t>；</a:t>
            </a:r>
          </a:p>
          <a:p>
            <a:pPr eaLnBrk="1" hangingPunct="1">
              <a:spcBef>
                <a:spcPct val="15000"/>
              </a:spcBef>
              <a:buNone/>
            </a:pP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x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为被引文献出版年限时间，以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l0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年为单位。</a:t>
            </a:r>
          </a:p>
          <a:p>
            <a:pPr eaLnBrk="1" hangingPunct="1">
              <a:spcBef>
                <a:spcPct val="15000"/>
              </a:spcBef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当取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Y=0.5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时，可以计算文献的半衰期。</a:t>
            </a:r>
            <a:endParaRPr lang="zh-CN" altLang="en-US" sz="220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该公式包括了引文文献峰值以前的文献数据，因此描述文献使用过程更全面，但模拟效果不理想，与实际统计数据误差较大。</a:t>
            </a:r>
          </a:p>
        </p:txBody>
      </p:sp>
      <p:graphicFrame>
        <p:nvGraphicFramePr>
          <p:cNvPr id="2050" name="Object 1024"/>
          <p:cNvGraphicFramePr/>
          <p:nvPr/>
        </p:nvGraphicFramePr>
        <p:xfrm>
          <a:off x="4631373" y="1629410"/>
          <a:ext cx="2929255" cy="75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66165" imgH="393700" progId="Equation.DSMT4">
                  <p:embed/>
                </p:oleObj>
              </mc:Choice>
              <mc:Fallback>
                <p:oleObj r:id="rId3" imgW="1066165" imgH="3937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1373" y="1629410"/>
                        <a:ext cx="2929255" cy="753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三、文献老化规律与模型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/>
          </p:cNvSpPr>
          <p:nvPr>
            <p:ph idx="1"/>
          </p:nvPr>
        </p:nvSpPr>
        <p:spPr>
          <a:xfrm>
            <a:off x="824865" y="1131570"/>
            <a:ext cx="10601325" cy="5345430"/>
          </a:xfrm>
        </p:spPr>
        <p:txBody>
          <a:bodyPr vert="horz" wrap="square" lIns="121920" tIns="60960" rIns="121920" bIns="60960" anchor="t" anchorCtr="0"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3、1982年莫蒂列夫修正公式</a:t>
            </a: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模拟效果较好，但仍不够准确，形式及计算复杂</a:t>
            </a: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4、1992年丁学东级数修正式</a:t>
            </a: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2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有更理想的模拟效果，更接近实际统计结果，但统计处理须用多项回归方法，较线性回归要复杂。</a:t>
            </a:r>
          </a:p>
        </p:txBody>
      </p:sp>
      <p:graphicFrame>
        <p:nvGraphicFramePr>
          <p:cNvPr id="3074" name="Object 0"/>
          <p:cNvGraphicFramePr/>
          <p:nvPr/>
        </p:nvGraphicFramePr>
        <p:xfrm>
          <a:off x="4270058" y="1492250"/>
          <a:ext cx="3651885" cy="79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96365" imgH="393700" progId="Equation.DSMT4">
                  <p:embed/>
                </p:oleObj>
              </mc:Choice>
              <mc:Fallback>
                <p:oleObj r:id="rId3" imgW="1396365" imgH="3937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058" y="1492250"/>
                        <a:ext cx="3651885" cy="7931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"/>
          <p:cNvGraphicFramePr/>
          <p:nvPr>
            <p:extLst>
              <p:ext uri="{D42A27DB-BD31-4B8C-83A1-F6EECF244321}">
                <p14:modId xmlns:p14="http://schemas.microsoft.com/office/powerpoint/2010/main" val="3939364199"/>
              </p:ext>
            </p:extLst>
          </p:nvPr>
        </p:nvGraphicFramePr>
        <p:xfrm>
          <a:off x="2534602" y="3778316"/>
          <a:ext cx="7122795" cy="98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221230" imgH="431800" progId="Equation.DSMT4">
                  <p:embed/>
                </p:oleObj>
              </mc:Choice>
              <mc:Fallback>
                <p:oleObj r:id="rId5" imgW="2221230" imgH="4318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34602" y="3778316"/>
                        <a:ext cx="7122795" cy="9848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121920" tIns="60960" rIns="121920" bIns="60960" anchor="b" anchorCtr="0">
            <a:normAutofit/>
          </a:bodyPr>
          <a:lstStyle/>
          <a:p>
            <a:pPr eaLnBrk="1" hangingPunct="1"/>
            <a:r>
              <a:rPr lang="zh-CN" altLang="en-US">
                <a:sym typeface="+mn-ea"/>
              </a:rPr>
              <a:t>三、文献老化规律与模型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d1428a1-db16-46a0-ae37-487f735010a6"/>
  <p:tag name="COMMONDATA" val="eyJoZGlkIjoiYjRhNTEwODFmODUxNzQ1ZDI0NTMyODgxMWMzMWQyMD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"/>
  <p:tag name="KSO_WM_UNIT_TYPE" val="ζ_h_f"/>
  <p:tag name="KSO_WM_UNIT_DYNAMIC_NUM_END" val="1"/>
  <p:tag name="KSO_WM_UNIT_INDEX" val="1593666781667_1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08.163779527559,&quot;width&quot;:19197.6}"/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48</TotalTime>
  <Words>1323</Words>
  <Application>Microsoft Office PowerPoint</Application>
  <PresentationFormat>宽屏</PresentationFormat>
  <Paragraphs>82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Times New Roman</vt:lpstr>
      <vt:lpstr>Wingdings</vt:lpstr>
      <vt:lpstr>自定义设计方案</vt:lpstr>
      <vt:lpstr>Equation.DSMT4</vt:lpstr>
      <vt:lpstr>文献老化定律</vt:lpstr>
      <vt:lpstr>文献老化定律</vt:lpstr>
      <vt:lpstr>一、文献老化概念</vt:lpstr>
      <vt:lpstr>二、文献老化过程的定量研究方法</vt:lpstr>
      <vt:lpstr>二、文献老化过程的定量研究方法</vt:lpstr>
      <vt:lpstr>二、文献老化过程的定量研究方法</vt:lpstr>
      <vt:lpstr>三、文献老化规律与模型</vt:lpstr>
      <vt:lpstr>三、文献老化规律与模型</vt:lpstr>
      <vt:lpstr>三、文献老化规律与模型</vt:lpstr>
      <vt:lpstr>四、文献老化的量度指标</vt:lpstr>
      <vt:lpstr>四、文献老化的量度指标</vt:lpstr>
      <vt:lpstr>四、文献老化的量度指标</vt:lpstr>
      <vt:lpstr>四、文献老化的量度指标</vt:lpstr>
      <vt:lpstr>四、文献老化的量度指标</vt:lpstr>
      <vt:lpstr>五、文献老化机理</vt:lpstr>
      <vt:lpstr>五、文献老化机理</vt:lpstr>
      <vt:lpstr>六、文献老化规律的应用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Reviewer</cp:lastModifiedBy>
  <cp:revision>42</cp:revision>
  <dcterms:created xsi:type="dcterms:W3CDTF">2023-07-06T12:11:00Z</dcterms:created>
  <dcterms:modified xsi:type="dcterms:W3CDTF">2023-11-01T13:37:01Z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70FB1130FE9F4A2288C0FBE7946E554B_13</vt:lpwstr>
  </property>
  <property fmtid="{D5CDD505-2E9C-101B-9397-08002B2CF9AE}" pid="3" name="KSOProductBuildVer">
    <vt:lpwstr>2052-11.1.0.14309</vt:lpwstr>
  </property>
</Properties>
</file>