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6" r:id="rId2"/>
    <p:sldId id="277" r:id="rId3"/>
    <p:sldId id="278" r:id="rId4"/>
    <p:sldId id="257" r:id="rId5"/>
    <p:sldId id="258" r:id="rId6"/>
    <p:sldId id="280" r:id="rId7"/>
    <p:sldId id="279" r:id="rId8"/>
    <p:sldId id="259" r:id="rId9"/>
    <p:sldId id="281" r:id="rId10"/>
    <p:sldId id="282" r:id="rId11"/>
    <p:sldId id="322" r:id="rId12"/>
    <p:sldId id="271" r:id="rId13"/>
    <p:sldId id="294" r:id="rId14"/>
    <p:sldId id="295" r:id="rId15"/>
    <p:sldId id="284" r:id="rId16"/>
    <p:sldId id="285" r:id="rId17"/>
    <p:sldId id="286" r:id="rId18"/>
    <p:sldId id="287" r:id="rId19"/>
    <p:sldId id="288" r:id="rId20"/>
    <p:sldId id="290" r:id="rId21"/>
    <p:sldId id="291" r:id="rId22"/>
    <p:sldId id="297" r:id="rId23"/>
    <p:sldId id="261" r:id="rId24"/>
    <p:sldId id="262" r:id="rId25"/>
    <p:sldId id="263" r:id="rId26"/>
  </p:sldIdLst>
  <p:sldSz cx="12192000" cy="6858000"/>
  <p:notesSz cx="6858000" cy="9144000"/>
  <p:custDataLst>
    <p:tags r:id="rId27"/>
  </p:custDataLst>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75D"/>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2" d="100"/>
          <a:sy n="92" d="100"/>
        </p:scale>
        <p:origin x="72" y="140"/>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5720" y="-121920"/>
            <a:ext cx="12237720" cy="5085080"/>
          </a:xfrm>
          <a:prstGeom prst="rect">
            <a:avLst/>
          </a:prstGeom>
        </p:spPr>
      </p:pic>
      <p:sp>
        <p:nvSpPr>
          <p:cNvPr id="2" name="标题 1"/>
          <p:cNvSpPr>
            <a:spLocks noGrp="1"/>
          </p:cNvSpPr>
          <p:nvPr>
            <p:ph type="ctrTitle"/>
            <p:custDataLst>
              <p:tags r:id="rId2"/>
            </p:custDataLst>
          </p:nvPr>
        </p:nvSpPr>
        <p:spPr>
          <a:xfrm>
            <a:off x="1198880" y="3669030"/>
            <a:ext cx="9799320" cy="1250950"/>
          </a:xfrm>
        </p:spPr>
        <p:txBody>
          <a:bodyPr lIns="90000" tIns="46800" rIns="90000" bIns="46800" anchor="b" anchorCtr="0">
            <a:normAutofit/>
          </a:bodyPr>
          <a:lstStyle>
            <a:lvl1pPr algn="ctr">
              <a:defRPr sz="5400">
                <a:solidFill>
                  <a:srgbClr val="17175D"/>
                </a:solidFill>
              </a:defRPr>
            </a:lvl1pPr>
          </a:lstStyle>
          <a:p>
            <a:r>
              <a:rPr lang="zh-CN" altLang="en-US" dirty="0"/>
              <a:t>单击此处编辑母版标题样式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10" name="文本框 7"/>
          <p:cNvSpPr txBox="1">
            <a:spLocks noChangeArrowheads="1"/>
          </p:cNvSpPr>
          <p:nvPr userDrawn="1">
            <p:custDataLst>
              <p:tags r:id="rId6"/>
            </p:custDataLst>
          </p:nvPr>
        </p:nvSpPr>
        <p:spPr bwMode="auto">
          <a:xfrm>
            <a:off x="8040216" y="5661248"/>
            <a:ext cx="3816424" cy="4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ts val="2880"/>
              </a:lnSpc>
              <a:spcBef>
                <a:spcPts val="1200"/>
              </a:spcBef>
              <a:buClrTx/>
              <a:buSzTx/>
              <a:buNone/>
            </a:pPr>
            <a:r>
              <a:rPr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李长玲</a:t>
            </a:r>
            <a:r>
              <a:rPr lang="en-US" altLang="zh-CN"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   </a:t>
            </a:r>
            <a:r>
              <a:rPr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信息管理研究院</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7695" y="188030"/>
            <a:ext cx="10969200" cy="705600"/>
          </a:xfrm>
        </p:spPr>
        <p:txBody>
          <a:bodyPr vert="horz" lIns="90000" tIns="46800" rIns="90000" bIns="46800" rtlCol="0" anchor="ctr" anchorCtr="0">
            <a:normAutofit/>
          </a:bodyPr>
          <a:lstStyle>
            <a:lvl1pPr>
              <a:defRPr>
                <a:solidFill>
                  <a:srgbClr val="17175D"/>
                </a:solidFill>
              </a:defRPr>
            </a:lvl1pPr>
          </a:lstStyle>
          <a:p>
            <a:pPr lvl="0"/>
            <a:r>
              <a:rPr lang="zh-CN" altLang="en-US"/>
              <a:t>单击此处编辑母版标题样式</a:t>
            </a:r>
          </a:p>
        </p:txBody>
      </p:sp>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t>2023/11/1</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12" name="Line 11"/>
          <p:cNvSpPr>
            <a:spLocks noChangeShapeType="1"/>
          </p:cNvSpPr>
          <p:nvPr userDrawn="1">
            <p:custDataLst>
              <p:tags r:id="rId5"/>
            </p:custDataLst>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grpSp>
        <p:nvGrpSpPr>
          <p:cNvPr id="28" name="组合 27"/>
          <p:cNvGrpSpPr/>
          <p:nvPr userDrawn="1"/>
        </p:nvGrpSpPr>
        <p:grpSpPr>
          <a:xfrm>
            <a:off x="10632504" y="0"/>
            <a:ext cx="1008112" cy="1006649"/>
            <a:chOff x="4998781" y="3381687"/>
            <a:chExt cx="2051173" cy="2051173"/>
          </a:xfrm>
        </p:grpSpPr>
        <p:sp>
          <p:nvSpPr>
            <p:cNvPr id="29" name="椭圆 28"/>
            <p:cNvSpPr/>
            <p:nvPr>
              <p:custDataLst>
                <p:tags r:id="rId6"/>
              </p:custDataLst>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custDataLst>
                <p:tags r:id="rId7"/>
              </p:custDataLst>
            </p:nvPr>
          </p:nvPicPr>
          <p:blipFill>
            <a:blip r:embed="rId9"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2023/11/1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24.xml.rels><?xml version="1.0" encoding="UTF-8" standalone="yes"?>
<Relationships xmlns="http://schemas.openxmlformats.org/package/2006/relationships"><Relationship Id="rId3" Type="http://schemas.openxmlformats.org/officeDocument/2006/relationships/hyperlink" Target="file:///H:\&#25991;&#31456;\&#24050;&#21457;\&#30693;&#35782;&#23384;&#37327;&#21450;&#20854;&#27979;&#24230;&#65288;&#24773;&#25253;&#26434;&#24535;&#65289;.doc" TargetMode="Externa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hyperlink" Target="file:///H:\&#32463;&#27982;&#25991;&#29486;&#22686;&#38271;&#27169;&#22411;&#19982;&#32463;&#27982;&#23398;&#31185;&#21644;&#32463;&#27982;&#21457;&#23637;&#35268;&#24459;.CAJ"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80" y="3946525"/>
            <a:ext cx="9799320" cy="1188720"/>
          </a:xfrm>
        </p:spPr>
        <p:txBody>
          <a:bodyPr/>
          <a:lstStyle/>
          <a:p>
            <a:r>
              <a:rPr lang="zh-CN" altLang="en-US" sz="5400">
                <a:solidFill>
                  <a:srgbClr val="17175D"/>
                </a:solidFill>
              </a:rPr>
              <a:t>文献增长规律</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idx="1"/>
          </p:nvPr>
        </p:nvSpPr>
        <p:spPr>
          <a:xfrm>
            <a:off x="1147445" y="1438910"/>
            <a:ext cx="10058400" cy="3216910"/>
          </a:xfrm>
        </p:spPr>
        <p:txBody>
          <a:bodyPr vert="horz" wrap="square" lIns="121920" tIns="60960" rIns="121920" bIns="60960" anchor="t" anchorCtr="0"/>
          <a:lstStyle/>
          <a:p>
            <a:pPr eaLnBrk="1" hangingPunct="1">
              <a:lnSpc>
                <a:spcPct val="130000"/>
              </a:lnSpc>
              <a:buNone/>
            </a:pPr>
            <a:r>
              <a:rPr lang="zh-CN" altLang="en-US" sz="2800" dirty="0">
                <a:solidFill>
                  <a:schemeClr val="tx1"/>
                </a:solidFill>
                <a:uFillTx/>
                <a:latin typeface="Times New Roman" panose="02020603050405020304" pitchFamily="18" charset="0"/>
                <a:ea typeface="微软雅黑" panose="020B0503020204020204" charset="-122"/>
              </a:rPr>
              <a:t>(1)文献逻辑增长规律的正确性</a:t>
            </a:r>
          </a:p>
          <a:p>
            <a:pPr lvl="1" eaLnBrk="1" hangingPunct="1">
              <a:lnSpc>
                <a:spcPct val="130000"/>
              </a:lnSpc>
            </a:pPr>
            <a:r>
              <a:rPr lang="zh-CN" altLang="en-US" sz="2400" dirty="0">
                <a:solidFill>
                  <a:schemeClr val="tx1"/>
                </a:solidFill>
                <a:uFillTx/>
                <a:latin typeface="Times New Roman" panose="02020603050405020304" pitchFamily="18" charset="0"/>
                <a:ea typeface="微软雅黑" panose="020B0503020204020204" charset="-122"/>
              </a:rPr>
              <a:t>相关统计数据证明</a:t>
            </a:r>
          </a:p>
          <a:p>
            <a:pPr lvl="2" eaLnBrk="1" hangingPunct="1">
              <a:lnSpc>
                <a:spcPct val="130000"/>
              </a:lnSpc>
              <a:buClr>
                <a:schemeClr val="tx2"/>
              </a:buClr>
            </a:pPr>
            <a:r>
              <a:rPr lang="zh-CN" altLang="en-US" sz="2000" dirty="0">
                <a:solidFill>
                  <a:schemeClr val="tx1"/>
                </a:solidFill>
                <a:uFillTx/>
                <a:latin typeface="Times New Roman" panose="02020603050405020304" pitchFamily="18" charset="0"/>
                <a:ea typeface="微软雅黑" panose="020B0503020204020204" charset="-122"/>
              </a:rPr>
              <a:t>当学科处于诞生和发展时期，学术文献呈指数增长。</a:t>
            </a:r>
          </a:p>
          <a:p>
            <a:pPr lvl="2" eaLnBrk="1" hangingPunct="1">
              <a:lnSpc>
                <a:spcPct val="130000"/>
              </a:lnSpc>
              <a:buClr>
                <a:schemeClr val="tx2"/>
              </a:buClr>
            </a:pPr>
            <a:r>
              <a:rPr lang="zh-CN" altLang="en-US" sz="2000" dirty="0">
                <a:solidFill>
                  <a:schemeClr val="tx1"/>
                </a:solidFill>
                <a:uFillTx/>
                <a:latin typeface="Times New Roman" panose="02020603050405020304" pitchFamily="18" charset="0"/>
                <a:ea typeface="微软雅黑" panose="020B0503020204020204" charset="-122"/>
              </a:rPr>
              <a:t>随着学科研究深入，进入相对成熟期，增长率变小，曲线变得平缓。</a:t>
            </a:r>
          </a:p>
          <a:p>
            <a:pPr eaLnBrk="1" hangingPunct="1">
              <a:buNone/>
            </a:pPr>
            <a:endParaRPr lang="zh-CN" altLang="en-US" sz="2000" dirty="0">
              <a:solidFill>
                <a:schemeClr val="tx1"/>
              </a:solidFill>
              <a:uFillTx/>
              <a:latin typeface="Times New Roman" panose="02020603050405020304" pitchFamily="18" charset="0"/>
              <a:ea typeface="微软雅黑" panose="020B0503020204020204" charset="-122"/>
            </a:endParaRPr>
          </a:p>
        </p:txBody>
      </p:sp>
      <p:sp>
        <p:nvSpPr>
          <p:cNvPr id="2" name="标题 1"/>
          <p:cNvSpPr>
            <a:spLocks noGrp="1"/>
          </p:cNvSpPr>
          <p:nvPr>
            <p:ph type="title"/>
          </p:nvPr>
        </p:nvSpPr>
        <p:spPr/>
        <p:txBody>
          <a:bodyPr/>
          <a:lstStyle/>
          <a:p>
            <a:r>
              <a:rPr lang="zh-CN" altLang="en-US"/>
              <a:t>文献逻辑增长规律分析</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文献逻辑增长规律分析</a:t>
            </a:r>
          </a:p>
        </p:txBody>
      </p:sp>
      <p:sp>
        <p:nvSpPr>
          <p:cNvPr id="4099" name="Rectangle 2"/>
          <p:cNvSpPr/>
          <p:nvPr>
            <p:custDataLst>
              <p:tags r:id="rId1"/>
            </p:custDataLst>
          </p:nvPr>
        </p:nvSpPr>
        <p:spPr>
          <a:xfrm>
            <a:off x="1199455" y="1196752"/>
            <a:ext cx="9817439" cy="5016758"/>
          </a:xfrm>
          <a:prstGeom prst="rect">
            <a:avLst/>
          </a:prstGeom>
          <a:noFill/>
          <a:ln w="9525">
            <a:noFill/>
          </a:ln>
        </p:spPr>
        <p:txBody>
          <a:bodyPr wrap="square">
            <a:spAutoFit/>
          </a:bodyPr>
          <a:lstStyle/>
          <a:p>
            <a:pPr>
              <a:lnSpc>
                <a:spcPct val="150000"/>
              </a:lnSpc>
              <a:spcBef>
                <a:spcPts val="0"/>
              </a:spcBef>
              <a:buClr>
                <a:srgbClr val="A50021"/>
              </a:buClr>
              <a:buSzPct val="75000"/>
              <a:buFont typeface="Wingdings" panose="05000000000000000000" pitchFamily="2" charset="2"/>
            </a:pPr>
            <a:r>
              <a:rPr lang="zh-CN" altLang="en-US" dirty="0">
                <a:solidFill>
                  <a:schemeClr val="tx1"/>
                </a:solidFill>
                <a:uFillTx/>
                <a:latin typeface="Times New Roman" panose="02020603050405020304" pitchFamily="18" charset="0"/>
                <a:ea typeface="微软雅黑" panose="020B0503020204020204" charset="-122"/>
              </a:rPr>
              <a:t>(2)文献逻辑增长规律的局限性</a:t>
            </a:r>
          </a:p>
          <a:p>
            <a:pPr marL="800100" lvl="1" indent="-342900">
              <a:lnSpc>
                <a:spcPct val="150000"/>
              </a:lnSpc>
              <a:spcBef>
                <a:spcPts val="0"/>
              </a:spcBef>
              <a:buClr>
                <a:schemeClr val="accent2"/>
              </a:buClr>
              <a:buSzPct val="75000"/>
              <a:buFont typeface="Wingdings" panose="05000000000000000000" pitchFamily="2" charset="2"/>
              <a:buChar char="ü"/>
            </a:pPr>
            <a:r>
              <a:rPr lang="zh-CN" altLang="en-US" sz="2000" dirty="0">
                <a:solidFill>
                  <a:schemeClr val="tx1"/>
                </a:solidFill>
                <a:uFillTx/>
                <a:latin typeface="Times New Roman" panose="02020603050405020304" pitchFamily="18" charset="0"/>
                <a:ea typeface="微软雅黑" panose="020B0503020204020204" charset="-122"/>
              </a:rPr>
              <a:t>科学技术发展到一定阶段时，学术文献的增长率趋近于0：</a:t>
            </a:r>
          </a:p>
          <a:p>
            <a:pPr lvl="1">
              <a:lnSpc>
                <a:spcPct val="150000"/>
              </a:lnSpc>
              <a:spcBef>
                <a:spcPts val="2400"/>
              </a:spcBef>
              <a:spcAft>
                <a:spcPts val="2400"/>
              </a:spcAft>
              <a:buClr>
                <a:schemeClr val="accent2"/>
              </a:buClr>
              <a:buSzPct val="75000"/>
              <a:buFont typeface="Wingdings" panose="05000000000000000000" pitchFamily="2" charset="2"/>
            </a:pPr>
            <a:r>
              <a:rPr lang="zh-CN" altLang="en-US" sz="1600" dirty="0">
                <a:solidFill>
                  <a:schemeClr val="tx1"/>
                </a:solidFill>
                <a:uFillTx/>
                <a:latin typeface="Times New Roman" panose="02020603050405020304" pitchFamily="18" charset="0"/>
                <a:ea typeface="微软雅黑" panose="020B0503020204020204" charset="-122"/>
              </a:rPr>
              <a:t>                                                          </a:t>
            </a:r>
            <a:r>
              <a:rPr lang="en-US" altLang="zh-CN" sz="1600" dirty="0">
                <a:solidFill>
                  <a:schemeClr val="tx1"/>
                </a:solidFill>
                <a:uFillTx/>
                <a:latin typeface="Times New Roman" panose="02020603050405020304" pitchFamily="18" charset="0"/>
                <a:ea typeface="微软雅黑" panose="020B0503020204020204" charset="-122"/>
              </a:rPr>
              <a:t>t→</a:t>
            </a:r>
            <a:r>
              <a:rPr lang="zh-CN" altLang="en-US" sz="1600" dirty="0">
                <a:solidFill>
                  <a:schemeClr val="tx1"/>
                </a:solidFill>
                <a:uFillTx/>
                <a:latin typeface="Times New Roman" panose="02020603050405020304" pitchFamily="18" charset="0"/>
                <a:ea typeface="微软雅黑" panose="020B0503020204020204" charset="-122"/>
              </a:rPr>
              <a:t>无穷大时，</a:t>
            </a:r>
            <a:r>
              <a:rPr lang="en-US" altLang="zh-CN" sz="1600" dirty="0">
                <a:solidFill>
                  <a:schemeClr val="tx1"/>
                </a:solidFill>
                <a:uFillTx/>
                <a:latin typeface="Times New Roman" panose="02020603050405020304" pitchFamily="18" charset="0"/>
                <a:ea typeface="微软雅黑" panose="020B0503020204020204" charset="-122"/>
              </a:rPr>
              <a:t>y→k,dy/dt=by(k-y)→0</a:t>
            </a:r>
          </a:p>
          <a:p>
            <a:pPr marL="1200150" lvl="2" indent="-285750">
              <a:lnSpc>
                <a:spcPct val="150000"/>
              </a:lnSpc>
              <a:spcBef>
                <a:spcPts val="600"/>
              </a:spcBef>
              <a:buClr>
                <a:srgbClr val="666699"/>
              </a:buClr>
              <a:buSzPct val="70000"/>
              <a:buFont typeface="Wingdings" panose="05000000000000000000" pitchFamily="2" charset="2"/>
              <a:buChar char="Ø"/>
            </a:pPr>
            <a:r>
              <a:rPr lang="zh-CN" altLang="en-US" sz="1800" dirty="0">
                <a:solidFill>
                  <a:schemeClr val="tx1"/>
                </a:solidFill>
                <a:uFillTx/>
                <a:latin typeface="Times New Roman" panose="02020603050405020304" pitchFamily="18" charset="0"/>
                <a:ea typeface="微软雅黑" panose="020B0503020204020204" charset="-122"/>
              </a:rPr>
              <a:t>但是科技文献数量增长速度的减慢，并不意味着科技发展速度会下降。</a:t>
            </a:r>
          </a:p>
          <a:p>
            <a:pPr marL="1200150" lvl="2" indent="-285750">
              <a:lnSpc>
                <a:spcPct val="150000"/>
              </a:lnSpc>
              <a:spcBef>
                <a:spcPts val="600"/>
              </a:spcBef>
              <a:buClr>
                <a:srgbClr val="666699"/>
              </a:buClr>
              <a:buSzPct val="70000"/>
              <a:buFont typeface="Wingdings" panose="05000000000000000000" pitchFamily="2" charset="2"/>
              <a:buChar char="Ø"/>
            </a:pPr>
            <a:r>
              <a:rPr lang="zh-CN" altLang="en-US" sz="1800" dirty="0">
                <a:solidFill>
                  <a:schemeClr val="tx1"/>
                </a:solidFill>
                <a:uFillTx/>
                <a:latin typeface="Times New Roman" panose="02020603050405020304" pitchFamily="18" charset="0"/>
                <a:ea typeface="微软雅黑" panose="020B0503020204020204" charset="-122"/>
              </a:rPr>
              <a:t>新的、更完善的传播科技信息的方法和手段的出现，以补充或逐步取代现有传统形式的科技文献，学术研究和发展仍将继续提高。</a:t>
            </a:r>
          </a:p>
          <a:p>
            <a:pPr marL="800100" lvl="1" indent="-342900">
              <a:lnSpc>
                <a:spcPct val="150000"/>
              </a:lnSpc>
              <a:spcBef>
                <a:spcPts val="600"/>
              </a:spcBef>
              <a:buClr>
                <a:schemeClr val="accent2"/>
              </a:buClr>
              <a:buSzPct val="75000"/>
              <a:buFont typeface="Wingdings" panose="05000000000000000000" pitchFamily="2" charset="2"/>
              <a:buChar char="ü"/>
            </a:pPr>
            <a:r>
              <a:rPr lang="zh-CN" altLang="en-US" sz="2000" dirty="0">
                <a:solidFill>
                  <a:schemeClr val="tx1"/>
                </a:solidFill>
                <a:uFillTx/>
                <a:latin typeface="Times New Roman" panose="02020603050405020304" pitchFamily="18" charset="0"/>
                <a:ea typeface="微软雅黑" panose="020B0503020204020204" charset="-122"/>
              </a:rPr>
              <a:t>指数曲线和逻辑曲线对科技文献增长所作的预测是依据预测学中的趋势外推法。</a:t>
            </a:r>
          </a:p>
          <a:p>
            <a:pPr marL="1200150" lvl="2" indent="-285750">
              <a:lnSpc>
                <a:spcPct val="150000"/>
              </a:lnSpc>
              <a:spcBef>
                <a:spcPts val="600"/>
              </a:spcBef>
              <a:buClr>
                <a:srgbClr val="666699"/>
              </a:buClr>
              <a:buSzPct val="70000"/>
              <a:buFont typeface="Wingdings" panose="05000000000000000000" pitchFamily="2" charset="2"/>
              <a:buChar char="Ø"/>
            </a:pPr>
            <a:r>
              <a:rPr lang="zh-CN" altLang="en-US" sz="1800" dirty="0">
                <a:solidFill>
                  <a:schemeClr val="tx1"/>
                </a:solidFill>
                <a:uFillTx/>
                <a:latin typeface="Times New Roman" panose="02020603050405020304" pitchFamily="18" charset="0"/>
                <a:ea typeface="微软雅黑" panose="020B0503020204020204" charset="-122"/>
              </a:rPr>
              <a:t>学术文献作为学术交流这一复杂系统中的子系统，增长规律受到许多方面的影响。</a:t>
            </a:r>
          </a:p>
          <a:p>
            <a:pPr marL="1200150" lvl="2" indent="-285750">
              <a:lnSpc>
                <a:spcPct val="150000"/>
              </a:lnSpc>
              <a:spcBef>
                <a:spcPts val="600"/>
              </a:spcBef>
              <a:buClr>
                <a:srgbClr val="666699"/>
              </a:buClr>
              <a:buSzPct val="70000"/>
              <a:buFont typeface="Wingdings" panose="05000000000000000000" pitchFamily="2" charset="2"/>
              <a:buChar char="Ø"/>
            </a:pPr>
            <a:r>
              <a:rPr lang="zh-CN" altLang="en-US" sz="1800" dirty="0">
                <a:solidFill>
                  <a:schemeClr val="tx1"/>
                </a:solidFill>
                <a:uFillTx/>
                <a:latin typeface="Times New Roman" panose="02020603050405020304" pitchFamily="18" charset="0"/>
                <a:ea typeface="微软雅黑" panose="020B0503020204020204" charset="-122"/>
              </a:rPr>
              <a:t>利用系统论的观点对其作系统分析，才有可能获得比较符合实际的结果。</a:t>
            </a:r>
          </a:p>
        </p:txBody>
      </p:sp>
      <p:graphicFrame>
        <p:nvGraphicFramePr>
          <p:cNvPr id="4098" name="Object 3"/>
          <p:cNvGraphicFramePr/>
          <p:nvPr>
            <p:custDataLst>
              <p:tags r:id="rId2"/>
            </p:custDataLst>
            <p:extLst>
              <p:ext uri="{D42A27DB-BD31-4B8C-83A1-F6EECF244321}">
                <p14:modId xmlns:p14="http://schemas.microsoft.com/office/powerpoint/2010/main" val="2923792838"/>
              </p:ext>
            </p:extLst>
          </p:nvPr>
        </p:nvGraphicFramePr>
        <p:xfrm>
          <a:off x="2135560" y="2420888"/>
          <a:ext cx="2362200" cy="609600"/>
        </p:xfrm>
        <a:graphic>
          <a:graphicData uri="http://schemas.openxmlformats.org/presentationml/2006/ole">
            <mc:AlternateContent xmlns:mc="http://schemas.openxmlformats.org/markup-compatibility/2006">
              <mc:Choice xmlns:v="urn:schemas-microsoft-com:vml" Requires="v">
                <p:oleObj r:id="rId4" imgW="1447165" imgH="393700" progId="Equation.DSMT4">
                  <p:embed/>
                </p:oleObj>
              </mc:Choice>
              <mc:Fallback>
                <p:oleObj r:id="rId4" imgW="1447165" imgH="393700" progId="Equation.DSMT4">
                  <p:embed/>
                  <p:pic>
                    <p:nvPicPr>
                      <p:cNvPr id="0" name="图片 3075"/>
                      <p:cNvPicPr/>
                      <p:nvPr/>
                    </p:nvPicPr>
                    <p:blipFill>
                      <a:blip r:embed="rId5"/>
                      <a:stretch>
                        <a:fillRect/>
                      </a:stretch>
                    </p:blipFill>
                    <p:spPr>
                      <a:xfrm>
                        <a:off x="2135560" y="2420888"/>
                        <a:ext cx="2362200" cy="609600"/>
                      </a:xfrm>
                      <a:prstGeom prst="rect">
                        <a:avLst/>
                      </a:prstGeom>
                      <a:noFill/>
                      <a:ln w="38100">
                        <a:noFill/>
                        <a:miter/>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http://www.bio-economy.cn/data/uploadfile/201004/20100403083242309.jpg"/>
          <p:cNvPicPr>
            <a:picLocks noChangeAspect="1"/>
          </p:cNvPicPr>
          <p:nvPr/>
        </p:nvPicPr>
        <p:blipFill>
          <a:blip r:embed="rId3"/>
          <a:stretch>
            <a:fillRect/>
          </a:stretch>
        </p:blipFill>
        <p:spPr>
          <a:xfrm>
            <a:off x="814705" y="1509395"/>
            <a:ext cx="10382250" cy="5271135"/>
          </a:xfrm>
          <a:prstGeom prst="rect">
            <a:avLst/>
          </a:prstGeom>
          <a:noFill/>
          <a:ln w="9525">
            <a:noFill/>
          </a:ln>
        </p:spPr>
      </p:pic>
      <p:sp>
        <p:nvSpPr>
          <p:cNvPr id="2" name="标题 1"/>
          <p:cNvSpPr>
            <a:spLocks noGrp="1"/>
          </p:cNvSpPr>
          <p:nvPr>
            <p:ph type="title"/>
            <p:custDataLst>
              <p:tags r:id="rId1"/>
            </p:custDataLst>
          </p:nvPr>
        </p:nvSpPr>
        <p:spPr/>
        <p:txBody>
          <a:bodyPr/>
          <a:lstStyle/>
          <a:p>
            <a:r>
              <a:rPr lang="zh-CN" altLang="en-US" dirty="0"/>
              <a:t>二、文献增长模型</a:t>
            </a:r>
            <a:r>
              <a:rPr lang="en-US" altLang="zh-CN" dirty="0"/>
              <a:t>—</a:t>
            </a:r>
            <a:r>
              <a:rPr lang="zh-CN" altLang="en-US" dirty="0"/>
              <a:t>阶跃型文献增长曲线</a:t>
            </a:r>
          </a:p>
        </p:txBody>
      </p:sp>
      <p:sp>
        <p:nvSpPr>
          <p:cNvPr id="3" name="文本框 2"/>
          <p:cNvSpPr txBox="1"/>
          <p:nvPr/>
        </p:nvSpPr>
        <p:spPr>
          <a:xfrm>
            <a:off x="2851150" y="1010920"/>
            <a:ext cx="6473825" cy="991235"/>
          </a:xfrm>
          <a:prstGeom prst="rect">
            <a:avLst/>
          </a:prstGeom>
          <a:noFill/>
        </p:spPr>
        <p:txBody>
          <a:bodyPr wrap="square" rtlCol="0" anchor="t">
            <a:noAutofit/>
          </a:bodyPr>
          <a:lstStyle/>
          <a:p>
            <a:pPr algn="ctr">
              <a:lnSpc>
                <a:spcPct val="95000"/>
              </a:lnSpc>
              <a:spcBef>
                <a:spcPct val="20000"/>
              </a:spcBef>
              <a:buClr>
                <a:srgbClr val="A50021"/>
              </a:buClr>
              <a:buSzPct val="75000"/>
              <a:buFont typeface="Wingdings" panose="05000000000000000000" pitchFamily="2" charset="2"/>
            </a:pPr>
            <a:r>
              <a:rPr lang="zh-CN" altLang="en-US" sz="2000" dirty="0">
                <a:solidFill>
                  <a:schemeClr val="tx2"/>
                </a:solidFill>
                <a:uFillTx/>
                <a:ea typeface="微软雅黑" panose="020B0503020204020204" charset="-122"/>
                <a:sym typeface="+mn-ea"/>
              </a:rPr>
              <a:t>  普赖斯－纳里莫夫循环曲线（</a:t>
            </a:r>
            <a:r>
              <a:rPr lang="en-US" altLang="zh-CN" sz="2000" dirty="0">
                <a:solidFill>
                  <a:schemeClr val="tx2"/>
                </a:solidFill>
                <a:uFillTx/>
                <a:ea typeface="微软雅黑" panose="020B0503020204020204" charset="-122"/>
                <a:sym typeface="+mn-ea"/>
              </a:rPr>
              <a:t>P－H</a:t>
            </a:r>
            <a:r>
              <a:rPr lang="zh-CN" altLang="en-US" sz="2000" dirty="0">
                <a:solidFill>
                  <a:schemeClr val="tx2"/>
                </a:solidFill>
                <a:uFillTx/>
                <a:ea typeface="微软雅黑" panose="020B0503020204020204" charset="-122"/>
                <a:sym typeface="+mn-ea"/>
              </a:rPr>
              <a:t>循环曲线）</a:t>
            </a:r>
            <a:br>
              <a:rPr lang="zh-CN" altLang="en-US" sz="2800" dirty="0">
                <a:solidFill>
                  <a:schemeClr val="tx2"/>
                </a:solidFill>
                <a:uFillTx/>
                <a:ea typeface="微软雅黑" panose="020B0503020204020204" charset="-122"/>
                <a:sym typeface="+mn-ea"/>
              </a:rPr>
            </a:br>
            <a:r>
              <a:rPr lang="zh-CN" altLang="en-US" sz="2800" dirty="0">
                <a:solidFill>
                  <a:schemeClr val="tx2"/>
                </a:solidFill>
                <a:uFillTx/>
                <a:ea typeface="微软雅黑" panose="020B0503020204020204" charset="-122"/>
                <a:sym typeface="+mn-ea"/>
              </a:rPr>
              <a:t> </a:t>
            </a:r>
            <a:r>
              <a:rPr lang="zh-CN" altLang="en-US" sz="2000" dirty="0">
                <a:solidFill>
                  <a:schemeClr val="tx2"/>
                </a:solidFill>
                <a:uFillTx/>
                <a:ea typeface="微软雅黑" panose="020B0503020204020204" charset="-122"/>
                <a:sym typeface="+mn-ea"/>
              </a:rPr>
              <a:t>阶跃型文献增长曲线（</a:t>
            </a:r>
            <a:r>
              <a:rPr lang="en-US" altLang="zh-CN" sz="2000" dirty="0">
                <a:solidFill>
                  <a:schemeClr val="tx2"/>
                </a:solidFill>
                <a:uFillTx/>
                <a:ea typeface="微软雅黑" panose="020B0503020204020204" charset="-122"/>
                <a:sym typeface="+mn-ea"/>
              </a:rPr>
              <a:t>p300、p304）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p:nvPr/>
        </p:nvSpPr>
        <p:spPr>
          <a:xfrm>
            <a:off x="1475870" y="1196752"/>
            <a:ext cx="8112849" cy="4813647"/>
          </a:xfrm>
          <a:prstGeom prst="rect">
            <a:avLst/>
          </a:prstGeom>
          <a:noFill/>
          <a:ln w="9525">
            <a:noFill/>
          </a:ln>
        </p:spPr>
        <p:txBody>
          <a:bodyPr/>
          <a:lstStyle/>
          <a:p>
            <a:pPr marL="457200" indent="-457200">
              <a:lnSpc>
                <a:spcPct val="150000"/>
              </a:lnSpc>
              <a:spcBef>
                <a:spcPts val="600"/>
              </a:spcBef>
              <a:buClr>
                <a:srgbClr val="A50021"/>
              </a:buClr>
              <a:buSzPct val="75000"/>
              <a:buFont typeface="Wingdings" panose="05000000000000000000" pitchFamily="2" charset="2"/>
            </a:pPr>
            <a:r>
              <a:rPr lang="zh-CN" altLang="en-US" dirty="0">
                <a:ea typeface="微软雅黑" panose="020B0503020204020204" charset="-122"/>
              </a:rPr>
              <a:t>文献增长分为4阶段：</a:t>
            </a:r>
          </a:p>
          <a:p>
            <a:pPr marL="457200" indent="-457200">
              <a:lnSpc>
                <a:spcPct val="150000"/>
              </a:lnSpc>
              <a:spcBef>
                <a:spcPts val="600"/>
              </a:spcBef>
              <a:buClr>
                <a:srgbClr val="A50021"/>
              </a:buClr>
              <a:buSzPct val="75000"/>
              <a:buFont typeface="Wingdings" panose="05000000000000000000" pitchFamily="2" charset="2"/>
            </a:pPr>
            <a:r>
              <a:rPr lang="zh-CN" altLang="en-US" dirty="0">
                <a:ea typeface="微软雅黑" panose="020B0503020204020204" charset="-122"/>
              </a:rPr>
              <a:t>    1、学科诞生期：文献数量不稳定增长</a:t>
            </a:r>
          </a:p>
          <a:p>
            <a:pPr marL="457200" indent="-457200">
              <a:lnSpc>
                <a:spcPct val="150000"/>
              </a:lnSpc>
              <a:spcBef>
                <a:spcPts val="600"/>
              </a:spcBef>
              <a:buClr>
                <a:srgbClr val="A50021"/>
              </a:buClr>
              <a:buSzPct val="75000"/>
              <a:buFont typeface="Wingdings" panose="05000000000000000000" pitchFamily="2" charset="2"/>
            </a:pPr>
            <a:r>
              <a:rPr lang="zh-CN" altLang="en-US" dirty="0">
                <a:ea typeface="微软雅黑" panose="020B0503020204020204" charset="-122"/>
              </a:rPr>
              <a:t>    2、学科发展期：文献数量增长较快，呈指数增长，</a:t>
            </a:r>
            <a:br>
              <a:rPr lang="zh-CN" altLang="en-US" dirty="0">
                <a:ea typeface="微软雅黑" panose="020B0503020204020204" charset="-122"/>
              </a:rPr>
            </a:br>
            <a:r>
              <a:rPr lang="zh-CN" altLang="en-US" dirty="0">
                <a:ea typeface="微软雅黑" panose="020B0503020204020204" charset="-122"/>
              </a:rPr>
              <a:t>                </a:t>
            </a:r>
            <a:r>
              <a:rPr lang="en-US" altLang="zh-CN" dirty="0">
                <a:ea typeface="微软雅黑" panose="020B0503020204020204" charset="-122"/>
              </a:rPr>
              <a:t>             </a:t>
            </a:r>
            <a:r>
              <a:rPr lang="zh-CN" altLang="en-US" dirty="0">
                <a:ea typeface="微软雅黑" panose="020B0503020204020204" charset="-122"/>
              </a:rPr>
              <a:t>文献寿命短。</a:t>
            </a:r>
          </a:p>
          <a:p>
            <a:pPr marL="457200" indent="-457200">
              <a:lnSpc>
                <a:spcPct val="150000"/>
              </a:lnSpc>
              <a:spcBef>
                <a:spcPts val="600"/>
              </a:spcBef>
              <a:buClr>
                <a:srgbClr val="A50021"/>
              </a:buClr>
              <a:buSzPct val="75000"/>
              <a:buFont typeface="Wingdings" panose="05000000000000000000" pitchFamily="2" charset="2"/>
            </a:pPr>
            <a:r>
              <a:rPr lang="zh-CN" altLang="en-US" dirty="0">
                <a:ea typeface="微软雅黑" panose="020B0503020204020204" charset="-122"/>
              </a:rPr>
              <a:t>    3、学科成熟期：文献数量增长减缓，呈线性增长，</a:t>
            </a:r>
            <a:br>
              <a:rPr lang="zh-CN" altLang="en-US" dirty="0">
                <a:ea typeface="微软雅黑" panose="020B0503020204020204" charset="-122"/>
              </a:rPr>
            </a:br>
            <a:r>
              <a:rPr lang="zh-CN" altLang="en-US" dirty="0">
                <a:ea typeface="微软雅黑" panose="020B0503020204020204" charset="-122"/>
              </a:rPr>
              <a:t>                </a:t>
            </a:r>
            <a:r>
              <a:rPr lang="en-US" altLang="zh-CN" dirty="0">
                <a:ea typeface="微软雅黑" panose="020B0503020204020204" charset="-122"/>
              </a:rPr>
              <a:t>             </a:t>
            </a:r>
            <a:r>
              <a:rPr lang="zh-CN" altLang="en-US" dirty="0">
                <a:ea typeface="微软雅黑" panose="020B0503020204020204" charset="-122"/>
              </a:rPr>
              <a:t>文献寿命相对较长。</a:t>
            </a:r>
          </a:p>
          <a:p>
            <a:pPr marL="457200" indent="-457200">
              <a:lnSpc>
                <a:spcPct val="150000"/>
              </a:lnSpc>
              <a:spcBef>
                <a:spcPts val="600"/>
              </a:spcBef>
              <a:buClr>
                <a:srgbClr val="A50021"/>
              </a:buClr>
              <a:buSzPct val="75000"/>
              <a:buFont typeface="Wingdings" panose="05000000000000000000" pitchFamily="2" charset="2"/>
            </a:pPr>
            <a:r>
              <a:rPr lang="zh-CN" altLang="en-US" dirty="0">
                <a:ea typeface="微软雅黑" panose="020B0503020204020204" charset="-122"/>
              </a:rPr>
              <a:t>    4、学科饱和期：文献数量日趋减少，曲线平行于横轴，</a:t>
            </a:r>
            <a:br>
              <a:rPr lang="zh-CN" altLang="en-US" dirty="0">
                <a:ea typeface="微软雅黑" panose="020B0503020204020204" charset="-122"/>
              </a:rPr>
            </a:br>
            <a:r>
              <a:rPr lang="zh-CN" altLang="en-US" dirty="0">
                <a:ea typeface="微软雅黑" panose="020B0503020204020204" charset="-122"/>
              </a:rPr>
              <a:t>                </a:t>
            </a:r>
            <a:r>
              <a:rPr lang="en-US" altLang="zh-CN" dirty="0">
                <a:ea typeface="微软雅黑" panose="020B0503020204020204" charset="-122"/>
              </a:rPr>
              <a:t>             </a:t>
            </a:r>
            <a:r>
              <a:rPr lang="zh-CN" altLang="en-US" dirty="0">
                <a:ea typeface="微软雅黑" panose="020B0503020204020204" charset="-122"/>
              </a:rPr>
              <a:t>蕴育新学科。</a:t>
            </a:r>
            <a:endParaRPr lang="en-US" altLang="zh-CN" sz="2800" dirty="0">
              <a:solidFill>
                <a:schemeClr val="accent1">
                  <a:lumMod val="50000"/>
                </a:schemeClr>
              </a:solidFill>
              <a:ea typeface="微软雅黑" panose="020B0503020204020204" charset="-122"/>
            </a:endParaRPr>
          </a:p>
        </p:txBody>
      </p:sp>
      <p:sp>
        <p:nvSpPr>
          <p:cNvPr id="2" name="标题 1"/>
          <p:cNvSpPr>
            <a:spLocks noGrp="1"/>
          </p:cNvSpPr>
          <p:nvPr>
            <p:ph type="title"/>
            <p:custDataLst>
              <p:tags r:id="rId1"/>
            </p:custDataLst>
          </p:nvPr>
        </p:nvSpPr>
        <p:spPr/>
        <p:txBody>
          <a:bodyPr/>
          <a:lstStyle/>
          <a:p>
            <a:r>
              <a:rPr lang="zh-CN" altLang="en-US" dirty="0"/>
              <a:t>二、文献增长模型</a:t>
            </a:r>
            <a:r>
              <a:rPr lang="en-US" altLang="zh-CN" dirty="0"/>
              <a:t>-</a:t>
            </a:r>
            <a:r>
              <a:rPr lang="zh-CN" altLang="en-US" dirty="0"/>
              <a:t>与学科发展规律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vert="horz" wrap="square" lIns="121920" tIns="60960" rIns="121920" bIns="60960" anchor="b" anchorCtr="0">
            <a:normAutofit/>
          </a:bodyPr>
          <a:lstStyle/>
          <a:p>
            <a:r>
              <a:rPr lang="zh-CN" altLang="en-US" dirty="0"/>
              <a:t>二、文献增长模型</a:t>
            </a:r>
            <a:r>
              <a:rPr lang="en-US" altLang="zh-CN" dirty="0"/>
              <a:t>—</a:t>
            </a:r>
            <a:r>
              <a:rPr lang="zh-CN" altLang="en-US" dirty="0"/>
              <a:t>与学科发展规律</a:t>
            </a:r>
          </a:p>
        </p:txBody>
      </p:sp>
      <p:sp>
        <p:nvSpPr>
          <p:cNvPr id="18435" name="内容占位符 2"/>
          <p:cNvSpPr>
            <a:spLocks noGrp="1"/>
          </p:cNvSpPr>
          <p:nvPr>
            <p:ph idx="1"/>
          </p:nvPr>
        </p:nvSpPr>
        <p:spPr>
          <a:xfrm>
            <a:off x="608400" y="1490400"/>
            <a:ext cx="10969200" cy="4759200"/>
          </a:xfrm>
        </p:spPr>
        <p:txBody>
          <a:bodyPr vert="horz" wrap="square" lIns="121920" tIns="60960" rIns="121920" bIns="60960" anchor="t" anchorCtr="0"/>
          <a:lstStyle/>
          <a:p>
            <a:endParaRPr lang="zh-CN" altLang="en-US" dirty="0"/>
          </a:p>
        </p:txBody>
      </p:sp>
      <p:pic>
        <p:nvPicPr>
          <p:cNvPr id="18436" name="Picture 1" descr="C:\Users\Administrator\AppData\Roaming\Tencent\Users\1348447360\QQ\WinTemp\RichOle\T4O47)@4C1%(%MG_1SY@R(V.png"/>
          <p:cNvPicPr>
            <a:picLocks noChangeAspect="1"/>
          </p:cNvPicPr>
          <p:nvPr/>
        </p:nvPicPr>
        <p:blipFill>
          <a:blip r:embed="rId2"/>
          <a:stretch>
            <a:fillRect/>
          </a:stretch>
        </p:blipFill>
        <p:spPr>
          <a:xfrm>
            <a:off x="5080" y="1017905"/>
            <a:ext cx="12186285" cy="5822315"/>
          </a:xfrm>
          <a:prstGeom prst="rect">
            <a:avLst/>
          </a:prstGeom>
          <a:noFill/>
          <a:ln w="9525">
            <a:noFill/>
          </a:ln>
        </p:spPr>
      </p:pic>
      <p:cxnSp>
        <p:nvCxnSpPr>
          <p:cNvPr id="3" name="直接连接符 2"/>
          <p:cNvCxnSpPr/>
          <p:nvPr/>
        </p:nvCxnSpPr>
        <p:spPr>
          <a:xfrm>
            <a:off x="7680176" y="1412776"/>
            <a:ext cx="3096344"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5" name="直接连接符 4"/>
          <p:cNvCxnSpPr/>
          <p:nvPr/>
        </p:nvCxnSpPr>
        <p:spPr>
          <a:xfrm>
            <a:off x="2927648" y="1340768"/>
            <a:ext cx="23042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直接连接符 6"/>
          <p:cNvCxnSpPr/>
          <p:nvPr/>
        </p:nvCxnSpPr>
        <p:spPr>
          <a:xfrm>
            <a:off x="1775520" y="2348880"/>
            <a:ext cx="21602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直接连接符 8"/>
          <p:cNvCxnSpPr/>
          <p:nvPr/>
        </p:nvCxnSpPr>
        <p:spPr>
          <a:xfrm>
            <a:off x="8904312" y="2348880"/>
            <a:ext cx="244827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直接连接符 10"/>
          <p:cNvCxnSpPr/>
          <p:nvPr/>
        </p:nvCxnSpPr>
        <p:spPr>
          <a:xfrm>
            <a:off x="608400" y="2852936"/>
            <a:ext cx="174318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直接连接符 12"/>
          <p:cNvCxnSpPr/>
          <p:nvPr/>
        </p:nvCxnSpPr>
        <p:spPr>
          <a:xfrm>
            <a:off x="2351584" y="3789040"/>
            <a:ext cx="14401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直接连接符 14"/>
          <p:cNvCxnSpPr/>
          <p:nvPr/>
        </p:nvCxnSpPr>
        <p:spPr>
          <a:xfrm>
            <a:off x="2063552" y="4725144"/>
            <a:ext cx="266429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圆角矩形 15"/>
          <p:cNvSpPr/>
          <p:nvPr/>
        </p:nvSpPr>
        <p:spPr>
          <a:xfrm>
            <a:off x="9984432" y="4653136"/>
            <a:ext cx="1224136"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8112224" y="5157192"/>
            <a:ext cx="1152128" cy="432048"/>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idx="1"/>
          </p:nvPr>
        </p:nvSpPr>
        <p:spPr>
          <a:xfrm>
            <a:off x="2783632" y="1484784"/>
            <a:ext cx="5689600" cy="3454400"/>
          </a:xfrm>
        </p:spPr>
        <p:txBody>
          <a:bodyPr vert="horz" wrap="square" lIns="121920" tIns="60960" rIns="121920" bIns="60960" anchor="t" anchorCtr="0"/>
          <a:lstStyle/>
          <a:p>
            <a:pPr indent="-540000" eaLnBrk="1" hangingPunct="1">
              <a:buFont typeface="Wingdings" panose="05000000000000000000" pitchFamily="2" charset="2"/>
              <a:buChar char="Ø"/>
            </a:pP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线性增长模型</a:t>
            </a:r>
          </a:p>
          <a:p>
            <a:pPr indent="-540000" eaLnBrk="1" hangingPunct="1">
              <a:buFont typeface="Wingdings" panose="05000000000000000000" pitchFamily="2" charset="2"/>
              <a:buChar char="Ø"/>
            </a:pP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分级滑动指数模型</a:t>
            </a:r>
          </a:p>
          <a:p>
            <a:pPr indent="-540000" eaLnBrk="1" hangingPunct="1">
              <a:buFont typeface="Wingdings" panose="05000000000000000000" pitchFamily="2" charset="2"/>
              <a:buChar char="Ø"/>
            </a:pP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超越函数模型</a:t>
            </a:r>
          </a:p>
          <a:p>
            <a:pPr indent="-540000" eaLnBrk="1" hangingPunct="1">
              <a:buFont typeface="Wingdings" panose="05000000000000000000" pitchFamily="2" charset="2"/>
              <a:buChar char="Ø"/>
            </a:pPr>
            <a:r>
              <a:rPr lang="zh-CN" altLang="en-US" sz="3200" dirty="0">
                <a:solidFill>
                  <a:schemeClr val="tx1"/>
                </a:solidFill>
                <a:latin typeface="微软雅黑" panose="020B0503020204020204" charset="-122"/>
                <a:ea typeface="微软雅黑" panose="020B0503020204020204" charset="-122"/>
                <a:cs typeface="微软雅黑" panose="020B0503020204020204" charset="-122"/>
              </a:rPr>
              <a:t>舍-布增长模型</a:t>
            </a:r>
          </a:p>
        </p:txBody>
      </p:sp>
      <p:sp>
        <p:nvSpPr>
          <p:cNvPr id="2" name="标题 1"/>
          <p:cNvSpPr>
            <a:spLocks noGrp="1"/>
          </p:cNvSpPr>
          <p:nvPr>
            <p:ph type="title"/>
          </p:nvPr>
        </p:nvSpPr>
        <p:spPr/>
        <p:txBody>
          <a:bodyPr/>
          <a:lstStyle/>
          <a:p>
            <a:r>
              <a:rPr lang="zh-CN" altLang="en-US"/>
              <a:t>二、文献增长模型——其他数学模型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idx="1"/>
          </p:nvPr>
        </p:nvSpPr>
        <p:spPr>
          <a:xfrm>
            <a:off x="1703512" y="1124744"/>
            <a:ext cx="9433047" cy="5392420"/>
          </a:xfrm>
        </p:spPr>
        <p:txBody>
          <a:bodyPr vert="horz" wrap="square" lIns="121920" tIns="60960" rIns="121920" bIns="60960" anchor="t" anchorCtr="0"/>
          <a:lstStyle/>
          <a:p>
            <a:pPr indent="-540000" eaLnBrk="1" hangingPunct="1">
              <a:lnSpc>
                <a:spcPct val="115000"/>
              </a:lnSpc>
            </a:pPr>
            <a:r>
              <a:rPr lang="zh-CN" altLang="en-US" sz="2400" dirty="0">
                <a:solidFill>
                  <a:schemeClr val="tx1"/>
                </a:solidFill>
                <a:uFillTx/>
                <a:latin typeface="Times New Roman" panose="02020603050405020304" pitchFamily="18" charset="0"/>
                <a:ea typeface="微软雅黑" panose="020B0503020204020204" charset="-122"/>
              </a:rPr>
              <a:t>线性增长模型的内容</a:t>
            </a:r>
          </a:p>
          <a:p>
            <a:pPr marL="228600" lvl="1" indent="-540000">
              <a:lnSpc>
                <a:spcPct val="115000"/>
              </a:lnSpc>
              <a:spcAft>
                <a:spcPts val="1000"/>
              </a:spcAft>
            </a:pPr>
            <a:r>
              <a:rPr lang="en-US" altLang="zh-CN" sz="2400" dirty="0">
                <a:solidFill>
                  <a:schemeClr val="tx1"/>
                </a:solidFill>
                <a:latin typeface="Times New Roman" panose="02020603050405020304" pitchFamily="18" charset="0"/>
                <a:ea typeface="微软雅黑" panose="020B0503020204020204" charset="-122"/>
              </a:rPr>
              <a:t>F(t)=bt+a</a:t>
            </a:r>
          </a:p>
          <a:p>
            <a:pPr lvl="2" indent="-540000" eaLnBrk="1" hangingPunct="1">
              <a:lnSpc>
                <a:spcPct val="150000"/>
              </a:lnSpc>
            </a:pPr>
            <a:r>
              <a:rPr lang="en-US" altLang="zh-CN" sz="2000" dirty="0">
                <a:solidFill>
                  <a:schemeClr val="tx1"/>
                </a:solidFill>
                <a:uFillTx/>
                <a:latin typeface="Times New Roman" panose="02020603050405020304" pitchFamily="18" charset="0"/>
                <a:ea typeface="微软雅黑" panose="020B0503020204020204" charset="-122"/>
              </a:rPr>
              <a:t>F(t) t</a:t>
            </a:r>
            <a:r>
              <a:rPr lang="zh-CN" altLang="en-US" sz="2000" dirty="0">
                <a:solidFill>
                  <a:schemeClr val="tx1"/>
                </a:solidFill>
                <a:uFillTx/>
                <a:latin typeface="Times New Roman" panose="02020603050405020304" pitchFamily="18" charset="0"/>
                <a:ea typeface="微软雅黑" panose="020B0503020204020204" charset="-122"/>
              </a:rPr>
              <a:t>年的文献累积数</a:t>
            </a:r>
          </a:p>
          <a:p>
            <a:pPr lvl="2" indent="-540000" eaLnBrk="1" hangingPunct="1">
              <a:lnSpc>
                <a:spcPct val="150000"/>
              </a:lnSpc>
            </a:pPr>
            <a:r>
              <a:rPr lang="en-US" altLang="zh-CN" sz="2000" dirty="0">
                <a:solidFill>
                  <a:schemeClr val="tx1"/>
                </a:solidFill>
                <a:uFillTx/>
                <a:latin typeface="Times New Roman" panose="02020603050405020304" pitchFamily="18" charset="0"/>
                <a:ea typeface="微软雅黑" panose="020B0503020204020204" charset="-122"/>
              </a:rPr>
              <a:t>b</a:t>
            </a:r>
            <a:r>
              <a:rPr lang="zh-CN" altLang="en-US" sz="2000" dirty="0">
                <a:solidFill>
                  <a:schemeClr val="tx1"/>
                </a:solidFill>
                <a:uFillTx/>
                <a:latin typeface="Times New Roman" panose="02020603050405020304" pitchFamily="18" charset="0"/>
                <a:ea typeface="微软雅黑" panose="020B0503020204020204" charset="-122"/>
              </a:rPr>
              <a:t>文献的年增长率</a:t>
            </a:r>
          </a:p>
          <a:p>
            <a:pPr lvl="2" indent="-540000" eaLnBrk="1" hangingPunct="1">
              <a:lnSpc>
                <a:spcPct val="150000"/>
              </a:lnSpc>
            </a:pPr>
            <a:r>
              <a:rPr lang="en-US" altLang="zh-CN" sz="2000" dirty="0">
                <a:solidFill>
                  <a:schemeClr val="tx1"/>
                </a:solidFill>
                <a:uFillTx/>
                <a:latin typeface="Times New Roman" panose="02020603050405020304" pitchFamily="18" charset="0"/>
                <a:ea typeface="微软雅黑" panose="020B0503020204020204" charset="-122"/>
              </a:rPr>
              <a:t>a</a:t>
            </a:r>
            <a:r>
              <a:rPr lang="zh-CN" altLang="en-US" sz="2000" dirty="0">
                <a:solidFill>
                  <a:schemeClr val="tx1"/>
                </a:solidFill>
                <a:uFillTx/>
                <a:latin typeface="Times New Roman" panose="02020603050405020304" pitchFamily="18" charset="0"/>
                <a:ea typeface="微软雅黑" panose="020B0503020204020204" charset="-122"/>
              </a:rPr>
              <a:t>当</a:t>
            </a:r>
            <a:r>
              <a:rPr lang="en-US" altLang="zh-CN" sz="2000" dirty="0">
                <a:solidFill>
                  <a:schemeClr val="tx1"/>
                </a:solidFill>
                <a:uFillTx/>
                <a:latin typeface="Times New Roman" panose="02020603050405020304" pitchFamily="18" charset="0"/>
                <a:ea typeface="微软雅黑" panose="020B0503020204020204" charset="-122"/>
              </a:rPr>
              <a:t>t=0</a:t>
            </a:r>
            <a:r>
              <a:rPr lang="zh-CN" altLang="en-US" sz="2000" dirty="0">
                <a:solidFill>
                  <a:schemeClr val="tx1"/>
                </a:solidFill>
                <a:uFillTx/>
                <a:latin typeface="Times New Roman" panose="02020603050405020304" pitchFamily="18" charset="0"/>
                <a:ea typeface="微软雅黑" panose="020B0503020204020204" charset="-122"/>
              </a:rPr>
              <a:t>时文献数量</a:t>
            </a:r>
          </a:p>
          <a:p>
            <a:pPr indent="-540000">
              <a:lnSpc>
                <a:spcPct val="150000"/>
              </a:lnSpc>
            </a:pPr>
            <a:r>
              <a:rPr lang="zh-CN" altLang="en-US" sz="2400" dirty="0">
                <a:solidFill>
                  <a:schemeClr val="tx1"/>
                </a:solidFill>
                <a:latin typeface="Times New Roman" panose="02020603050405020304" pitchFamily="18" charset="0"/>
                <a:ea typeface="微软雅黑" panose="020B0503020204020204" charset="-122"/>
              </a:rPr>
              <a:t>线性增长模型的分析</a:t>
            </a:r>
          </a:p>
          <a:p>
            <a:pPr lvl="2" indent="-540000">
              <a:lnSpc>
                <a:spcPct val="150000"/>
              </a:lnSpc>
            </a:pPr>
            <a:r>
              <a:rPr lang="zh-CN" altLang="en-US" sz="2000" dirty="0">
                <a:solidFill>
                  <a:schemeClr val="tx1"/>
                </a:solidFill>
                <a:latin typeface="Times New Roman" panose="02020603050405020304" pitchFamily="18" charset="0"/>
                <a:ea typeface="微软雅黑" panose="020B0503020204020204" charset="-122"/>
              </a:rPr>
              <a:t>1960-1972年图书和小册子数量呈直线规律增长</a:t>
            </a:r>
          </a:p>
          <a:p>
            <a:pPr lvl="2" indent="-540000">
              <a:lnSpc>
                <a:spcPct val="150000"/>
              </a:lnSpc>
            </a:pPr>
            <a:r>
              <a:rPr lang="zh-CN" altLang="en-US" sz="2000" dirty="0">
                <a:solidFill>
                  <a:schemeClr val="tx1"/>
                </a:solidFill>
                <a:latin typeface="Times New Roman" panose="02020603050405020304" pitchFamily="18" charset="0"/>
                <a:ea typeface="微软雅黑" panose="020B0503020204020204" charset="-122"/>
              </a:rPr>
              <a:t>学术文献线性增长模型适用于某些知识领域或某些类型文献的增长</a:t>
            </a:r>
          </a:p>
          <a:p>
            <a:pPr lvl="2" indent="-540000">
              <a:lnSpc>
                <a:spcPct val="150000"/>
              </a:lnSpc>
            </a:pPr>
            <a:r>
              <a:rPr lang="zh-CN" altLang="en-US" sz="2000" dirty="0">
                <a:solidFill>
                  <a:schemeClr val="tx1"/>
                </a:solidFill>
                <a:latin typeface="Times New Roman" panose="02020603050405020304" pitchFamily="18" charset="0"/>
                <a:ea typeface="微软雅黑" panose="020B0503020204020204" charset="-122"/>
              </a:rPr>
              <a:t>学术文献未来的发展将更多地倾向于直线模型</a:t>
            </a:r>
          </a:p>
        </p:txBody>
      </p:sp>
      <p:sp>
        <p:nvSpPr>
          <p:cNvPr id="2" name="标题 1"/>
          <p:cNvSpPr>
            <a:spLocks noGrp="1"/>
          </p:cNvSpPr>
          <p:nvPr>
            <p:ph type="title"/>
          </p:nvPr>
        </p:nvSpPr>
        <p:spPr/>
        <p:txBody>
          <a:bodyPr/>
          <a:lstStyle/>
          <a:p>
            <a:r>
              <a:rPr lang="zh-CN" altLang="en-US" dirty="0"/>
              <a:t>（一）线性增长模型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idx="1"/>
          </p:nvPr>
        </p:nvSpPr>
        <p:spPr>
          <a:xfrm>
            <a:off x="1597088" y="1124744"/>
            <a:ext cx="9001000" cy="5184576"/>
          </a:xfrm>
        </p:spPr>
        <p:txBody>
          <a:bodyPr vert="horz" wrap="square" lIns="121920" tIns="60960" rIns="121920" bIns="60960" anchor="t" anchorCtr="0"/>
          <a:lstStyle/>
          <a:p>
            <a:pPr eaLnBrk="1" hangingPunct="1">
              <a:lnSpc>
                <a:spcPct val="150000"/>
              </a:lnSpc>
              <a:buFont typeface="Arial" panose="020B0604020202020204" pitchFamily="34" charset="0"/>
              <a:buChar char="•"/>
            </a:pPr>
            <a:r>
              <a:rPr lang="zh-CN" altLang="en-US" sz="2400" dirty="0">
                <a:solidFill>
                  <a:schemeClr val="tx1"/>
                </a:solidFill>
                <a:uFillTx/>
                <a:latin typeface="Times New Roman" panose="02020603050405020304" pitchFamily="18" charset="0"/>
                <a:ea typeface="微软雅黑" panose="020B0503020204020204" charset="-122"/>
              </a:rPr>
              <a:t>雷歇（</a:t>
            </a:r>
            <a:r>
              <a:rPr lang="en-US" altLang="zh-CN" sz="2400" dirty="0">
                <a:solidFill>
                  <a:schemeClr val="tx1"/>
                </a:solidFill>
                <a:uFillTx/>
                <a:latin typeface="Times New Roman" panose="02020603050405020304" pitchFamily="18" charset="0"/>
                <a:ea typeface="微软雅黑" panose="020B0503020204020204" charset="-122"/>
              </a:rPr>
              <a:t>Rescher) </a:t>
            </a:r>
            <a:r>
              <a:rPr lang="zh-CN" altLang="en-US" sz="2400" dirty="0">
                <a:solidFill>
                  <a:schemeClr val="tx1"/>
                </a:solidFill>
                <a:uFillTx/>
                <a:latin typeface="Times New Roman" panose="02020603050405020304" pitchFamily="18" charset="0"/>
                <a:ea typeface="微软雅黑" panose="020B0503020204020204" charset="-122"/>
              </a:rPr>
              <a:t>美国科学史家、情报学家，在《科学进展》中指出：出版物的数量增长与其质量有关，不同质量的增长速度是不相同的。</a:t>
            </a:r>
            <a:endParaRPr lang="en-US" altLang="zh-CN" sz="2400" b="1" dirty="0">
              <a:solidFill>
                <a:srgbClr val="CC0000"/>
              </a:solidFill>
            </a:endParaRPr>
          </a:p>
          <a:p>
            <a:pPr lvl="1" indent="-540000" eaLnBrk="1" hangingPunct="1">
              <a:lnSpc>
                <a:spcPct val="130000"/>
              </a:lnSpc>
              <a:buFont typeface="Wingdings" panose="05000000000000000000" pitchFamily="2" charset="2"/>
              <a:buChar char="Ø"/>
            </a:pPr>
            <a:r>
              <a:rPr lang="zh-CN" altLang="en-US" sz="2400" dirty="0">
                <a:solidFill>
                  <a:schemeClr val="tx1"/>
                </a:solidFill>
                <a:uFillTx/>
                <a:latin typeface="Times New Roman" panose="02020603050405020304" pitchFamily="18" charset="0"/>
                <a:ea typeface="微软雅黑" panose="020B0503020204020204" charset="-122"/>
              </a:rPr>
              <a:t>文献的质量等级指标</a:t>
            </a:r>
            <a:r>
              <a:rPr lang="en-US" altLang="zh-CN" sz="2400" dirty="0">
                <a:solidFill>
                  <a:schemeClr val="tx1"/>
                </a:solidFill>
                <a:uFillTx/>
                <a:latin typeface="Times New Roman" panose="02020603050405020304" pitchFamily="18" charset="0"/>
                <a:ea typeface="微软雅黑" panose="020B0503020204020204" charset="-122"/>
              </a:rPr>
              <a:t>λ，</a:t>
            </a:r>
            <a:r>
              <a:rPr lang="zh-CN" altLang="en-US" sz="2400" dirty="0">
                <a:solidFill>
                  <a:schemeClr val="tx1"/>
                </a:solidFill>
                <a:uFillTx/>
                <a:latin typeface="Times New Roman" panose="02020603050405020304" pitchFamily="18" charset="0"/>
                <a:ea typeface="微软雅黑" panose="020B0503020204020204" charset="-122"/>
              </a:rPr>
              <a:t>且0≤</a:t>
            </a:r>
            <a:r>
              <a:rPr lang="en-US" altLang="zh-CN" sz="2400" dirty="0">
                <a:solidFill>
                  <a:schemeClr val="tx1"/>
                </a:solidFill>
                <a:uFillTx/>
                <a:latin typeface="Times New Roman" panose="02020603050405020304" pitchFamily="18" charset="0"/>
                <a:ea typeface="微软雅黑" panose="020B0503020204020204" charset="-122"/>
              </a:rPr>
              <a:t>λ≤</a:t>
            </a:r>
            <a:r>
              <a:rPr lang="en-US" altLang="zh-CN" sz="2400" dirty="0">
                <a:solidFill>
                  <a:schemeClr val="tx1"/>
                </a:solidFill>
                <a:uFillTx/>
                <a:latin typeface="Times New Roman" panose="02020603050405020304" pitchFamily="18" charset="0"/>
                <a:ea typeface="微软雅黑" panose="020B0503020204020204" charset="-122"/>
                <a:cs typeface="Arial" panose="020B0604020202020204" pitchFamily="34" charset="0"/>
              </a:rPr>
              <a:t>1</a:t>
            </a:r>
          </a:p>
          <a:p>
            <a:pPr lvl="2" indent="-540000" eaLnBrk="1" hangingPunct="1">
              <a:lnSpc>
                <a:spcPct val="150000"/>
              </a:lnSpc>
            </a:pPr>
            <a:r>
              <a:rPr lang="en-US" altLang="zh-CN" dirty="0">
                <a:solidFill>
                  <a:schemeClr val="tx1"/>
                </a:solidFill>
                <a:uFillTx/>
                <a:latin typeface="Times New Roman" panose="02020603050405020304" pitchFamily="18" charset="0"/>
                <a:ea typeface="微软雅黑" panose="020B0503020204020204" charset="-122"/>
              </a:rPr>
              <a:t>λ=1：</a:t>
            </a:r>
            <a:r>
              <a:rPr lang="zh-CN" altLang="en-US" dirty="0">
                <a:solidFill>
                  <a:schemeClr val="tx1"/>
                </a:solidFill>
                <a:uFillTx/>
                <a:latin typeface="Times New Roman" panose="02020603050405020304" pitchFamily="18" charset="0"/>
                <a:ea typeface="微软雅黑" panose="020B0503020204020204" charset="-122"/>
              </a:rPr>
              <a:t>常规文献，实际代表了全部文献</a:t>
            </a:r>
          </a:p>
          <a:p>
            <a:pPr lvl="2" indent="-540000" eaLnBrk="1" hangingPunct="1">
              <a:lnSpc>
                <a:spcPct val="150000"/>
              </a:lnSpc>
            </a:pPr>
            <a:r>
              <a:rPr lang="en-US" altLang="zh-CN" dirty="0">
                <a:solidFill>
                  <a:schemeClr val="tx1"/>
                </a:solidFill>
                <a:uFillTx/>
                <a:latin typeface="Times New Roman" panose="02020603050405020304" pitchFamily="18" charset="0"/>
                <a:ea typeface="微软雅黑" panose="020B0503020204020204" charset="-122"/>
              </a:rPr>
              <a:t>λ=3/4：</a:t>
            </a:r>
            <a:r>
              <a:rPr lang="zh-CN" altLang="en-US" dirty="0">
                <a:solidFill>
                  <a:schemeClr val="tx1"/>
                </a:solidFill>
                <a:uFillTx/>
                <a:latin typeface="Times New Roman" panose="02020603050405020304" pitchFamily="18" charset="0"/>
                <a:ea typeface="微软雅黑" panose="020B0503020204020204" charset="-122"/>
              </a:rPr>
              <a:t>有意义的文献</a:t>
            </a:r>
          </a:p>
          <a:p>
            <a:pPr lvl="2" indent="-540000" eaLnBrk="1" hangingPunct="1">
              <a:lnSpc>
                <a:spcPct val="150000"/>
              </a:lnSpc>
            </a:pPr>
            <a:r>
              <a:rPr lang="en-US" altLang="zh-CN" dirty="0">
                <a:solidFill>
                  <a:schemeClr val="tx1"/>
                </a:solidFill>
                <a:uFillTx/>
                <a:latin typeface="Times New Roman" panose="02020603050405020304" pitchFamily="18" charset="0"/>
                <a:ea typeface="微软雅黑" panose="020B0503020204020204" charset="-122"/>
              </a:rPr>
              <a:t>λ=1/2：</a:t>
            </a:r>
            <a:r>
              <a:rPr lang="zh-CN" altLang="en-US" dirty="0">
                <a:solidFill>
                  <a:schemeClr val="tx1"/>
                </a:solidFill>
                <a:uFillTx/>
                <a:latin typeface="Times New Roman" panose="02020603050405020304" pitchFamily="18" charset="0"/>
                <a:ea typeface="微软雅黑" panose="020B0503020204020204" charset="-122"/>
              </a:rPr>
              <a:t>重要的文献</a:t>
            </a:r>
          </a:p>
          <a:p>
            <a:pPr lvl="2" indent="-540000" eaLnBrk="1" hangingPunct="1">
              <a:lnSpc>
                <a:spcPct val="150000"/>
              </a:lnSpc>
            </a:pPr>
            <a:r>
              <a:rPr lang="en-US" altLang="zh-CN" dirty="0">
                <a:solidFill>
                  <a:schemeClr val="tx1"/>
                </a:solidFill>
                <a:uFillTx/>
                <a:latin typeface="Times New Roman" panose="02020603050405020304" pitchFamily="18" charset="0"/>
                <a:ea typeface="微软雅黑" panose="020B0503020204020204" charset="-122"/>
              </a:rPr>
              <a:t>λ=1/4：</a:t>
            </a:r>
            <a:r>
              <a:rPr lang="zh-CN" altLang="en-US" dirty="0">
                <a:solidFill>
                  <a:schemeClr val="tx1"/>
                </a:solidFill>
                <a:uFillTx/>
                <a:latin typeface="Times New Roman" panose="02020603050405020304" pitchFamily="18" charset="0"/>
                <a:ea typeface="微软雅黑" panose="020B0503020204020204" charset="-122"/>
              </a:rPr>
              <a:t>非常重要的文献</a:t>
            </a:r>
          </a:p>
          <a:p>
            <a:pPr lvl="2" indent="-540000" eaLnBrk="1" hangingPunct="1">
              <a:lnSpc>
                <a:spcPct val="150000"/>
              </a:lnSpc>
            </a:pPr>
            <a:r>
              <a:rPr lang="en-US" altLang="zh-CN" dirty="0">
                <a:solidFill>
                  <a:schemeClr val="tx1"/>
                </a:solidFill>
                <a:uFillTx/>
                <a:latin typeface="Times New Roman" panose="02020603050405020304" pitchFamily="18" charset="0"/>
                <a:ea typeface="微软雅黑" panose="020B0503020204020204" charset="-122"/>
              </a:rPr>
              <a:t>λ=0：</a:t>
            </a:r>
            <a:r>
              <a:rPr lang="zh-CN" altLang="en-US" dirty="0">
                <a:solidFill>
                  <a:schemeClr val="tx1"/>
                </a:solidFill>
                <a:uFillTx/>
                <a:latin typeface="Times New Roman" panose="02020603050405020304" pitchFamily="18" charset="0"/>
                <a:ea typeface="微软雅黑" panose="020B0503020204020204" charset="-122"/>
              </a:rPr>
              <a:t>第一级（实等重要）的文献</a:t>
            </a:r>
          </a:p>
        </p:txBody>
      </p:sp>
      <p:sp>
        <p:nvSpPr>
          <p:cNvPr id="2" name="标题 1"/>
          <p:cNvSpPr>
            <a:spLocks noGrp="1"/>
          </p:cNvSpPr>
          <p:nvPr>
            <p:ph type="title"/>
          </p:nvPr>
        </p:nvSpPr>
        <p:spPr/>
        <p:txBody>
          <a:bodyPr/>
          <a:lstStyle/>
          <a:p>
            <a:r>
              <a:rPr lang="zh-CN" altLang="en-US"/>
              <a:t>（二）分级滑动指数模型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idx="1"/>
          </p:nvPr>
        </p:nvSpPr>
        <p:spPr>
          <a:xfrm>
            <a:off x="1199456" y="1275891"/>
            <a:ext cx="9001000" cy="4794250"/>
          </a:xfrm>
        </p:spPr>
        <p:txBody>
          <a:bodyPr vert="horz" wrap="square" lIns="121920" tIns="60960" rIns="121920" bIns="60960" anchor="t" anchorCtr="0"/>
          <a:lstStyle/>
          <a:p>
            <a:pPr eaLnBrk="1" hangingPunct="1">
              <a:lnSpc>
                <a:spcPct val="115000"/>
              </a:lnSpc>
            </a:pPr>
            <a:r>
              <a:rPr lang="zh-CN" altLang="en-US" sz="2400" dirty="0">
                <a:solidFill>
                  <a:schemeClr val="tx1"/>
                </a:solidFill>
                <a:latin typeface="Times New Roman" panose="02020603050405020304" pitchFamily="18" charset="0"/>
                <a:ea typeface="微软雅黑" panose="020B0503020204020204" charset="-122"/>
              </a:rPr>
              <a:t>如果时刻</a:t>
            </a:r>
            <a:r>
              <a:rPr lang="en-US" altLang="zh-CN" sz="2400" dirty="0">
                <a:solidFill>
                  <a:schemeClr val="tx1"/>
                </a:solidFill>
                <a:latin typeface="Times New Roman" panose="02020603050405020304" pitchFamily="18" charset="0"/>
                <a:ea typeface="微软雅黑" panose="020B0503020204020204" charset="-122"/>
              </a:rPr>
              <a:t>t</a:t>
            </a:r>
            <a:r>
              <a:rPr lang="zh-CN" altLang="en-US" sz="2400" dirty="0">
                <a:solidFill>
                  <a:schemeClr val="tx1"/>
                </a:solidFill>
                <a:latin typeface="Times New Roman" panose="02020603050405020304" pitchFamily="18" charset="0"/>
                <a:ea typeface="微软雅黑" panose="020B0503020204020204" charset="-122"/>
              </a:rPr>
              <a:t>的文献总量为</a:t>
            </a:r>
            <a:r>
              <a:rPr lang="en-US" altLang="zh-CN" sz="2400" dirty="0">
                <a:solidFill>
                  <a:schemeClr val="tx1"/>
                </a:solidFill>
                <a:latin typeface="Times New Roman" panose="02020603050405020304" pitchFamily="18" charset="0"/>
                <a:ea typeface="微软雅黑" panose="020B0503020204020204" charset="-122"/>
              </a:rPr>
              <a:t>F(t)，</a:t>
            </a:r>
            <a:r>
              <a:rPr lang="zh-CN" altLang="en-US" sz="2400" dirty="0">
                <a:solidFill>
                  <a:schemeClr val="tx1"/>
                </a:solidFill>
                <a:latin typeface="Times New Roman" panose="02020603050405020304" pitchFamily="18" charset="0"/>
                <a:ea typeface="微软雅黑" panose="020B0503020204020204" charset="-122"/>
              </a:rPr>
              <a:t>在</a:t>
            </a:r>
            <a:r>
              <a:rPr lang="en-US" altLang="zh-CN" sz="2400" dirty="0">
                <a:solidFill>
                  <a:schemeClr val="tx1"/>
                </a:solidFill>
                <a:latin typeface="Times New Roman" panose="02020603050405020304" pitchFamily="18" charset="0"/>
                <a:ea typeface="微软雅黑" panose="020B0503020204020204" charset="-122"/>
              </a:rPr>
              <a:t>λ</a:t>
            </a:r>
            <a:r>
              <a:rPr lang="zh-CN" altLang="en-US" sz="2400" dirty="0">
                <a:solidFill>
                  <a:schemeClr val="tx1"/>
                </a:solidFill>
                <a:latin typeface="Times New Roman" panose="02020603050405020304" pitchFamily="18" charset="0"/>
                <a:ea typeface="微软雅黑" panose="020B0503020204020204" charset="-122"/>
              </a:rPr>
              <a:t>级上的文献量则为[</a:t>
            </a:r>
            <a:r>
              <a:rPr lang="en-US" altLang="zh-CN" sz="2400" dirty="0">
                <a:solidFill>
                  <a:schemeClr val="tx1"/>
                </a:solidFill>
                <a:latin typeface="Times New Roman" panose="02020603050405020304" pitchFamily="18" charset="0"/>
                <a:ea typeface="微软雅黑" panose="020B0503020204020204" charset="-122"/>
              </a:rPr>
              <a:t>F(t)] </a:t>
            </a:r>
            <a:r>
              <a:rPr lang="en-US" altLang="zh-CN" sz="2400" baseline="30000" dirty="0">
                <a:solidFill>
                  <a:schemeClr val="tx1"/>
                </a:solidFill>
                <a:latin typeface="Times New Roman" panose="02020603050405020304" pitchFamily="18" charset="0"/>
                <a:ea typeface="微软雅黑" panose="020B0503020204020204" charset="-122"/>
              </a:rPr>
              <a:t>λ</a:t>
            </a:r>
            <a:r>
              <a:rPr lang="en-US" altLang="zh-CN" sz="2400" dirty="0">
                <a:solidFill>
                  <a:schemeClr val="tx1"/>
                </a:solidFill>
                <a:latin typeface="Times New Roman" panose="02020603050405020304" pitchFamily="18" charset="0"/>
                <a:ea typeface="微软雅黑" panose="020B0503020204020204" charset="-122"/>
              </a:rPr>
              <a:t> ，</a:t>
            </a:r>
            <a:r>
              <a:rPr lang="zh-CN" altLang="en-US" sz="2400" dirty="0">
                <a:solidFill>
                  <a:schemeClr val="tx1"/>
                </a:solidFill>
                <a:latin typeface="Times New Roman" panose="02020603050405020304" pitchFamily="18" charset="0"/>
                <a:ea typeface="微软雅黑" panose="020B0503020204020204" charset="-122"/>
              </a:rPr>
              <a:t>各</a:t>
            </a:r>
            <a:r>
              <a:rPr lang="en-US" altLang="zh-CN" sz="2400" dirty="0">
                <a:solidFill>
                  <a:schemeClr val="tx1"/>
                </a:solidFill>
                <a:latin typeface="Times New Roman" panose="02020603050405020304" pitchFamily="18" charset="0"/>
                <a:ea typeface="微软雅黑" panose="020B0503020204020204" charset="-122"/>
              </a:rPr>
              <a:t>λ</a:t>
            </a:r>
            <a:r>
              <a:rPr lang="zh-CN" altLang="en-US" sz="2400" dirty="0">
                <a:solidFill>
                  <a:schemeClr val="tx1"/>
                </a:solidFill>
                <a:latin typeface="Times New Roman" panose="02020603050405020304" pitchFamily="18" charset="0"/>
                <a:ea typeface="微软雅黑" panose="020B0503020204020204" charset="-122"/>
              </a:rPr>
              <a:t>级的文献增长方程式为：</a:t>
            </a:r>
            <a:endParaRPr lang="en-US" altLang="zh-CN" sz="2400" dirty="0">
              <a:solidFill>
                <a:schemeClr val="accent1">
                  <a:lumMod val="50000"/>
                </a:schemeClr>
              </a:solidFill>
              <a:latin typeface="Times New Roman" panose="02020603050405020304" pitchFamily="18" charset="0"/>
              <a:ea typeface="微软雅黑" panose="020B0503020204020204" charset="-122"/>
            </a:endParaRPr>
          </a:p>
          <a:p>
            <a:pPr lvl="1" eaLnBrk="1" hangingPunct="1">
              <a:lnSpc>
                <a:spcPct val="120000"/>
              </a:lnSpc>
              <a:spcBef>
                <a:spcPts val="600"/>
              </a:spcBef>
            </a:pPr>
            <a:r>
              <a:rPr lang="en-US" altLang="zh-CN" sz="2400" dirty="0">
                <a:solidFill>
                  <a:schemeClr val="tx1"/>
                </a:solidFill>
                <a:latin typeface="Times New Roman" panose="02020603050405020304" pitchFamily="18" charset="0"/>
                <a:ea typeface="微软雅黑" panose="020B0503020204020204" charset="-122"/>
              </a:rPr>
              <a:t>F(t) </a:t>
            </a:r>
            <a:r>
              <a:rPr lang="en-US" altLang="zh-CN" sz="2400" baseline="-25000" dirty="0">
                <a:solidFill>
                  <a:schemeClr val="tx1"/>
                </a:solidFill>
                <a:latin typeface="Times New Roman" panose="02020603050405020304" pitchFamily="18" charset="0"/>
                <a:ea typeface="微软雅黑" panose="020B0503020204020204" charset="-122"/>
              </a:rPr>
              <a:t>λ=1</a:t>
            </a:r>
            <a:r>
              <a:rPr lang="en-US" altLang="zh-CN" sz="2400" dirty="0">
                <a:solidFill>
                  <a:schemeClr val="tx1"/>
                </a:solidFill>
                <a:latin typeface="Times New Roman" panose="02020603050405020304" pitchFamily="18" charset="0"/>
                <a:ea typeface="微软雅黑" panose="020B0503020204020204" charset="-122"/>
              </a:rPr>
              <a:t>=</a:t>
            </a:r>
            <a:r>
              <a:rPr lang="en-US" altLang="zh-CN" sz="2400" dirty="0" err="1">
                <a:solidFill>
                  <a:schemeClr val="tx1"/>
                </a:solidFill>
                <a:latin typeface="Times New Roman" panose="02020603050405020304" pitchFamily="18" charset="0"/>
                <a:ea typeface="微软雅黑" panose="020B0503020204020204" charset="-122"/>
              </a:rPr>
              <a:t>ae</a:t>
            </a:r>
            <a:r>
              <a:rPr lang="en-US" altLang="zh-CN" sz="2400" baseline="30000" dirty="0" err="1">
                <a:solidFill>
                  <a:schemeClr val="tx1"/>
                </a:solidFill>
                <a:latin typeface="Times New Roman" panose="02020603050405020304" pitchFamily="18" charset="0"/>
                <a:ea typeface="微软雅黑" panose="020B0503020204020204" charset="-122"/>
              </a:rPr>
              <a:t>bt</a:t>
            </a:r>
            <a:endParaRPr lang="en-US" altLang="zh-CN" sz="2400" baseline="30000" dirty="0">
              <a:solidFill>
                <a:schemeClr val="tx1"/>
              </a:solidFill>
              <a:latin typeface="Times New Roman" panose="02020603050405020304" pitchFamily="18" charset="0"/>
              <a:ea typeface="微软雅黑" panose="020B0503020204020204" charset="-122"/>
            </a:endParaRPr>
          </a:p>
          <a:p>
            <a:pPr lvl="1" eaLnBrk="1" hangingPunct="1">
              <a:lnSpc>
                <a:spcPct val="120000"/>
              </a:lnSpc>
              <a:spcBef>
                <a:spcPts val="600"/>
              </a:spcBef>
            </a:pPr>
            <a:r>
              <a:rPr lang="en-US" altLang="zh-CN" sz="2400" dirty="0">
                <a:solidFill>
                  <a:schemeClr val="tx1"/>
                </a:solidFill>
                <a:latin typeface="Times New Roman" panose="02020603050405020304" pitchFamily="18" charset="0"/>
                <a:ea typeface="微软雅黑" panose="020B0503020204020204" charset="-122"/>
              </a:rPr>
              <a:t>F(t) </a:t>
            </a:r>
            <a:r>
              <a:rPr lang="en-US" altLang="zh-CN" sz="2400" baseline="-25000" dirty="0">
                <a:solidFill>
                  <a:schemeClr val="tx1"/>
                </a:solidFill>
                <a:latin typeface="Times New Roman" panose="02020603050405020304" pitchFamily="18" charset="0"/>
                <a:ea typeface="微软雅黑" panose="020B0503020204020204" charset="-122"/>
              </a:rPr>
              <a:t>λ=3/4</a:t>
            </a:r>
            <a:r>
              <a:rPr lang="en-US" altLang="zh-CN" sz="2400" dirty="0">
                <a:solidFill>
                  <a:schemeClr val="tx1"/>
                </a:solidFill>
                <a:latin typeface="Times New Roman" panose="02020603050405020304" pitchFamily="18" charset="0"/>
                <a:ea typeface="微软雅黑" panose="020B0503020204020204" charset="-122"/>
              </a:rPr>
              <a:t>=(ae</a:t>
            </a:r>
            <a:r>
              <a:rPr lang="en-US" altLang="zh-CN" sz="2400" baseline="30000" dirty="0">
                <a:solidFill>
                  <a:schemeClr val="tx1"/>
                </a:solidFill>
                <a:latin typeface="Times New Roman" panose="02020603050405020304" pitchFamily="18" charset="0"/>
                <a:ea typeface="微软雅黑" panose="020B0503020204020204" charset="-122"/>
              </a:rPr>
              <a:t>bt</a:t>
            </a:r>
            <a:r>
              <a:rPr lang="en-US" altLang="zh-CN" sz="2400" dirty="0">
                <a:solidFill>
                  <a:schemeClr val="tx1"/>
                </a:solidFill>
                <a:latin typeface="Times New Roman" panose="02020603050405020304" pitchFamily="18" charset="0"/>
                <a:ea typeface="微软雅黑" panose="020B0503020204020204" charset="-122"/>
              </a:rPr>
              <a:t>)</a:t>
            </a:r>
            <a:r>
              <a:rPr lang="en-US" altLang="zh-CN" sz="2400" baseline="30000" dirty="0">
                <a:solidFill>
                  <a:schemeClr val="tx1"/>
                </a:solidFill>
                <a:latin typeface="Times New Roman" panose="02020603050405020304" pitchFamily="18" charset="0"/>
                <a:ea typeface="微软雅黑" panose="020B0503020204020204" charset="-122"/>
              </a:rPr>
              <a:t>3/4</a:t>
            </a:r>
          </a:p>
          <a:p>
            <a:pPr lvl="1" eaLnBrk="1" hangingPunct="1">
              <a:lnSpc>
                <a:spcPct val="120000"/>
              </a:lnSpc>
              <a:spcBef>
                <a:spcPts val="600"/>
              </a:spcBef>
            </a:pPr>
            <a:r>
              <a:rPr lang="en-US" altLang="zh-CN" sz="2400" dirty="0">
                <a:solidFill>
                  <a:schemeClr val="tx1"/>
                </a:solidFill>
                <a:latin typeface="Times New Roman" panose="02020603050405020304" pitchFamily="18" charset="0"/>
                <a:ea typeface="微软雅黑" panose="020B0503020204020204" charset="-122"/>
              </a:rPr>
              <a:t>F(t) </a:t>
            </a:r>
            <a:r>
              <a:rPr lang="en-US" altLang="zh-CN" sz="2400" baseline="-25000" dirty="0">
                <a:solidFill>
                  <a:schemeClr val="tx1"/>
                </a:solidFill>
                <a:latin typeface="Times New Roman" panose="02020603050405020304" pitchFamily="18" charset="0"/>
                <a:ea typeface="微软雅黑" panose="020B0503020204020204" charset="-122"/>
              </a:rPr>
              <a:t>λ=1/2</a:t>
            </a:r>
            <a:r>
              <a:rPr lang="en-US" altLang="zh-CN" sz="2400" dirty="0">
                <a:solidFill>
                  <a:schemeClr val="tx1"/>
                </a:solidFill>
                <a:latin typeface="Times New Roman" panose="02020603050405020304" pitchFamily="18" charset="0"/>
                <a:ea typeface="微软雅黑" panose="020B0503020204020204" charset="-122"/>
              </a:rPr>
              <a:t>=(ae</a:t>
            </a:r>
            <a:r>
              <a:rPr lang="en-US" altLang="zh-CN" sz="2400" baseline="30000" dirty="0">
                <a:solidFill>
                  <a:schemeClr val="tx1"/>
                </a:solidFill>
                <a:latin typeface="Times New Roman" panose="02020603050405020304" pitchFamily="18" charset="0"/>
                <a:ea typeface="微软雅黑" panose="020B0503020204020204" charset="-122"/>
              </a:rPr>
              <a:t>bt</a:t>
            </a:r>
            <a:r>
              <a:rPr lang="en-US" altLang="zh-CN" sz="2400" dirty="0">
                <a:solidFill>
                  <a:schemeClr val="tx1"/>
                </a:solidFill>
                <a:latin typeface="Times New Roman" panose="02020603050405020304" pitchFamily="18" charset="0"/>
                <a:ea typeface="微软雅黑" panose="020B0503020204020204" charset="-122"/>
              </a:rPr>
              <a:t>)</a:t>
            </a:r>
            <a:r>
              <a:rPr lang="en-US" altLang="zh-CN" sz="2400" baseline="30000" dirty="0">
                <a:solidFill>
                  <a:schemeClr val="tx1"/>
                </a:solidFill>
                <a:latin typeface="Times New Roman" panose="02020603050405020304" pitchFamily="18" charset="0"/>
                <a:ea typeface="微软雅黑" panose="020B0503020204020204" charset="-122"/>
              </a:rPr>
              <a:t>1/2</a:t>
            </a:r>
          </a:p>
          <a:p>
            <a:pPr lvl="1" eaLnBrk="1" hangingPunct="1">
              <a:lnSpc>
                <a:spcPct val="120000"/>
              </a:lnSpc>
              <a:spcBef>
                <a:spcPts val="600"/>
              </a:spcBef>
            </a:pPr>
            <a:r>
              <a:rPr lang="en-US" altLang="zh-CN" sz="2400" dirty="0">
                <a:solidFill>
                  <a:schemeClr val="tx1"/>
                </a:solidFill>
                <a:latin typeface="Times New Roman" panose="02020603050405020304" pitchFamily="18" charset="0"/>
                <a:ea typeface="微软雅黑" panose="020B0503020204020204" charset="-122"/>
              </a:rPr>
              <a:t>F(t) </a:t>
            </a:r>
            <a:r>
              <a:rPr lang="en-US" altLang="zh-CN" sz="2400" baseline="-25000" dirty="0">
                <a:solidFill>
                  <a:schemeClr val="tx1"/>
                </a:solidFill>
                <a:latin typeface="Times New Roman" panose="02020603050405020304" pitchFamily="18" charset="0"/>
                <a:ea typeface="微软雅黑" panose="020B0503020204020204" charset="-122"/>
              </a:rPr>
              <a:t>λ=1/4</a:t>
            </a:r>
            <a:r>
              <a:rPr lang="en-US" altLang="zh-CN" sz="2400" dirty="0">
                <a:solidFill>
                  <a:schemeClr val="tx1"/>
                </a:solidFill>
                <a:latin typeface="Times New Roman" panose="02020603050405020304" pitchFamily="18" charset="0"/>
                <a:ea typeface="微软雅黑" panose="020B0503020204020204" charset="-122"/>
              </a:rPr>
              <a:t>=(ae</a:t>
            </a:r>
            <a:r>
              <a:rPr lang="en-US" altLang="zh-CN" sz="2400" baseline="30000" dirty="0">
                <a:solidFill>
                  <a:schemeClr val="tx1"/>
                </a:solidFill>
                <a:latin typeface="Times New Roman" panose="02020603050405020304" pitchFamily="18" charset="0"/>
                <a:ea typeface="微软雅黑" panose="020B0503020204020204" charset="-122"/>
              </a:rPr>
              <a:t>bt</a:t>
            </a:r>
            <a:r>
              <a:rPr lang="en-US" altLang="zh-CN" sz="2400" dirty="0">
                <a:solidFill>
                  <a:schemeClr val="tx1"/>
                </a:solidFill>
                <a:latin typeface="Times New Roman" panose="02020603050405020304" pitchFamily="18" charset="0"/>
                <a:ea typeface="微软雅黑" panose="020B0503020204020204" charset="-122"/>
              </a:rPr>
              <a:t>)</a:t>
            </a:r>
            <a:r>
              <a:rPr lang="en-US" altLang="zh-CN" sz="2400" baseline="30000" dirty="0">
                <a:solidFill>
                  <a:schemeClr val="tx1"/>
                </a:solidFill>
                <a:latin typeface="Times New Roman" panose="02020603050405020304" pitchFamily="18" charset="0"/>
                <a:ea typeface="微软雅黑" panose="020B0503020204020204" charset="-122"/>
              </a:rPr>
              <a:t>1/4</a:t>
            </a:r>
          </a:p>
          <a:p>
            <a:pPr lvl="1" eaLnBrk="1" hangingPunct="1">
              <a:lnSpc>
                <a:spcPct val="120000"/>
              </a:lnSpc>
              <a:spcBef>
                <a:spcPts val="600"/>
              </a:spcBef>
            </a:pPr>
            <a:r>
              <a:rPr lang="en-US" altLang="zh-CN" sz="2400" dirty="0">
                <a:solidFill>
                  <a:schemeClr val="tx1"/>
                </a:solidFill>
                <a:latin typeface="Times New Roman" panose="02020603050405020304" pitchFamily="18" charset="0"/>
                <a:ea typeface="微软雅黑" panose="020B0503020204020204" charset="-122"/>
              </a:rPr>
              <a:t>F(t) </a:t>
            </a:r>
            <a:r>
              <a:rPr lang="en-US" altLang="zh-CN" sz="2400" baseline="-25000" dirty="0">
                <a:solidFill>
                  <a:schemeClr val="tx1"/>
                </a:solidFill>
                <a:latin typeface="Times New Roman" panose="02020603050405020304" pitchFamily="18" charset="0"/>
                <a:ea typeface="微软雅黑" panose="020B0503020204020204" charset="-122"/>
              </a:rPr>
              <a:t>λ=0</a:t>
            </a:r>
            <a:r>
              <a:rPr lang="en-US" altLang="zh-CN" sz="2400" dirty="0">
                <a:solidFill>
                  <a:schemeClr val="tx1"/>
                </a:solidFill>
                <a:latin typeface="Times New Roman" panose="02020603050405020304" pitchFamily="18" charset="0"/>
                <a:ea typeface="微软雅黑" panose="020B0503020204020204" charset="-122"/>
              </a:rPr>
              <a:t>=</a:t>
            </a:r>
            <a:r>
              <a:rPr lang="en-US" altLang="zh-CN" sz="2400" dirty="0">
                <a:solidFill>
                  <a:schemeClr val="tx1"/>
                </a:solidFill>
                <a:latin typeface="Times New Roman" panose="02020603050405020304" pitchFamily="18" charset="0"/>
                <a:ea typeface="微软雅黑" panose="020B0503020204020204" charset="-122"/>
                <a:cs typeface="Times New Roman" panose="02020603050405020304" pitchFamily="18" charset="0"/>
              </a:rPr>
              <a:t>l</a:t>
            </a:r>
            <a:r>
              <a:rPr lang="en-US" altLang="zh-CN" sz="2400" dirty="0">
                <a:solidFill>
                  <a:schemeClr val="tx1"/>
                </a:solidFill>
                <a:latin typeface="Times New Roman" panose="02020603050405020304" pitchFamily="18" charset="0"/>
                <a:ea typeface="微软雅黑" panose="020B0503020204020204" charset="-122"/>
              </a:rPr>
              <a:t>na + bt</a:t>
            </a:r>
            <a:endParaRPr lang="en-US" altLang="zh-CN" sz="2400" baseline="30000" dirty="0">
              <a:solidFill>
                <a:schemeClr val="tx1"/>
              </a:solidFill>
              <a:latin typeface="Times New Roman" panose="02020603050405020304" pitchFamily="18" charset="0"/>
              <a:ea typeface="微软雅黑" panose="020B0503020204020204" charset="-122"/>
            </a:endParaRPr>
          </a:p>
        </p:txBody>
      </p:sp>
      <p:pic>
        <p:nvPicPr>
          <p:cNvPr id="22532" name="Picture 5" descr="C:\Users\Administrator\AppData\Roaming\Tencent\Users\1348447360\QQ\WinTemp\RichOle\[KMU9T1)}{I%[4LI`MS(EYV.png"/>
          <p:cNvPicPr>
            <a:picLocks noChangeAspect="1"/>
          </p:cNvPicPr>
          <p:nvPr/>
        </p:nvPicPr>
        <p:blipFill>
          <a:blip r:embed="rId2"/>
          <a:stretch>
            <a:fillRect/>
          </a:stretch>
        </p:blipFill>
        <p:spPr>
          <a:xfrm>
            <a:off x="5702300" y="1916832"/>
            <a:ext cx="4786188" cy="3512369"/>
          </a:xfrm>
          <a:prstGeom prst="rect">
            <a:avLst/>
          </a:prstGeom>
          <a:noFill/>
          <a:ln w="9525">
            <a:noFill/>
          </a:ln>
        </p:spPr>
      </p:pic>
      <p:sp>
        <p:nvSpPr>
          <p:cNvPr id="2" name="标题 1"/>
          <p:cNvSpPr>
            <a:spLocks noGrp="1"/>
          </p:cNvSpPr>
          <p:nvPr>
            <p:ph type="title"/>
          </p:nvPr>
        </p:nvSpPr>
        <p:spPr/>
        <p:txBody>
          <a:bodyPr/>
          <a:lstStyle/>
          <a:p>
            <a:r>
              <a:rPr lang="zh-CN" altLang="en-US"/>
              <a:t>（二）分级滑动指数模型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idx="1"/>
          </p:nvPr>
        </p:nvSpPr>
        <p:spPr>
          <a:xfrm>
            <a:off x="1199456" y="1052736"/>
            <a:ext cx="9284468" cy="3875617"/>
          </a:xfrm>
        </p:spPr>
        <p:txBody>
          <a:bodyPr vert="horz" wrap="square" lIns="121920" tIns="60960" rIns="121920" bIns="60960" anchor="t" anchorCtr="0"/>
          <a:lstStyle/>
          <a:p>
            <a:pPr lvl="1" eaLnBrk="1" hangingPunct="1">
              <a:lnSpc>
                <a:spcPct val="150000"/>
              </a:lnSpc>
            </a:pPr>
            <a:r>
              <a:rPr lang="zh-CN" altLang="en-US" sz="2400" dirty="0">
                <a:solidFill>
                  <a:schemeClr val="tx1"/>
                </a:solidFill>
                <a:latin typeface="Times New Roman" panose="02020603050405020304" pitchFamily="18" charset="0"/>
                <a:ea typeface="微软雅黑" panose="020B0503020204020204" charset="-122"/>
              </a:rPr>
              <a:t>当0&lt;</a:t>
            </a:r>
            <a:r>
              <a:rPr lang="en-US" altLang="zh-CN" sz="2400" dirty="0">
                <a:solidFill>
                  <a:schemeClr val="tx1"/>
                </a:solidFill>
                <a:latin typeface="Times New Roman" panose="02020603050405020304" pitchFamily="18" charset="0"/>
                <a:ea typeface="微软雅黑" panose="020B0503020204020204" charset="-122"/>
              </a:rPr>
              <a:t>λ≤</a:t>
            </a:r>
            <a:r>
              <a:rPr lang="en-US" altLang="zh-CN" sz="2400" dirty="0">
                <a:solidFill>
                  <a:schemeClr val="tx1"/>
                </a:solidFill>
                <a:latin typeface="Times New Roman" panose="02020603050405020304" pitchFamily="18" charset="0"/>
                <a:ea typeface="微软雅黑" panose="020B0503020204020204" charset="-122"/>
                <a:cs typeface="Arial" panose="020B0604020202020204" pitchFamily="34" charset="0"/>
              </a:rPr>
              <a:t>1</a:t>
            </a:r>
            <a:r>
              <a:rPr lang="zh-CN" altLang="en-US" sz="2400" dirty="0">
                <a:solidFill>
                  <a:schemeClr val="tx1"/>
                </a:solidFill>
                <a:latin typeface="Times New Roman" panose="02020603050405020304" pitchFamily="18" charset="0"/>
                <a:ea typeface="微软雅黑" panose="020B0503020204020204" charset="-122"/>
              </a:rPr>
              <a:t>时，</a:t>
            </a:r>
          </a:p>
          <a:p>
            <a:pPr lvl="2" eaLnBrk="1" hangingPunct="1">
              <a:lnSpc>
                <a:spcPct val="150000"/>
              </a:lnSpc>
            </a:pPr>
            <a:r>
              <a:rPr lang="zh-CN" altLang="en-US" sz="2400" dirty="0">
                <a:solidFill>
                  <a:schemeClr val="tx1"/>
                </a:solidFill>
                <a:latin typeface="Times New Roman" panose="02020603050405020304" pitchFamily="18" charset="0"/>
                <a:ea typeface="微软雅黑" panose="020B0503020204020204" charset="-122"/>
              </a:rPr>
              <a:t>各级文献仍然按</a:t>
            </a:r>
            <a:r>
              <a:rPr lang="zh-CN" altLang="en-US" sz="2400" dirty="0">
                <a:solidFill>
                  <a:srgbClr val="CC0000"/>
                </a:solidFill>
                <a:latin typeface="Times New Roman" panose="02020603050405020304" pitchFamily="18" charset="0"/>
                <a:ea typeface="微软雅黑" panose="020B0503020204020204" charset="-122"/>
              </a:rPr>
              <a:t>指数规律增长</a:t>
            </a:r>
            <a:r>
              <a:rPr lang="zh-CN" altLang="en-US" sz="2400" dirty="0">
                <a:solidFill>
                  <a:schemeClr val="tx1"/>
                </a:solidFill>
                <a:latin typeface="Times New Roman" panose="02020603050405020304" pitchFamily="18" charset="0"/>
                <a:ea typeface="微软雅黑" panose="020B0503020204020204" charset="-122"/>
              </a:rPr>
              <a:t>，但是</a:t>
            </a:r>
            <a:r>
              <a:rPr lang="zh-CN" altLang="en-US" sz="2400" dirty="0">
                <a:solidFill>
                  <a:schemeClr val="accent1">
                    <a:lumMod val="50000"/>
                  </a:schemeClr>
                </a:solidFill>
                <a:latin typeface="Times New Roman" panose="02020603050405020304" pitchFamily="18" charset="0"/>
                <a:ea typeface="微软雅黑" panose="020B0503020204020204" charset="-122"/>
              </a:rPr>
              <a:t>文献的质量提高</a:t>
            </a:r>
            <a:r>
              <a:rPr lang="zh-CN" altLang="en-US" sz="2400" dirty="0">
                <a:solidFill>
                  <a:schemeClr val="tx1"/>
                </a:solidFill>
                <a:latin typeface="Times New Roman" panose="02020603050405020304" pitchFamily="18" charset="0"/>
                <a:ea typeface="微软雅黑" panose="020B0503020204020204" charset="-122"/>
              </a:rPr>
              <a:t>时，随着文献的重要性程度的增大，</a:t>
            </a:r>
            <a:r>
              <a:rPr lang="zh-CN" altLang="en-US" sz="2400" dirty="0">
                <a:solidFill>
                  <a:schemeClr val="accent1">
                    <a:lumMod val="50000"/>
                  </a:schemeClr>
                </a:solidFill>
                <a:latin typeface="Times New Roman" panose="02020603050405020304" pitchFamily="18" charset="0"/>
                <a:ea typeface="微软雅黑" panose="020B0503020204020204" charset="-122"/>
              </a:rPr>
              <a:t>增长的速度减慢</a:t>
            </a:r>
            <a:r>
              <a:rPr lang="zh-CN" altLang="en-US" sz="2400" dirty="0">
                <a:solidFill>
                  <a:schemeClr val="tx1"/>
                </a:solidFill>
                <a:latin typeface="Times New Roman" panose="02020603050405020304" pitchFamily="18" charset="0"/>
                <a:ea typeface="微软雅黑" panose="020B0503020204020204" charset="-122"/>
              </a:rPr>
              <a:t>。</a:t>
            </a:r>
          </a:p>
          <a:p>
            <a:pPr lvl="1" eaLnBrk="1" hangingPunct="1">
              <a:lnSpc>
                <a:spcPct val="150000"/>
              </a:lnSpc>
            </a:pPr>
            <a:r>
              <a:rPr lang="en-US" altLang="zh-CN" sz="2400" dirty="0">
                <a:solidFill>
                  <a:schemeClr val="tx1"/>
                </a:solidFill>
                <a:latin typeface="Times New Roman" panose="02020603050405020304" pitchFamily="18" charset="0"/>
                <a:ea typeface="微软雅黑" panose="020B0503020204020204" charset="-122"/>
              </a:rPr>
              <a:t>λ=0</a:t>
            </a:r>
            <a:r>
              <a:rPr lang="zh-CN" altLang="en-US" sz="2400" dirty="0">
                <a:solidFill>
                  <a:schemeClr val="tx1"/>
                </a:solidFill>
                <a:latin typeface="Times New Roman" panose="02020603050405020304" pitchFamily="18" charset="0"/>
                <a:ea typeface="微软雅黑" panose="020B0503020204020204" charset="-122"/>
              </a:rPr>
              <a:t>时，</a:t>
            </a:r>
          </a:p>
          <a:p>
            <a:pPr lvl="2" eaLnBrk="1" hangingPunct="1">
              <a:lnSpc>
                <a:spcPct val="150000"/>
              </a:lnSpc>
            </a:pPr>
            <a:r>
              <a:rPr lang="zh-CN" altLang="en-US" sz="2400" dirty="0">
                <a:solidFill>
                  <a:schemeClr val="tx1"/>
                </a:solidFill>
                <a:latin typeface="Times New Roman" panose="02020603050405020304" pitchFamily="18" charset="0"/>
                <a:ea typeface="微软雅黑" panose="020B0503020204020204" charset="-122"/>
              </a:rPr>
              <a:t>指数规律完全破坏，文献数量呈线性函数增长。</a:t>
            </a:r>
            <a:endParaRPr lang="zh-CN" altLang="en-US" sz="2400" dirty="0">
              <a:latin typeface="Times New Roman" panose="02020603050405020304" pitchFamily="18" charset="0"/>
              <a:ea typeface="微软雅黑" panose="020B0503020204020204" charset="-122"/>
            </a:endParaRPr>
          </a:p>
          <a:p>
            <a:pPr eaLnBrk="1" hangingPunct="1"/>
            <a:endParaRPr lang="zh-CN" altLang="en-US" sz="2800" dirty="0">
              <a:latin typeface="Times New Roman" panose="02020603050405020304" pitchFamily="18" charset="0"/>
              <a:ea typeface="微软雅黑" panose="020B0503020204020204" charset="-122"/>
            </a:endParaRPr>
          </a:p>
        </p:txBody>
      </p:sp>
      <p:sp>
        <p:nvSpPr>
          <p:cNvPr id="2" name="标题 1"/>
          <p:cNvSpPr>
            <a:spLocks noGrp="1"/>
          </p:cNvSpPr>
          <p:nvPr>
            <p:ph type="title"/>
          </p:nvPr>
        </p:nvSpPr>
        <p:spPr/>
        <p:txBody>
          <a:bodyPr/>
          <a:lstStyle/>
          <a:p>
            <a:r>
              <a:rPr lang="zh-CN" altLang="en-US"/>
              <a:t>（二）分级滑动指数模型:意义</a:t>
            </a:r>
          </a:p>
        </p:txBody>
      </p:sp>
      <p:sp>
        <p:nvSpPr>
          <p:cNvPr id="4" name="Rectangle 3"/>
          <p:cNvSpPr txBox="1">
            <a:spLocks/>
          </p:cNvSpPr>
          <p:nvPr/>
        </p:nvSpPr>
        <p:spPr>
          <a:xfrm>
            <a:off x="1631504" y="4293096"/>
            <a:ext cx="9953270" cy="1918335"/>
          </a:xfrm>
        </p:spPr>
        <p:txBody>
          <a:bodyPr vert="horz" wrap="square" lIns="121920" tIns="60960" rIns="121920" bIns="60960" anchor="t" anchorCtr="0"/>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zh-CN" altLang="en-US" sz="2400">
                <a:solidFill>
                  <a:schemeClr val="tx1"/>
                </a:solidFill>
                <a:latin typeface="微软雅黑" panose="020B0503020204020204" charset="-122"/>
              </a:rPr>
              <a:t>不同质量的文献，其增长速度不同，越重要的文献增长的速度越慢。</a:t>
            </a:r>
          </a:p>
          <a:p>
            <a:pPr>
              <a:lnSpc>
                <a:spcPct val="115000"/>
              </a:lnSpc>
            </a:pPr>
            <a:r>
              <a:rPr lang="zh-CN" altLang="en-US" sz="2400">
                <a:solidFill>
                  <a:schemeClr val="tx1"/>
                </a:solidFill>
                <a:latin typeface="微软雅黑" panose="020B0503020204020204" charset="-122"/>
              </a:rPr>
              <a:t>数量较少的高质量论文总是伴随着大量的一般性的论文同时出现。</a:t>
            </a:r>
          </a:p>
          <a:p>
            <a:pPr>
              <a:lnSpc>
                <a:spcPct val="115000"/>
              </a:lnSpc>
            </a:pPr>
            <a:r>
              <a:rPr lang="zh-CN" altLang="en-US" sz="2400">
                <a:solidFill>
                  <a:schemeClr val="tx1"/>
                </a:solidFill>
                <a:latin typeface="微软雅黑" panose="020B0503020204020204" charset="-122"/>
              </a:rPr>
              <a:t>很难用具体数据来验证这一模型的正确性。</a:t>
            </a:r>
            <a:endParaRPr lang="zh-CN" altLang="en-US" sz="2400" dirty="0">
              <a:solidFill>
                <a:schemeClr val="tx1"/>
              </a:solidFill>
              <a:latin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783490" y="1196752"/>
            <a:ext cx="8628195" cy="5067300"/>
          </a:xfrm>
        </p:spPr>
        <p:txBody>
          <a:bodyPr vert="horz" wrap="square" lIns="121920" tIns="60960" rIns="121920" bIns="60960" numCol="1" anchor="t" anchorCtr="0" compatLnSpc="1"/>
          <a:lstStyle/>
          <a:p>
            <a:pPr marL="457200" marR="0" lvl="0" indent="-457200" algn="l" defTabSz="914400" rtl="0" eaLnBrk="1" fontAlgn="base" latinLnBrk="0" hangingPunct="1">
              <a:spcBef>
                <a:spcPct val="35000"/>
              </a:spcBef>
              <a:spcAft>
                <a:spcPct val="0"/>
              </a:spcAft>
              <a:buClr>
                <a:srgbClr val="A50021"/>
              </a:buClr>
              <a:buSzPct val="75000"/>
              <a:buFont typeface="Wingdings" panose="05000000000000000000" pitchFamily="2" charset="2"/>
              <a:buNone/>
              <a:defRPr/>
            </a:pPr>
            <a:r>
              <a:rPr kumimoji="1" lang="zh-CN" altLang="en-US"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一、文献量测度指标与方法</a:t>
            </a:r>
          </a:p>
          <a:p>
            <a:pPr marL="457200" marR="0" lvl="0" indent="-457200" algn="l" defTabSz="914400" rtl="0" eaLnBrk="1" fontAlgn="base" latinLnBrk="0" hangingPunct="1">
              <a:spcBef>
                <a:spcPct val="35000"/>
              </a:spcBef>
              <a:spcAft>
                <a:spcPct val="0"/>
              </a:spcAft>
              <a:buClr>
                <a:srgbClr val="A50021"/>
              </a:buClr>
              <a:buSzPct val="75000"/>
              <a:buFont typeface="Wingdings" panose="05000000000000000000" pitchFamily="2" charset="2"/>
              <a:buNone/>
              <a:defRPr/>
            </a:pPr>
            <a:r>
              <a:rPr kumimoji="1" lang="zh-CN" altLang="en-US"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二、文献增长模型</a:t>
            </a:r>
            <a:endParaRPr kumimoji="1" lang="en-US" altLang="zh-CN"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endParaRPr>
          </a:p>
          <a:p>
            <a:pPr marL="457200" marR="0" lvl="0" indent="-457200" algn="l" defTabSz="914400" rtl="0" eaLnBrk="1" fontAlgn="base" latinLnBrk="0" hangingPunct="1">
              <a:spcBef>
                <a:spcPct val="35000"/>
              </a:spcBef>
              <a:spcAft>
                <a:spcPct val="0"/>
              </a:spcAft>
              <a:buClr>
                <a:srgbClr val="A50021"/>
              </a:buClr>
              <a:buSzPct val="75000"/>
              <a:buFont typeface="Wingdings" panose="05000000000000000000" pitchFamily="2" charset="2"/>
              <a:buNone/>
              <a:defRPr/>
            </a:pPr>
            <a:r>
              <a:rPr kumimoji="1" lang="en-US" altLang="zh-CN"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    1.</a:t>
            </a:r>
            <a:r>
              <a:rPr kumimoji="1" lang="zh-CN" altLang="en-US"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普赖斯指数增长规律</a:t>
            </a:r>
          </a:p>
          <a:p>
            <a:pPr marL="457200" marR="0" lvl="0" indent="-457200" algn="l" defTabSz="914400" rtl="0" eaLnBrk="1" fontAlgn="base" latinLnBrk="0" hangingPunct="1">
              <a:spcBef>
                <a:spcPct val="35000"/>
              </a:spcBef>
              <a:spcAft>
                <a:spcPct val="0"/>
              </a:spcAft>
              <a:buClr>
                <a:srgbClr val="A50021"/>
              </a:buClr>
              <a:buSzPct val="75000"/>
              <a:buFont typeface="Wingdings" panose="05000000000000000000" pitchFamily="2" charset="2"/>
              <a:buNone/>
              <a:defRPr/>
            </a:pPr>
            <a:r>
              <a:rPr kumimoji="1" lang="zh-CN" altLang="en-US"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    </a:t>
            </a:r>
            <a:r>
              <a:rPr kumimoji="1" lang="en-US" altLang="zh-CN"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2.</a:t>
            </a:r>
            <a:r>
              <a:rPr kumimoji="1" lang="zh-CN" altLang="en-US"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逻辑增长模型</a:t>
            </a:r>
          </a:p>
          <a:p>
            <a:pPr marL="457200" marR="0" lvl="0" indent="-457200" algn="l" defTabSz="914400" rtl="0" eaLnBrk="1" fontAlgn="base" latinLnBrk="0" hangingPunct="1">
              <a:spcBef>
                <a:spcPct val="35000"/>
              </a:spcBef>
              <a:spcAft>
                <a:spcPct val="0"/>
              </a:spcAft>
              <a:buClr>
                <a:srgbClr val="A50021"/>
              </a:buClr>
              <a:buSzPct val="75000"/>
              <a:buFont typeface="Wingdings" panose="05000000000000000000" pitchFamily="2" charset="2"/>
              <a:buNone/>
              <a:defRPr/>
            </a:pPr>
            <a:r>
              <a:rPr kumimoji="1" lang="zh-CN" altLang="en-US"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    </a:t>
            </a:r>
            <a:r>
              <a:rPr kumimoji="1" lang="en-US" altLang="zh-CN"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3.</a:t>
            </a:r>
            <a:r>
              <a:rPr kumimoji="1" lang="zh-CN" altLang="en-US"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普赖斯－纳里莫夫循环曲线及阶跃型文献增长曲线</a:t>
            </a:r>
          </a:p>
          <a:p>
            <a:pPr marL="457200" marR="0" lvl="0" indent="-457200" algn="l" defTabSz="914400" rtl="0" eaLnBrk="1" fontAlgn="base" latinLnBrk="0" hangingPunct="1">
              <a:spcBef>
                <a:spcPct val="35000"/>
              </a:spcBef>
              <a:spcAft>
                <a:spcPct val="0"/>
              </a:spcAft>
              <a:buClr>
                <a:srgbClr val="A50021"/>
              </a:buClr>
              <a:buSzPct val="75000"/>
              <a:buFont typeface="Wingdings" panose="05000000000000000000" pitchFamily="2" charset="2"/>
              <a:buNone/>
              <a:defRPr/>
            </a:pPr>
            <a:r>
              <a:rPr kumimoji="1" lang="zh-CN" altLang="en-US"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    </a:t>
            </a:r>
            <a:r>
              <a:rPr kumimoji="1" lang="en-US" altLang="zh-CN"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4.</a:t>
            </a:r>
            <a:r>
              <a:rPr kumimoji="1" lang="zh-CN" altLang="en-US"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其他文献增长规律与模型</a:t>
            </a:r>
          </a:p>
          <a:p>
            <a:pPr marL="457200" marR="0" lvl="0" indent="-457200" algn="l" defTabSz="914400" rtl="0" eaLnBrk="1" fontAlgn="base" latinLnBrk="0" hangingPunct="1">
              <a:spcBef>
                <a:spcPct val="35000"/>
              </a:spcBef>
              <a:spcAft>
                <a:spcPct val="0"/>
              </a:spcAft>
              <a:buClr>
                <a:srgbClr val="A50021"/>
              </a:buClr>
              <a:buSzPct val="75000"/>
              <a:buFont typeface="Wingdings" panose="05000000000000000000" pitchFamily="2" charset="2"/>
              <a:buNone/>
              <a:defRPr/>
            </a:pPr>
            <a:r>
              <a:rPr kumimoji="1" lang="zh-CN" altLang="en-US"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三、文献增长原因</a:t>
            </a:r>
          </a:p>
          <a:p>
            <a:pPr marL="457200" marR="0" lvl="0" indent="-457200" algn="l" defTabSz="914400" rtl="0" eaLnBrk="1" fontAlgn="base" latinLnBrk="0" hangingPunct="1">
              <a:spcBef>
                <a:spcPct val="35000"/>
              </a:spcBef>
              <a:spcAft>
                <a:spcPct val="0"/>
              </a:spcAft>
              <a:buClr>
                <a:srgbClr val="A50021"/>
              </a:buClr>
              <a:buSzPct val="75000"/>
              <a:buFont typeface="Wingdings" panose="05000000000000000000" pitchFamily="2" charset="2"/>
              <a:buNone/>
              <a:defRPr/>
            </a:pPr>
            <a:r>
              <a:rPr kumimoji="1" lang="zh-CN" altLang="en-US" sz="2400" i="0" kern="0" spc="0" baseline="0" noProof="0" dirty="0">
                <a:ln>
                  <a:noFill/>
                </a:ln>
                <a:solidFill>
                  <a:schemeClr val="tx1"/>
                </a:solidFill>
                <a:effectLst/>
                <a:uLnTx/>
                <a:uFillTx/>
                <a:latin typeface="Times New Roman" panose="02020603050405020304" pitchFamily="18" charset="0"/>
                <a:ea typeface="微软雅黑" panose="020B0503020204020204" charset="-122"/>
                <a:cs typeface="+mn-cs"/>
              </a:rPr>
              <a:t>四、文献增长规律的应用</a:t>
            </a:r>
          </a:p>
        </p:txBody>
      </p:sp>
      <p:sp>
        <p:nvSpPr>
          <p:cNvPr id="2" name="标题 1"/>
          <p:cNvSpPr>
            <a:spLocks noGrp="1"/>
          </p:cNvSpPr>
          <p:nvPr>
            <p:ph type="title"/>
            <p:custDataLst>
              <p:tags r:id="rId1"/>
            </p:custDataLst>
          </p:nvPr>
        </p:nvSpPr>
        <p:spPr/>
        <p:txBody>
          <a:bodyPr/>
          <a:lstStyle/>
          <a:p>
            <a:r>
              <a:rPr lang="zh-CN" altLang="en-US"/>
              <a:t>文献增长规律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p:cNvSpPr>
          <p:nvPr>
            <p:ph idx="1"/>
          </p:nvPr>
        </p:nvSpPr>
        <p:spPr>
          <a:xfrm>
            <a:off x="1799871" y="1108720"/>
            <a:ext cx="9217024" cy="5178425"/>
          </a:xfrm>
        </p:spPr>
        <p:txBody>
          <a:bodyPr vert="horz" wrap="square" lIns="121920" tIns="60960" rIns="121920" bIns="60960" anchor="t" anchorCtr="0">
            <a:normAutofit/>
          </a:bodyPr>
          <a:lstStyle/>
          <a:p>
            <a:pPr eaLnBrk="1" hangingPunct="1">
              <a:lnSpc>
                <a:spcPct val="150000"/>
              </a:lnSpc>
            </a:pPr>
            <a:r>
              <a:rPr lang="zh-CN" altLang="en-US" sz="2400" dirty="0">
                <a:solidFill>
                  <a:schemeClr val="tx1"/>
                </a:solidFill>
                <a:latin typeface="Times New Roman" panose="02020603050405020304" pitchFamily="18" charset="0"/>
                <a:ea typeface="微软雅黑" panose="020B0503020204020204" charset="-122"/>
              </a:rPr>
              <a:t>吉利亚列夫斯基，希莱德尔：前苏联情报学家</a:t>
            </a:r>
          </a:p>
          <a:p>
            <a:pPr eaLnBrk="1" hangingPunct="1">
              <a:lnSpc>
                <a:spcPct val="150000"/>
              </a:lnSpc>
            </a:pPr>
            <a:r>
              <a:rPr lang="zh-CN" altLang="en-US" sz="2400" dirty="0">
                <a:solidFill>
                  <a:schemeClr val="tx1"/>
                </a:solidFill>
                <a:latin typeface="Times New Roman" panose="02020603050405020304" pitchFamily="18" charset="0"/>
                <a:ea typeface="微软雅黑" panose="020B0503020204020204" charset="-122"/>
              </a:rPr>
              <a:t>又称“吉-希增长模型”</a:t>
            </a:r>
          </a:p>
          <a:p>
            <a:pPr lvl="1" eaLnBrk="1" hangingPunct="1">
              <a:lnSpc>
                <a:spcPct val="150000"/>
              </a:lnSpc>
            </a:pPr>
            <a:r>
              <a:rPr lang="zh-CN" altLang="en-US" sz="2400" dirty="0">
                <a:solidFill>
                  <a:schemeClr val="tx1"/>
                </a:solidFill>
                <a:latin typeface="Times New Roman" panose="02020603050405020304" pitchFamily="18" charset="0"/>
                <a:ea typeface="微软雅黑" panose="020B0503020204020204" charset="-122"/>
              </a:rPr>
              <a:t>学术期刊论文数量的增长应考虑到期刊论文的</a:t>
            </a:r>
            <a:r>
              <a:rPr lang="zh-CN" altLang="en-US" sz="2400" u="sng" dirty="0">
                <a:solidFill>
                  <a:schemeClr val="tx1"/>
                </a:solidFill>
                <a:latin typeface="Times New Roman" panose="02020603050405020304" pitchFamily="18" charset="0"/>
                <a:ea typeface="微软雅黑" panose="020B0503020204020204" charset="-122"/>
              </a:rPr>
              <a:t>分散</a:t>
            </a:r>
            <a:r>
              <a:rPr lang="zh-CN" altLang="en-US" sz="2400" dirty="0">
                <a:solidFill>
                  <a:schemeClr val="tx1"/>
                </a:solidFill>
                <a:latin typeface="Times New Roman" panose="02020603050405020304" pitchFamily="18" charset="0"/>
                <a:ea typeface="微软雅黑" panose="020B0503020204020204" charset="-122"/>
              </a:rPr>
              <a:t>情形:将某一学科或知识领域的期刊</a:t>
            </a:r>
            <a:r>
              <a:rPr lang="zh-CN" altLang="en-US" sz="2400" dirty="0">
                <a:solidFill>
                  <a:srgbClr val="CC0000"/>
                </a:solidFill>
                <a:latin typeface="Times New Roman" panose="02020603050405020304" pitchFamily="18" charset="0"/>
                <a:ea typeface="微软雅黑" panose="020B0503020204020204" charset="-122"/>
              </a:rPr>
              <a:t>按照布拉德福分布进行等级排列，则不同等级区域内期刊论文数的增长是不同的。</a:t>
            </a:r>
          </a:p>
          <a:p>
            <a:pPr lvl="1" eaLnBrk="1" hangingPunct="1">
              <a:lnSpc>
                <a:spcPct val="150000"/>
              </a:lnSpc>
            </a:pPr>
            <a:r>
              <a:rPr lang="zh-CN" altLang="en-US" sz="2400" dirty="0">
                <a:solidFill>
                  <a:schemeClr val="tx1"/>
                </a:solidFill>
                <a:latin typeface="Times New Roman" panose="02020603050405020304" pitchFamily="18" charset="0"/>
                <a:ea typeface="微软雅黑" panose="020B0503020204020204" charset="-122"/>
              </a:rPr>
              <a:t>只是一种</a:t>
            </a:r>
            <a:r>
              <a:rPr lang="zh-CN" altLang="en-US" sz="2400" dirty="0">
                <a:solidFill>
                  <a:schemeClr val="accent1">
                    <a:lumMod val="50000"/>
                  </a:schemeClr>
                </a:solidFill>
                <a:latin typeface="Times New Roman" panose="02020603050405020304" pitchFamily="18" charset="0"/>
                <a:ea typeface="微软雅黑" panose="020B0503020204020204" charset="-122"/>
              </a:rPr>
              <a:t>专门研究期刊论文</a:t>
            </a:r>
            <a:r>
              <a:rPr lang="zh-CN" altLang="en-US" sz="2400" dirty="0">
                <a:solidFill>
                  <a:schemeClr val="tx1"/>
                </a:solidFill>
                <a:latin typeface="Times New Roman" panose="02020603050405020304" pitchFamily="18" charset="0"/>
                <a:ea typeface="微软雅黑" panose="020B0503020204020204" charset="-122"/>
              </a:rPr>
              <a:t>数量增长的假说性的理论模型，而且</a:t>
            </a:r>
            <a:r>
              <a:rPr lang="zh-CN" altLang="en-US" sz="2400" dirty="0">
                <a:solidFill>
                  <a:schemeClr val="accent1">
                    <a:lumMod val="50000"/>
                  </a:schemeClr>
                </a:solidFill>
                <a:latin typeface="Times New Roman" panose="02020603050405020304" pitchFamily="18" charset="0"/>
                <a:ea typeface="微软雅黑" panose="020B0503020204020204" charset="-122"/>
              </a:rPr>
              <a:t>很少被具体数据检验。</a:t>
            </a:r>
          </a:p>
        </p:txBody>
      </p:sp>
      <p:graphicFrame>
        <p:nvGraphicFramePr>
          <p:cNvPr id="5122" name="Object 4"/>
          <p:cNvGraphicFramePr/>
          <p:nvPr>
            <p:extLst>
              <p:ext uri="{D42A27DB-BD31-4B8C-83A1-F6EECF244321}">
                <p14:modId xmlns:p14="http://schemas.microsoft.com/office/powerpoint/2010/main" val="4025323765"/>
              </p:ext>
            </p:extLst>
          </p:nvPr>
        </p:nvGraphicFramePr>
        <p:xfrm>
          <a:off x="1718747" y="5445552"/>
          <a:ext cx="9379272" cy="841593"/>
        </p:xfrm>
        <a:graphic>
          <a:graphicData uri="http://schemas.openxmlformats.org/presentationml/2006/ole">
            <mc:AlternateContent xmlns:mc="http://schemas.openxmlformats.org/markup-compatibility/2006">
              <mc:Choice xmlns:v="urn:schemas-microsoft-com:vml" Requires="v">
                <p:oleObj r:id="rId2" imgW="3326130" imgH="431800" progId="Equation.DSMT4">
                  <p:embed/>
                </p:oleObj>
              </mc:Choice>
              <mc:Fallback>
                <p:oleObj r:id="rId2" imgW="3326130" imgH="431800" progId="Equation.DSMT4">
                  <p:embed/>
                  <p:pic>
                    <p:nvPicPr>
                      <p:cNvPr id="0" name="图片 3077"/>
                      <p:cNvPicPr/>
                      <p:nvPr/>
                    </p:nvPicPr>
                    <p:blipFill>
                      <a:blip r:embed="rId3"/>
                      <a:stretch>
                        <a:fillRect/>
                      </a:stretch>
                    </p:blipFill>
                    <p:spPr>
                      <a:xfrm>
                        <a:off x="1718747" y="5445552"/>
                        <a:ext cx="9379272" cy="841593"/>
                      </a:xfrm>
                      <a:prstGeom prst="rect">
                        <a:avLst/>
                      </a:prstGeom>
                      <a:noFill/>
                      <a:ln w="38100">
                        <a:noFill/>
                        <a:miter/>
                      </a:ln>
                    </p:spPr>
                  </p:pic>
                </p:oleObj>
              </mc:Fallback>
            </mc:AlternateContent>
          </a:graphicData>
        </a:graphic>
      </p:graphicFrame>
      <p:sp>
        <p:nvSpPr>
          <p:cNvPr id="2" name="标题 1"/>
          <p:cNvSpPr>
            <a:spLocks noGrp="1"/>
          </p:cNvSpPr>
          <p:nvPr>
            <p:ph type="title"/>
          </p:nvPr>
        </p:nvSpPr>
        <p:spPr/>
        <p:txBody>
          <a:bodyPr/>
          <a:lstStyle/>
          <a:p>
            <a:r>
              <a:rPr lang="zh-CN" altLang="en-US"/>
              <a:t>（三）超越函数模型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p:cNvSpPr>
          <p:nvPr>
            <p:ph idx="1"/>
          </p:nvPr>
        </p:nvSpPr>
        <p:spPr>
          <a:xfrm>
            <a:off x="1199456" y="1045845"/>
            <a:ext cx="9817439" cy="3602355"/>
          </a:xfrm>
        </p:spPr>
        <p:txBody>
          <a:bodyPr vert="horz" wrap="square" lIns="121920" tIns="60960" rIns="121920" bIns="60960" anchor="t" anchorCtr="0">
            <a:normAutofit/>
          </a:bodyPr>
          <a:lstStyle/>
          <a:p>
            <a:pPr marL="342900" indent="-342900" algn="just" eaLnBrk="1" hangingPunct="1">
              <a:lnSpc>
                <a:spcPct val="105000"/>
              </a:lnSpc>
            </a:pPr>
            <a:r>
              <a:rPr lang="zh-CN" altLang="en-US" sz="2200" dirty="0">
                <a:solidFill>
                  <a:schemeClr val="tx1"/>
                </a:solidFill>
                <a:latin typeface="Times New Roman" panose="02020603050405020304" pitchFamily="18" charset="0"/>
                <a:ea typeface="微软雅黑" panose="020B0503020204020204" charset="-122"/>
              </a:rPr>
              <a:t>1978年，舍斯托帕尔和布尔曼</a:t>
            </a:r>
          </a:p>
          <a:p>
            <a:pPr marL="342900" indent="-342900" algn="just" eaLnBrk="1" hangingPunct="1">
              <a:lnSpc>
                <a:spcPct val="105000"/>
              </a:lnSpc>
            </a:pPr>
            <a:r>
              <a:rPr lang="zh-CN" altLang="en-US" sz="2200" dirty="0">
                <a:solidFill>
                  <a:schemeClr val="tx1"/>
                </a:solidFill>
                <a:latin typeface="Times New Roman" panose="02020603050405020304" pitchFamily="18" charset="0"/>
                <a:ea typeface="微软雅黑" panose="020B0503020204020204" charset="-122"/>
              </a:rPr>
              <a:t>舍-布增长模型的内容</a:t>
            </a:r>
          </a:p>
          <a:p>
            <a:pPr marL="0" indent="0" algn="just">
              <a:lnSpc>
                <a:spcPct val="150000"/>
              </a:lnSpc>
              <a:buNone/>
            </a:pPr>
            <a:r>
              <a:rPr lang="en-US" altLang="zh-CN" sz="2200" dirty="0">
                <a:solidFill>
                  <a:schemeClr val="accent1">
                    <a:lumMod val="50000"/>
                  </a:schemeClr>
                </a:solidFill>
                <a:latin typeface="Times New Roman" panose="02020603050405020304" pitchFamily="18" charset="0"/>
                <a:ea typeface="微软雅黑" panose="020B0503020204020204" charset="-122"/>
              </a:rPr>
              <a:t>       </a:t>
            </a:r>
            <a:r>
              <a:rPr lang="zh-CN" altLang="en-US" sz="2200" dirty="0">
                <a:solidFill>
                  <a:schemeClr val="accent1">
                    <a:lumMod val="50000"/>
                  </a:schemeClr>
                </a:solidFill>
                <a:latin typeface="Times New Roman" panose="02020603050405020304" pitchFamily="18" charset="0"/>
                <a:ea typeface="微软雅黑" panose="020B0503020204020204" charset="-122"/>
              </a:rPr>
              <a:t>从文献增长率是一个变量出发来研究文献的增长规律，</a:t>
            </a:r>
            <a:r>
              <a:rPr lang="zh-CN" altLang="en-US" sz="2200" dirty="0">
                <a:solidFill>
                  <a:schemeClr val="tx1"/>
                </a:solidFill>
                <a:latin typeface="Times New Roman" panose="02020603050405020304" pitchFamily="18" charset="0"/>
                <a:ea typeface="微软雅黑" panose="020B0503020204020204" charset="-122"/>
              </a:rPr>
              <a:t>是对以往研究的重要修正，可以得到多种类型的文献增长模型，其中包括指数增长模型和线性增长模型等，但它却</a:t>
            </a:r>
            <a:r>
              <a:rPr lang="zh-CN" altLang="en-US" sz="2200" dirty="0">
                <a:solidFill>
                  <a:schemeClr val="accent1">
                    <a:lumMod val="50000"/>
                  </a:schemeClr>
                </a:solidFill>
                <a:latin typeface="Times New Roman" panose="02020603050405020304" pitchFamily="18" charset="0"/>
                <a:ea typeface="微软雅黑" panose="020B0503020204020204" charset="-122"/>
              </a:rPr>
              <a:t>不能包括逻辑增长模型。</a:t>
            </a:r>
            <a:endParaRPr lang="en-US" altLang="zh-CN" sz="2200" dirty="0">
              <a:solidFill>
                <a:schemeClr val="tx1"/>
              </a:solidFill>
              <a:latin typeface="Times New Roman" panose="02020603050405020304" pitchFamily="18" charset="0"/>
              <a:ea typeface="微软雅黑" panose="020B0503020204020204" charset="-122"/>
            </a:endParaRPr>
          </a:p>
        </p:txBody>
      </p:sp>
      <p:sp>
        <p:nvSpPr>
          <p:cNvPr id="6149" name="Rectangle 4"/>
          <p:cNvSpPr/>
          <p:nvPr/>
        </p:nvSpPr>
        <p:spPr>
          <a:xfrm>
            <a:off x="1199456" y="4437112"/>
            <a:ext cx="9891077" cy="1623521"/>
          </a:xfrm>
          <a:prstGeom prst="rect">
            <a:avLst/>
          </a:prstGeom>
          <a:noFill/>
          <a:ln w="9525">
            <a:noFill/>
          </a:ln>
        </p:spPr>
        <p:txBody>
          <a:bodyPr wrap="square">
            <a:spAutoFit/>
          </a:bodyPr>
          <a:lstStyle/>
          <a:p>
            <a:pPr algn="just">
              <a:lnSpc>
                <a:spcPct val="150000"/>
              </a:lnSpc>
              <a:spcBef>
                <a:spcPct val="20000"/>
              </a:spcBef>
              <a:buClr>
                <a:srgbClr val="A50021"/>
              </a:buClr>
              <a:buSzPct val="75000"/>
              <a:buFont typeface="Wingdings" panose="05000000000000000000" pitchFamily="2" charset="2"/>
            </a:pPr>
            <a:r>
              <a:rPr lang="en-US" altLang="zh-CN" sz="2200" dirty="0">
                <a:ea typeface="微软雅黑" panose="020B0503020204020204" charset="-122"/>
              </a:rPr>
              <a:t>        </a:t>
            </a:r>
            <a:r>
              <a:rPr lang="zh-CN" altLang="en-US" sz="2200" dirty="0">
                <a:ea typeface="微软雅黑" panose="020B0503020204020204" charset="-122"/>
              </a:rPr>
              <a:t>其中，</a:t>
            </a:r>
            <a:r>
              <a:rPr lang="en-US" altLang="zh-CN" sz="2200" dirty="0">
                <a:ea typeface="微软雅黑" panose="020B0503020204020204" charset="-122"/>
              </a:rPr>
              <a:t>q</a:t>
            </a:r>
            <a:r>
              <a:rPr lang="zh-CN" altLang="en-US" sz="2200" dirty="0">
                <a:ea typeface="微软雅黑" panose="020B0503020204020204" charset="-122"/>
              </a:rPr>
              <a:t>是文献相对增长率，是关于时间</a:t>
            </a:r>
            <a:r>
              <a:rPr lang="en-US" altLang="zh-CN" sz="2200" dirty="0">
                <a:ea typeface="微软雅黑" panose="020B0503020204020204" charset="-122"/>
              </a:rPr>
              <a:t>t</a:t>
            </a:r>
            <a:r>
              <a:rPr lang="zh-CN" altLang="en-US" sz="2200" dirty="0">
                <a:ea typeface="微软雅黑" panose="020B0503020204020204" charset="-122"/>
              </a:rPr>
              <a:t>的减函数。</a:t>
            </a:r>
          </a:p>
          <a:p>
            <a:pPr algn="just">
              <a:lnSpc>
                <a:spcPct val="150000"/>
              </a:lnSpc>
              <a:spcBef>
                <a:spcPct val="20000"/>
              </a:spcBef>
              <a:buClr>
                <a:srgbClr val="A50021"/>
              </a:buClr>
              <a:buSzPct val="75000"/>
              <a:buFont typeface="Wingdings" panose="05000000000000000000" pitchFamily="2" charset="2"/>
            </a:pPr>
            <a:r>
              <a:rPr lang="en-US" altLang="zh-CN" sz="2200" dirty="0">
                <a:ea typeface="微软雅黑" panose="020B0503020204020204" charset="-122"/>
              </a:rPr>
              <a:t>        </a:t>
            </a:r>
            <a:r>
              <a:rPr lang="zh-CN" altLang="en-US" sz="2200" dirty="0">
                <a:ea typeface="微软雅黑" panose="020B0503020204020204" charset="-122"/>
              </a:rPr>
              <a:t>我国情报学者</a:t>
            </a:r>
            <a:r>
              <a:rPr lang="zh-CN" altLang="en-US" sz="2200" dirty="0">
                <a:solidFill>
                  <a:srgbClr val="CC0000"/>
                </a:solidFill>
                <a:ea typeface="微软雅黑" panose="020B0503020204020204" charset="-122"/>
              </a:rPr>
              <a:t>匡兴华</a:t>
            </a:r>
            <a:r>
              <a:rPr lang="zh-CN" altLang="en-US" sz="2200" dirty="0">
                <a:ea typeface="微软雅黑" panose="020B0503020204020204" charset="-122"/>
              </a:rPr>
              <a:t>对总模型的完善，补充了其不足（</a:t>
            </a:r>
            <a:r>
              <a:rPr lang="en-US" altLang="zh-CN" sz="2200" dirty="0">
                <a:ea typeface="微软雅黑" panose="020B0503020204020204" charset="-122"/>
              </a:rPr>
              <a:t>q</a:t>
            </a:r>
            <a:r>
              <a:rPr lang="zh-CN" altLang="en-US" sz="2200" dirty="0">
                <a:ea typeface="微软雅黑" panose="020B0503020204020204" charset="-122"/>
              </a:rPr>
              <a:t>不但是</a:t>
            </a:r>
            <a:r>
              <a:rPr lang="en-US" altLang="zh-CN" sz="2200" dirty="0">
                <a:ea typeface="微软雅黑" panose="020B0503020204020204" charset="-122"/>
              </a:rPr>
              <a:t>t</a:t>
            </a:r>
            <a:r>
              <a:rPr lang="zh-CN" altLang="en-US" sz="2200" dirty="0">
                <a:ea typeface="微软雅黑" panose="020B0503020204020204" charset="-122"/>
              </a:rPr>
              <a:t>的减函数，也是</a:t>
            </a:r>
            <a:r>
              <a:rPr lang="zh-CN" altLang="en-US" sz="2200" dirty="0">
                <a:solidFill>
                  <a:schemeClr val="accent1">
                    <a:lumMod val="50000"/>
                  </a:schemeClr>
                </a:solidFill>
                <a:ea typeface="微软雅黑" panose="020B0503020204020204" charset="-122"/>
              </a:rPr>
              <a:t>文献总量</a:t>
            </a:r>
            <a:r>
              <a:rPr lang="en-US" altLang="zh-CN" sz="2200" dirty="0">
                <a:solidFill>
                  <a:schemeClr val="accent1">
                    <a:lumMod val="50000"/>
                  </a:schemeClr>
                </a:solidFill>
                <a:ea typeface="微软雅黑" panose="020B0503020204020204" charset="-122"/>
              </a:rPr>
              <a:t>N</a:t>
            </a:r>
            <a:r>
              <a:rPr lang="zh-CN" altLang="en-US" sz="2200" dirty="0">
                <a:solidFill>
                  <a:schemeClr val="accent1">
                    <a:lumMod val="50000"/>
                  </a:schemeClr>
                </a:solidFill>
                <a:ea typeface="微软雅黑" panose="020B0503020204020204" charset="-122"/>
              </a:rPr>
              <a:t>的减函数</a:t>
            </a:r>
            <a:r>
              <a:rPr lang="zh-CN" altLang="en-US" sz="2200" dirty="0">
                <a:ea typeface="微软雅黑" panose="020B0503020204020204" charset="-122"/>
              </a:rPr>
              <a:t>），导出了逻辑增长模型。</a:t>
            </a:r>
            <a:endParaRPr lang="en-US" altLang="zh-CN" sz="2200" dirty="0">
              <a:solidFill>
                <a:schemeClr val="tx2"/>
              </a:solidFill>
              <a:ea typeface="微软雅黑" panose="020B0503020204020204" charset="-122"/>
            </a:endParaRPr>
          </a:p>
        </p:txBody>
      </p:sp>
      <p:sp>
        <p:nvSpPr>
          <p:cNvPr id="6150" name="Rectangle 5"/>
          <p:cNvSpPr/>
          <p:nvPr/>
        </p:nvSpPr>
        <p:spPr>
          <a:xfrm>
            <a:off x="1847528" y="6237312"/>
            <a:ext cx="6336704" cy="423545"/>
          </a:xfrm>
          <a:prstGeom prst="rect">
            <a:avLst/>
          </a:prstGeom>
          <a:noFill/>
          <a:ln w="9525">
            <a:noFill/>
          </a:ln>
        </p:spPr>
        <p:txBody>
          <a:bodyPr wrap="square">
            <a:spAutoFit/>
          </a:bodyPr>
          <a:lstStyle/>
          <a:p>
            <a:pPr>
              <a:lnSpc>
                <a:spcPct val="90000"/>
              </a:lnSpc>
              <a:spcBef>
                <a:spcPct val="20000"/>
              </a:spcBef>
              <a:buClr>
                <a:srgbClr val="A50021"/>
              </a:buClr>
              <a:buSzPct val="75000"/>
              <a:buFont typeface="Wingdings" panose="05000000000000000000" pitchFamily="2" charset="2"/>
            </a:pPr>
            <a:r>
              <a:rPr lang="zh-CN" altLang="en-US" dirty="0">
                <a:solidFill>
                  <a:schemeClr val="accent1">
                    <a:lumMod val="50000"/>
                  </a:schemeClr>
                </a:solidFill>
                <a:latin typeface="微软雅黑" panose="020B0503020204020204" charset="-122"/>
                <a:ea typeface="微软雅黑" panose="020B0503020204020204" charset="-122"/>
                <a:cs typeface="微软雅黑" panose="020B0503020204020204" charset="-122"/>
              </a:rPr>
              <a:t>文献增长的机理分析:文献增长模型的评介</a:t>
            </a:r>
          </a:p>
        </p:txBody>
      </p:sp>
      <p:graphicFrame>
        <p:nvGraphicFramePr>
          <p:cNvPr id="6146" name="Object 6"/>
          <p:cNvGraphicFramePr/>
          <p:nvPr/>
        </p:nvGraphicFramePr>
        <p:xfrm>
          <a:off x="4464050" y="3401060"/>
          <a:ext cx="3261360" cy="1106170"/>
        </p:xfrm>
        <a:graphic>
          <a:graphicData uri="http://schemas.openxmlformats.org/presentationml/2006/ole">
            <mc:AlternateContent xmlns:mc="http://schemas.openxmlformats.org/markup-compatibility/2006">
              <mc:Choice xmlns:v="urn:schemas-microsoft-com:vml" Requires="v">
                <p:oleObj r:id="rId2" imgW="888365" imgH="342900" progId="Equation.DSMT4">
                  <p:embed/>
                </p:oleObj>
              </mc:Choice>
              <mc:Fallback>
                <p:oleObj r:id="rId2" imgW="888365" imgH="342900" progId="Equation.DSMT4">
                  <p:embed/>
                  <p:pic>
                    <p:nvPicPr>
                      <p:cNvPr id="0" name="图片 3076"/>
                      <p:cNvPicPr/>
                      <p:nvPr/>
                    </p:nvPicPr>
                    <p:blipFill>
                      <a:blip r:embed="rId3"/>
                      <a:stretch>
                        <a:fillRect/>
                      </a:stretch>
                    </p:blipFill>
                    <p:spPr>
                      <a:xfrm>
                        <a:off x="4464050" y="3401060"/>
                        <a:ext cx="3261360" cy="1106170"/>
                      </a:xfrm>
                      <a:prstGeom prst="rect">
                        <a:avLst/>
                      </a:prstGeom>
                      <a:noFill/>
                      <a:ln w="38100">
                        <a:noFill/>
                        <a:miter/>
                      </a:ln>
                    </p:spPr>
                  </p:pic>
                </p:oleObj>
              </mc:Fallback>
            </mc:AlternateContent>
          </a:graphicData>
        </a:graphic>
      </p:graphicFrame>
      <p:sp>
        <p:nvSpPr>
          <p:cNvPr id="2" name="标题 1"/>
          <p:cNvSpPr>
            <a:spLocks noGrp="1"/>
          </p:cNvSpPr>
          <p:nvPr>
            <p:ph type="title"/>
          </p:nvPr>
        </p:nvSpPr>
        <p:spPr/>
        <p:txBody>
          <a:bodyPr/>
          <a:lstStyle/>
          <a:p>
            <a:r>
              <a:rPr lang="zh-CN" altLang="en-US"/>
              <a:t>（四）舍-布增长模型（总模型）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vert="horz" wrap="square" lIns="121920" tIns="60960" rIns="121920" bIns="60960" anchor="b" anchorCtr="0">
            <a:normAutofit/>
          </a:bodyPr>
          <a:lstStyle/>
          <a:p>
            <a:r>
              <a:rPr lang="zh-CN" altLang="en-US" dirty="0"/>
              <a:t>科学文献增长分布曲线</a:t>
            </a:r>
          </a:p>
        </p:txBody>
      </p:sp>
      <p:sp>
        <p:nvSpPr>
          <p:cNvPr id="25603" name="内容占位符 2"/>
          <p:cNvSpPr>
            <a:spLocks noGrp="1"/>
          </p:cNvSpPr>
          <p:nvPr>
            <p:ph idx="1"/>
          </p:nvPr>
        </p:nvSpPr>
        <p:spPr>
          <a:xfrm>
            <a:off x="608400" y="1490400"/>
            <a:ext cx="10969200" cy="4759200"/>
          </a:xfrm>
        </p:spPr>
        <p:txBody>
          <a:bodyPr vert="horz" wrap="square" lIns="121920" tIns="60960" rIns="121920" bIns="60960" anchor="t" anchorCtr="0"/>
          <a:lstStyle/>
          <a:p>
            <a:endParaRPr lang="zh-CN" altLang="en-US" dirty="0"/>
          </a:p>
        </p:txBody>
      </p:sp>
      <p:pic>
        <p:nvPicPr>
          <p:cNvPr id="25604" name="Picture 2"/>
          <p:cNvPicPr>
            <a:picLocks noChangeAspect="1"/>
          </p:cNvPicPr>
          <p:nvPr/>
        </p:nvPicPr>
        <p:blipFill>
          <a:blip r:embed="rId2"/>
          <a:stretch>
            <a:fillRect/>
          </a:stretch>
        </p:blipFill>
        <p:spPr>
          <a:xfrm>
            <a:off x="6216650" y="982345"/>
            <a:ext cx="5962015" cy="5875655"/>
          </a:xfrm>
          <a:prstGeom prst="rect">
            <a:avLst/>
          </a:prstGeom>
          <a:noFill/>
          <a:ln w="9525">
            <a:noFill/>
          </a:ln>
        </p:spPr>
      </p:pic>
      <p:pic>
        <p:nvPicPr>
          <p:cNvPr id="25605" name="Picture 4" descr="C:\Users\Administrator\AppData\Roaming\Tencent\Users\1348447360\QQ\WinTemp\RichOle\@0J415YPY3PEF`_V5B3$JPM.png"/>
          <p:cNvPicPr>
            <a:picLocks noChangeAspect="1"/>
          </p:cNvPicPr>
          <p:nvPr/>
        </p:nvPicPr>
        <p:blipFill>
          <a:blip r:embed="rId3"/>
          <a:stretch>
            <a:fillRect/>
          </a:stretch>
        </p:blipFill>
        <p:spPr>
          <a:xfrm>
            <a:off x="-24765" y="982345"/>
            <a:ext cx="6288405" cy="587565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idx="1"/>
          </p:nvPr>
        </p:nvSpPr>
        <p:spPr>
          <a:xfrm>
            <a:off x="1633930" y="1412776"/>
            <a:ext cx="8927315" cy="4556125"/>
          </a:xfrm>
        </p:spPr>
        <p:txBody>
          <a:bodyPr vert="horz" wrap="square" lIns="121920" tIns="60960" rIns="121920" bIns="60960" anchor="t" anchorCtr="0"/>
          <a:lstStyle/>
          <a:p>
            <a:pPr indent="-432000" eaLnBrk="1" hangingPunct="1">
              <a:lnSpc>
                <a:spcPct val="150000"/>
              </a:lnSpc>
              <a:spcBef>
                <a:spcPts val="2400"/>
              </a:spcBef>
              <a:buSzTx/>
              <a:buFont typeface="Wingdings" panose="05000000000000000000" pitchFamily="2" charset="2"/>
              <a:buChar char="Ø"/>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科研经费和科技人员数量激增</a:t>
            </a:r>
            <a:r>
              <a:rPr lang="en-US" altLang="zh-CN" sz="20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accent1">
                    <a:lumMod val="50000"/>
                  </a:schemeClr>
                </a:solidFill>
                <a:latin typeface="微软雅黑" panose="020B0503020204020204" charset="-122"/>
                <a:ea typeface="微软雅黑" panose="020B0503020204020204" charset="-122"/>
                <a:cs typeface="微软雅黑" panose="020B0503020204020204" charset="-122"/>
              </a:rPr>
              <a:t>文献增长的机理分析:科技人员人数对文献出版量影响最大,其次是社会购买力、出版社数量和社会总产值。</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endParaRPr>
          </a:p>
          <a:p>
            <a:pPr indent="-432000" eaLnBrk="1" hangingPunct="1">
              <a:lnSpc>
                <a:spcPct val="150000"/>
              </a:lnSpc>
              <a:spcBef>
                <a:spcPct val="30000"/>
              </a:spcBef>
              <a:buSzTx/>
              <a:buFont typeface="Wingdings" panose="05000000000000000000" pitchFamily="2" charset="2"/>
              <a:buChar char="Ø"/>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专业范围的扩大和细分化、学科之间的相互渗透</a:t>
            </a:r>
          </a:p>
          <a:p>
            <a:pPr indent="-432000" eaLnBrk="1" hangingPunct="1">
              <a:lnSpc>
                <a:spcPct val="150000"/>
              </a:lnSpc>
              <a:spcBef>
                <a:spcPct val="30000"/>
              </a:spcBef>
              <a:buSzTx/>
              <a:buFont typeface="Wingdings" panose="05000000000000000000" pitchFamily="2" charset="2"/>
              <a:buChar char="Ø"/>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研究的合作化和组织化、科学技术的国际化</a:t>
            </a:r>
          </a:p>
          <a:p>
            <a:pPr indent="-432000" eaLnBrk="1" hangingPunct="1">
              <a:lnSpc>
                <a:spcPct val="150000"/>
              </a:lnSpc>
              <a:spcBef>
                <a:spcPct val="30000"/>
              </a:spcBef>
              <a:buSzTx/>
              <a:buFont typeface="Wingdings" panose="05000000000000000000" pitchFamily="2" charset="2"/>
              <a:buChar char="Ø"/>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科研周期缩短，产生成果和文献的速度加快。</a:t>
            </a:r>
          </a:p>
          <a:p>
            <a:pPr indent="-432000" eaLnBrk="1" hangingPunct="1">
              <a:lnSpc>
                <a:spcPct val="150000"/>
              </a:lnSpc>
              <a:spcBef>
                <a:spcPct val="30000"/>
              </a:spcBef>
              <a:buSzTx/>
              <a:buFont typeface="Wingdings" panose="05000000000000000000" pitchFamily="2" charset="2"/>
              <a:buChar char="Ø"/>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rPr>
              <a:t>通信、出版、发行的技术手段的改进和情报工作的加强。</a:t>
            </a:r>
          </a:p>
        </p:txBody>
      </p:sp>
      <p:sp>
        <p:nvSpPr>
          <p:cNvPr id="2" name="标题 1"/>
          <p:cNvSpPr>
            <a:spLocks noGrp="1"/>
          </p:cNvSpPr>
          <p:nvPr>
            <p:ph type="title"/>
            <p:custDataLst>
              <p:tags r:id="rId1"/>
            </p:custDataLst>
          </p:nvPr>
        </p:nvSpPr>
        <p:spPr/>
        <p:txBody>
          <a:bodyPr/>
          <a:lstStyle/>
          <a:p>
            <a:r>
              <a:rPr lang="zh-CN" altLang="en-US"/>
              <a:t>三、文献增长原因</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a:xfrm>
            <a:off x="1415480" y="1196752"/>
            <a:ext cx="9073008" cy="3655675"/>
          </a:xfrm>
        </p:spPr>
        <p:txBody>
          <a:bodyPr vert="horz" wrap="square" lIns="121920" tIns="60960" rIns="121920" bIns="60960" anchor="t" anchorCtr="0">
            <a:normAutofit/>
          </a:bodyPr>
          <a:lstStyle/>
          <a:p>
            <a:pPr marL="0" indent="576000" algn="just">
              <a:lnSpc>
                <a:spcPct val="150000"/>
              </a:lnSpc>
              <a:buNone/>
              <a:extLst>
                <a:ext uri="{35155182-B16C-46BC-9424-99874614C6A1}">
                  <wpsdc:indentchars xmlns="" xmlns:wpsdc="http://www.wps.cn/officeDocument/2017/drawingmlCustomData" val="200" checksum="3185231986"/>
                </a:ext>
              </a:extLst>
            </a:pPr>
            <a:r>
              <a:rPr lang="zh-CN" altLang="en-US" sz="2200" dirty="0">
                <a:solidFill>
                  <a:schemeClr val="tx1"/>
                </a:solidFill>
                <a:latin typeface="Times New Roman" panose="02020603050405020304" pitchFamily="18" charset="0"/>
                <a:ea typeface="微软雅黑" panose="020B0503020204020204" charset="-122"/>
              </a:rPr>
              <a:t>（</a:t>
            </a:r>
            <a:r>
              <a:rPr lang="en-US" altLang="zh-CN" sz="2200" dirty="0">
                <a:solidFill>
                  <a:schemeClr val="tx1"/>
                </a:solidFill>
                <a:latin typeface="Times New Roman" panose="02020603050405020304" pitchFamily="18" charset="0"/>
                <a:ea typeface="微软雅黑" panose="020B0503020204020204" charset="-122"/>
              </a:rPr>
              <a:t>1</a:t>
            </a:r>
            <a:r>
              <a:rPr lang="zh-CN" altLang="en-US" sz="2200" dirty="0">
                <a:solidFill>
                  <a:schemeClr val="tx1"/>
                </a:solidFill>
                <a:latin typeface="Times New Roman" panose="02020603050405020304" pitchFamily="18" charset="0"/>
                <a:ea typeface="微软雅黑" panose="020B0503020204020204" charset="-122"/>
              </a:rPr>
              <a:t>）</a:t>
            </a:r>
            <a:r>
              <a:rPr lang="zh-CN" altLang="en-US" sz="2200" dirty="0">
                <a:solidFill>
                  <a:schemeClr val="accent6">
                    <a:lumMod val="50000"/>
                  </a:schemeClr>
                </a:solidFill>
                <a:latin typeface="Times New Roman" panose="02020603050405020304" pitchFamily="18" charset="0"/>
                <a:ea typeface="微软雅黑" panose="020B0503020204020204" charset="-122"/>
              </a:rPr>
              <a:t>在</a:t>
            </a:r>
            <a:r>
              <a:rPr lang="zh-CN" altLang="en-US" sz="2200" dirty="0">
                <a:solidFill>
                  <a:schemeClr val="accent6">
                    <a:lumMod val="50000"/>
                  </a:schemeClr>
                </a:solidFill>
                <a:latin typeface="Times New Roman" panose="02020603050405020304" pitchFamily="18" charset="0"/>
                <a:ea typeface="微软雅黑" panose="020B0503020204020204" charset="-122"/>
                <a:hlinkClick r:id="rId3" action="ppaction://hlinkfile"/>
              </a:rPr>
              <a:t>知识度量</a:t>
            </a:r>
            <a:r>
              <a:rPr lang="zh-CN" altLang="en-US" sz="2200" dirty="0">
                <a:solidFill>
                  <a:schemeClr val="accent6">
                    <a:lumMod val="50000"/>
                  </a:schemeClr>
                </a:solidFill>
                <a:latin typeface="Times New Roman" panose="02020603050405020304" pitchFamily="18" charset="0"/>
                <a:ea typeface="微软雅黑" panose="020B0503020204020204" charset="-122"/>
              </a:rPr>
              <a:t>和知识管理中的应用</a:t>
            </a:r>
            <a:r>
              <a:rPr lang="zh-CN" altLang="en-US" sz="2200" dirty="0">
                <a:solidFill>
                  <a:schemeClr val="tx1"/>
                </a:solidFill>
                <a:latin typeface="Times New Roman" panose="02020603050405020304" pitchFamily="18" charset="0"/>
                <a:ea typeface="微软雅黑" panose="020B0503020204020204" charset="-122"/>
              </a:rPr>
              <a:t>（科技论文指数：测量知识存量的一个指标）。</a:t>
            </a:r>
          </a:p>
          <a:p>
            <a:pPr marL="0" indent="576000" algn="just">
              <a:lnSpc>
                <a:spcPct val="150000"/>
              </a:lnSpc>
              <a:buNone/>
              <a:extLst>
                <a:ext uri="{35155182-B16C-46BC-9424-99874614C6A1}">
                  <wpsdc:indentchars xmlns="" xmlns:wpsdc="http://www.wps.cn/officeDocument/2017/drawingmlCustomData" val="200" checksum="3185231986"/>
                </a:ext>
              </a:extLst>
            </a:pPr>
            <a:r>
              <a:rPr lang="zh-CN" altLang="en-US" sz="2200" dirty="0">
                <a:solidFill>
                  <a:schemeClr val="tx1"/>
                </a:solidFill>
                <a:latin typeface="Times New Roman" panose="02020603050405020304" pitchFamily="18" charset="0"/>
                <a:ea typeface="微软雅黑" panose="020B0503020204020204" charset="-122"/>
              </a:rPr>
              <a:t>（</a:t>
            </a:r>
            <a:r>
              <a:rPr lang="en-US" altLang="zh-CN" sz="2200" dirty="0">
                <a:solidFill>
                  <a:schemeClr val="tx1"/>
                </a:solidFill>
                <a:latin typeface="Times New Roman" panose="02020603050405020304" pitchFamily="18" charset="0"/>
                <a:ea typeface="微软雅黑" panose="020B0503020204020204" charset="-122"/>
              </a:rPr>
              <a:t>2</a:t>
            </a:r>
            <a:r>
              <a:rPr lang="zh-CN" altLang="en-US" sz="2200" dirty="0">
                <a:solidFill>
                  <a:schemeClr val="tx1"/>
                </a:solidFill>
                <a:latin typeface="Times New Roman" panose="02020603050405020304" pitchFamily="18" charset="0"/>
                <a:ea typeface="微软雅黑" panose="020B0503020204020204" charset="-122"/>
              </a:rPr>
              <a:t>）</a:t>
            </a:r>
            <a:r>
              <a:rPr lang="zh-CN" altLang="en-US" sz="2200" dirty="0">
                <a:solidFill>
                  <a:schemeClr val="accent6">
                    <a:lumMod val="50000"/>
                  </a:schemeClr>
                </a:solidFill>
                <a:latin typeface="Times New Roman" panose="02020603050405020304" pitchFamily="18" charset="0"/>
                <a:ea typeface="微软雅黑" panose="020B0503020204020204" charset="-122"/>
              </a:rPr>
              <a:t>在科学学和科学评价中的应用：</a:t>
            </a:r>
            <a:r>
              <a:rPr lang="zh-CN" altLang="en-US" sz="2200" dirty="0">
                <a:solidFill>
                  <a:schemeClr val="tx1"/>
                </a:solidFill>
                <a:latin typeface="Times New Roman" panose="02020603050405020304" pitchFamily="18" charset="0"/>
                <a:ea typeface="微软雅黑" panose="020B0503020204020204" charset="-122"/>
              </a:rPr>
              <a:t>文献量常作为反映科学发展规律的重要指标；评价该门学科所处的阶段、预测其未来的发展、估计该学科不同时期的文献寿命。（</a:t>
            </a:r>
            <a:r>
              <a:rPr lang="zh-CN" altLang="en-US" sz="2200" dirty="0">
                <a:solidFill>
                  <a:schemeClr val="tx1"/>
                </a:solidFill>
                <a:latin typeface="Times New Roman" panose="02020603050405020304" pitchFamily="18" charset="0"/>
                <a:ea typeface="微软雅黑" panose="020B0503020204020204" charset="-122"/>
                <a:hlinkClick r:id="rId4" action="ppaction://hlinkfile"/>
              </a:rPr>
              <a:t>经济文献增长模型与经济学科和经济发展规律</a:t>
            </a:r>
            <a:r>
              <a:rPr lang="zh-CN" altLang="en-US" sz="2200" dirty="0">
                <a:solidFill>
                  <a:schemeClr val="tx1"/>
                </a:solidFill>
                <a:latin typeface="Times New Roman" panose="02020603050405020304" pitchFamily="18" charset="0"/>
                <a:ea typeface="微软雅黑" panose="020B0503020204020204" charset="-122"/>
              </a:rPr>
              <a:t>、医学文献增长规律及影响因素的国内外比较）。</a:t>
            </a:r>
          </a:p>
        </p:txBody>
      </p:sp>
      <p:sp>
        <p:nvSpPr>
          <p:cNvPr id="2" name="标题 1"/>
          <p:cNvSpPr>
            <a:spLocks noGrp="1"/>
          </p:cNvSpPr>
          <p:nvPr>
            <p:ph type="title"/>
            <p:custDataLst>
              <p:tags r:id="rId1"/>
            </p:custDataLst>
          </p:nvPr>
        </p:nvSpPr>
        <p:spPr/>
        <p:txBody>
          <a:bodyPr/>
          <a:lstStyle/>
          <a:p>
            <a:r>
              <a:rPr lang="zh-CN" altLang="en-US"/>
              <a:t>四、文献增长规律的应用</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271464" y="1234440"/>
            <a:ext cx="9745431" cy="5144770"/>
          </a:xfrm>
        </p:spPr>
        <p:txBody>
          <a:bodyPr vert="horz" wrap="square" lIns="121920" tIns="60960" rIns="121920" bIns="60960" numCol="1" anchor="t" anchorCtr="0" compatLnSpc="1"/>
          <a:lstStyle/>
          <a:p>
            <a:pPr marL="0" marR="0" lvl="0" indent="576000" algn="just">
              <a:lnSpc>
                <a:spcPct val="150000"/>
              </a:lnSpc>
              <a:buClr>
                <a:srgbClr val="A50021"/>
              </a:buClr>
              <a:buSzPct val="75000"/>
              <a:buNone/>
              <a:defRPr/>
              <a:extLst>
                <a:ext uri="{35155182-B16C-46BC-9424-99874614C6A1}">
                  <wpsdc:indentchars xmlns="" xmlns:wpsdc="http://www.wps.cn/officeDocument/2017/drawingmlCustomData" val="200" checksum="3185231986"/>
                </a:ext>
              </a:extLst>
            </a:pPr>
            <a:r>
              <a:rPr lang="zh-CN" altLang="en-US" sz="2200" dirty="0">
                <a:solidFill>
                  <a:schemeClr val="tx1"/>
                </a:solidFill>
                <a:latin typeface="Times New Roman" panose="02020603050405020304" pitchFamily="18" charset="0"/>
                <a:ea typeface="微软雅黑" panose="020B0503020204020204" charset="-122"/>
              </a:rPr>
              <a:t>（</a:t>
            </a:r>
            <a:r>
              <a:rPr lang="en-US" altLang="zh-CN" sz="2200" dirty="0">
                <a:solidFill>
                  <a:schemeClr val="tx1"/>
                </a:solidFill>
                <a:latin typeface="Times New Roman" panose="02020603050405020304" pitchFamily="18" charset="0"/>
                <a:ea typeface="微软雅黑" panose="020B0503020204020204" charset="-122"/>
              </a:rPr>
              <a:t>3</a:t>
            </a:r>
            <a:r>
              <a:rPr lang="zh-CN" altLang="en-US" sz="2200" dirty="0">
                <a:solidFill>
                  <a:schemeClr val="tx1"/>
                </a:solidFill>
                <a:latin typeface="Times New Roman" panose="02020603050405020304" pitchFamily="18" charset="0"/>
                <a:ea typeface="微软雅黑" panose="020B0503020204020204" charset="-122"/>
              </a:rPr>
              <a:t>）</a:t>
            </a:r>
            <a:r>
              <a:rPr lang="zh-CN" altLang="en-US" sz="2200" dirty="0">
                <a:solidFill>
                  <a:schemeClr val="accent6">
                    <a:lumMod val="50000"/>
                  </a:schemeClr>
                </a:solidFill>
                <a:latin typeface="Times New Roman" panose="02020603050405020304" pitchFamily="18" charset="0"/>
                <a:ea typeface="微软雅黑" panose="020B0503020204020204" charset="-122"/>
              </a:rPr>
              <a:t>在科技政策和管理中应用</a:t>
            </a:r>
            <a:r>
              <a:rPr lang="zh-CN" altLang="en-US" sz="2200" dirty="0">
                <a:solidFill>
                  <a:schemeClr val="tx1"/>
                </a:solidFill>
                <a:latin typeface="Times New Roman" panose="02020603050405020304" pitchFamily="18" charset="0"/>
                <a:ea typeface="微软雅黑" panose="020B0503020204020204" charset="-122"/>
              </a:rPr>
              <a:t>：一个人、一个机构乃至一个国家所发表的文献数量及其增长率，是其主体科技实力的重要体现；为人才评价、流动和选拔使用，科技规划，奖励政策，分配政策和管理措施的制定等提供定量依据，从而提高科技管理的科学化水平。 </a:t>
            </a:r>
          </a:p>
          <a:p>
            <a:pPr marL="0" marR="0" lvl="0" indent="576000" algn="just">
              <a:lnSpc>
                <a:spcPct val="150000"/>
              </a:lnSpc>
              <a:buClr>
                <a:srgbClr val="A50021"/>
              </a:buClr>
              <a:buSzPct val="75000"/>
              <a:buNone/>
              <a:defRPr/>
              <a:extLst>
                <a:ext uri="{35155182-B16C-46BC-9424-99874614C6A1}">
                  <wpsdc:indentchars xmlns="" xmlns:wpsdc="http://www.wps.cn/officeDocument/2017/drawingmlCustomData" val="200" checksum="3185231986"/>
                </a:ext>
              </a:extLst>
            </a:pPr>
            <a:r>
              <a:rPr lang="zh-CN" altLang="en-US" sz="2200" dirty="0">
                <a:solidFill>
                  <a:schemeClr val="tx1"/>
                </a:solidFill>
                <a:latin typeface="Times New Roman" panose="02020603050405020304" pitchFamily="18" charset="0"/>
                <a:ea typeface="微软雅黑" panose="020B0503020204020204" charset="-122"/>
              </a:rPr>
              <a:t>（</a:t>
            </a:r>
            <a:r>
              <a:rPr lang="en-US" altLang="zh-CN" sz="2200" dirty="0">
                <a:solidFill>
                  <a:schemeClr val="tx1"/>
                </a:solidFill>
                <a:latin typeface="Times New Roman" panose="02020603050405020304" pitchFamily="18" charset="0"/>
                <a:ea typeface="微软雅黑" panose="020B0503020204020204" charset="-122"/>
              </a:rPr>
              <a:t>4</a:t>
            </a:r>
            <a:r>
              <a:rPr lang="zh-CN" altLang="en-US" sz="2200" dirty="0">
                <a:solidFill>
                  <a:schemeClr val="tx1"/>
                </a:solidFill>
                <a:latin typeface="Times New Roman" panose="02020603050405020304" pitchFamily="18" charset="0"/>
                <a:ea typeface="微软雅黑" panose="020B0503020204020204" charset="-122"/>
              </a:rPr>
              <a:t>）</a:t>
            </a:r>
            <a:r>
              <a:rPr lang="zh-CN" altLang="en-US" sz="2200" dirty="0">
                <a:solidFill>
                  <a:schemeClr val="accent6">
                    <a:lumMod val="50000"/>
                  </a:schemeClr>
                </a:solidFill>
                <a:latin typeface="Times New Roman" panose="02020603050405020304" pitchFamily="18" charset="0"/>
                <a:ea typeface="微软雅黑" panose="020B0503020204020204" charset="-122"/>
              </a:rPr>
              <a:t>在图书情报管理中应用</a:t>
            </a:r>
            <a:r>
              <a:rPr lang="zh-CN" altLang="en-US" sz="2200" dirty="0">
                <a:solidFill>
                  <a:schemeClr val="tx1"/>
                </a:solidFill>
                <a:latin typeface="Times New Roman" panose="02020603050405020304" pitchFamily="18" charset="0"/>
                <a:ea typeface="微软雅黑" panose="020B0503020204020204" charset="-122"/>
              </a:rPr>
              <a:t>：确定图书情报机构经费的合理分配、文献搜集的原则、馆藏增加的策略、存贮空间扩大的措施、情报信息的加工处理、存取服务、开发利用以及自动化、数字化和网络化建设。</a:t>
            </a:r>
          </a:p>
          <a:p>
            <a:pPr marL="0" indent="576000" algn="just">
              <a:lnSpc>
                <a:spcPct val="150000"/>
              </a:lnSpc>
              <a:buClr>
                <a:srgbClr val="A50021"/>
              </a:buClr>
              <a:buSzPct val="75000"/>
              <a:buNone/>
              <a:defRPr/>
              <a:extLst>
                <a:ext uri="{35155182-B16C-46BC-9424-99874614C6A1}">
                  <wpsdc:indentchars xmlns="" xmlns:wpsdc="http://www.wps.cn/officeDocument/2017/drawingmlCustomData" val="200" checksum="3185231986"/>
                </a:ext>
              </a:extLst>
            </a:pPr>
            <a:r>
              <a:rPr lang="zh-CN" altLang="en-US" sz="2200" dirty="0">
                <a:solidFill>
                  <a:schemeClr val="tx1"/>
                </a:solidFill>
                <a:latin typeface="Times New Roman" panose="02020603050405020304" pitchFamily="18" charset="0"/>
                <a:ea typeface="微软雅黑" panose="020B0503020204020204" charset="-122"/>
              </a:rPr>
              <a:t>（</a:t>
            </a:r>
            <a:r>
              <a:rPr lang="en-US" altLang="zh-CN" sz="2200" dirty="0">
                <a:solidFill>
                  <a:schemeClr val="tx1"/>
                </a:solidFill>
                <a:latin typeface="Times New Roman" panose="02020603050405020304" pitchFamily="18" charset="0"/>
                <a:ea typeface="微软雅黑" panose="020B0503020204020204" charset="-122"/>
              </a:rPr>
              <a:t>5</a:t>
            </a:r>
            <a:r>
              <a:rPr lang="zh-CN" altLang="en-US" sz="2200" dirty="0">
                <a:solidFill>
                  <a:schemeClr val="tx1"/>
                </a:solidFill>
                <a:latin typeface="Times New Roman" panose="02020603050405020304" pitchFamily="18" charset="0"/>
                <a:ea typeface="微软雅黑" panose="020B0503020204020204" charset="-122"/>
              </a:rPr>
              <a:t>）</a:t>
            </a:r>
            <a:r>
              <a:rPr lang="zh-CN" altLang="en-US" sz="2200" dirty="0">
                <a:solidFill>
                  <a:schemeClr val="accent6">
                    <a:lumMod val="50000"/>
                  </a:schemeClr>
                </a:solidFill>
                <a:latin typeface="Times New Roman" panose="02020603050405020304" pitchFamily="18" charset="0"/>
                <a:ea typeface="微软雅黑" panose="020B0503020204020204" charset="-122"/>
              </a:rPr>
              <a:t>在情报研究中应用</a:t>
            </a:r>
            <a:r>
              <a:rPr lang="zh-CN" altLang="en-US" sz="2200" dirty="0">
                <a:solidFill>
                  <a:schemeClr val="tx1"/>
                </a:solidFill>
                <a:latin typeface="Times New Roman" panose="02020603050405020304" pitchFamily="18" charset="0"/>
                <a:ea typeface="微软雅黑" panose="020B0503020204020204" charset="-122"/>
              </a:rPr>
              <a:t>：为选择科研课题、确定技术开发或技术引进方案等提供决策依据。</a:t>
            </a:r>
          </a:p>
        </p:txBody>
      </p:sp>
      <p:sp>
        <p:nvSpPr>
          <p:cNvPr id="2" name="标题 1"/>
          <p:cNvSpPr>
            <a:spLocks noGrp="1"/>
          </p:cNvSpPr>
          <p:nvPr>
            <p:ph type="title"/>
            <p:custDataLst>
              <p:tags r:id="rId1"/>
            </p:custDataLst>
          </p:nvPr>
        </p:nvSpPr>
        <p:spPr/>
        <p:txBody>
          <a:bodyPr/>
          <a:lstStyle/>
          <a:p>
            <a:r>
              <a:rPr lang="zh-CN" altLang="en-US"/>
              <a:t>四、文献增长规律的应用</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p:cNvSpPr>
          <p:nvPr>
            <p:ph idx="1"/>
          </p:nvPr>
        </p:nvSpPr>
        <p:spPr>
          <a:xfrm>
            <a:off x="911424" y="1137408"/>
            <a:ext cx="9793087" cy="5228590"/>
          </a:xfrm>
        </p:spPr>
        <p:txBody>
          <a:bodyPr vert="horz" wrap="square" lIns="121920" tIns="60960" rIns="121920" bIns="60960" anchor="t" anchorCtr="0"/>
          <a:lstStyle/>
          <a:p>
            <a:pPr eaLnBrk="1" hangingPunct="1"/>
            <a:r>
              <a:rPr lang="zh-CN" altLang="en-US" sz="2400" dirty="0">
                <a:solidFill>
                  <a:schemeClr val="tx1"/>
                </a:solidFill>
              </a:rPr>
              <a:t>文献计量的指标</a:t>
            </a:r>
          </a:p>
          <a:p>
            <a:pPr lvl="1" eaLnBrk="1" hangingPunct="1">
              <a:lnSpc>
                <a:spcPct val="130000"/>
              </a:lnSpc>
            </a:pPr>
            <a:r>
              <a:rPr lang="zh-CN" altLang="en-US" sz="2000" dirty="0">
                <a:solidFill>
                  <a:schemeClr val="tx1"/>
                </a:solidFill>
              </a:rPr>
              <a:t>绝对值指标</a:t>
            </a:r>
          </a:p>
          <a:p>
            <a:pPr lvl="2" eaLnBrk="1" hangingPunct="1">
              <a:lnSpc>
                <a:spcPct val="130000"/>
              </a:lnSpc>
            </a:pPr>
            <a:r>
              <a:rPr lang="zh-CN" altLang="en-US" dirty="0">
                <a:solidFill>
                  <a:schemeClr val="tx1"/>
                </a:solidFill>
              </a:rPr>
              <a:t>表示文献数量的多少，如：图书、期刊、论文数量的种与册。</a:t>
            </a:r>
            <a:endParaRPr lang="en-US" altLang="zh-CN" dirty="0">
              <a:solidFill>
                <a:schemeClr val="tx1"/>
              </a:solidFill>
            </a:endParaRPr>
          </a:p>
          <a:p>
            <a:pPr lvl="1">
              <a:lnSpc>
                <a:spcPct val="130000"/>
              </a:lnSpc>
            </a:pPr>
            <a:r>
              <a:rPr lang="zh-CN" altLang="en-US" sz="2000" dirty="0">
                <a:solidFill>
                  <a:schemeClr val="tx1"/>
                </a:solidFill>
              </a:rPr>
              <a:t>相对值指标</a:t>
            </a:r>
          </a:p>
          <a:p>
            <a:pPr lvl="2" eaLnBrk="1" hangingPunct="1">
              <a:lnSpc>
                <a:spcPct val="130000"/>
              </a:lnSpc>
            </a:pPr>
            <a:r>
              <a:rPr lang="zh-CN" altLang="en-US" dirty="0">
                <a:solidFill>
                  <a:schemeClr val="tx1"/>
                </a:solidFill>
              </a:rPr>
              <a:t>表示不同部分文献的数量比例，某一部分文献占全部文献的比率、各类型文献的比例、各语种文献的比例，或平均数。</a:t>
            </a:r>
          </a:p>
          <a:p>
            <a:r>
              <a:rPr lang="zh-CN" altLang="en-US" sz="2400" dirty="0">
                <a:solidFill>
                  <a:schemeClr val="tx1"/>
                </a:solidFill>
              </a:rPr>
              <a:t>衡量学术文献增长的方法</a:t>
            </a:r>
          </a:p>
          <a:p>
            <a:pPr lvl="1">
              <a:lnSpc>
                <a:spcPct val="130000"/>
              </a:lnSpc>
            </a:pPr>
            <a:r>
              <a:rPr lang="zh-CN" altLang="en-US" sz="2000" dirty="0">
                <a:solidFill>
                  <a:schemeClr val="tx1"/>
                </a:solidFill>
              </a:rPr>
              <a:t>非累积量：每年新出版的文献数量</a:t>
            </a:r>
          </a:p>
          <a:p>
            <a:pPr lvl="2" eaLnBrk="1" hangingPunct="1">
              <a:lnSpc>
                <a:spcPct val="130000"/>
              </a:lnSpc>
            </a:pPr>
            <a:r>
              <a:rPr lang="zh-CN" altLang="en-US" dirty="0">
                <a:solidFill>
                  <a:schemeClr val="tx1"/>
                </a:solidFill>
              </a:rPr>
              <a:t>较少研究，但能直观地反映出</a:t>
            </a:r>
            <a:r>
              <a:rPr lang="zh-CN" altLang="en-US" dirty="0">
                <a:solidFill>
                  <a:srgbClr val="CC0000"/>
                </a:solidFill>
              </a:rPr>
              <a:t>每年新文献</a:t>
            </a:r>
            <a:r>
              <a:rPr lang="zh-CN" altLang="en-US" dirty="0">
                <a:solidFill>
                  <a:schemeClr val="tx1"/>
                </a:solidFill>
              </a:rPr>
              <a:t>的变化趋势。</a:t>
            </a:r>
          </a:p>
          <a:p>
            <a:pPr lvl="1">
              <a:lnSpc>
                <a:spcPct val="130000"/>
              </a:lnSpc>
            </a:pPr>
            <a:r>
              <a:rPr lang="zh-CN" altLang="en-US" sz="2000" dirty="0">
                <a:solidFill>
                  <a:schemeClr val="tx1"/>
                </a:solidFill>
              </a:rPr>
              <a:t>累积量：每年出版的文献的累积总量</a:t>
            </a:r>
          </a:p>
          <a:p>
            <a:pPr lvl="2" eaLnBrk="1" hangingPunct="1">
              <a:lnSpc>
                <a:spcPct val="130000"/>
              </a:lnSpc>
            </a:pPr>
            <a:r>
              <a:rPr lang="zh-CN" altLang="en-US" dirty="0">
                <a:solidFill>
                  <a:schemeClr val="tx1"/>
                </a:solidFill>
              </a:rPr>
              <a:t>一般研究大多以累积量出发，较有可能显示某种固定的规律，容易用一个较为准确的函数来描述，有利于定量分析。</a:t>
            </a:r>
          </a:p>
        </p:txBody>
      </p:sp>
      <p:sp>
        <p:nvSpPr>
          <p:cNvPr id="1029" name="Rectangle 5"/>
          <p:cNvSpPr/>
          <p:nvPr/>
        </p:nvSpPr>
        <p:spPr>
          <a:xfrm>
            <a:off x="0" y="1867218"/>
            <a:ext cx="309880" cy="583565"/>
          </a:xfrm>
          <a:prstGeom prst="rect">
            <a:avLst/>
          </a:prstGeom>
          <a:noFill/>
          <a:ln w="9525">
            <a:noFill/>
          </a:ln>
        </p:spPr>
        <p:txBody>
          <a:bodyPr wrap="none" anchor="ctr" anchorCtr="0">
            <a:spAutoFit/>
          </a:bodyPr>
          <a:lstStyle/>
          <a:p>
            <a:endParaRPr lang="zh-CN" altLang="en-US" sz="3200" dirty="0">
              <a:latin typeface="Times New Roman" panose="02020603050405020304" pitchFamily="18" charset="0"/>
            </a:endParaRPr>
          </a:p>
        </p:txBody>
      </p:sp>
      <p:graphicFrame>
        <p:nvGraphicFramePr>
          <p:cNvPr id="32772" name="Object 4"/>
          <p:cNvGraphicFramePr/>
          <p:nvPr>
            <p:extLst>
              <p:ext uri="{D42A27DB-BD31-4B8C-83A1-F6EECF244321}">
                <p14:modId xmlns:p14="http://schemas.microsoft.com/office/powerpoint/2010/main" val="1111386277"/>
              </p:ext>
            </p:extLst>
          </p:nvPr>
        </p:nvGraphicFramePr>
        <p:xfrm>
          <a:off x="8214151" y="1012577"/>
          <a:ext cx="3786505" cy="1984375"/>
        </p:xfrm>
        <a:graphic>
          <a:graphicData uri="http://schemas.openxmlformats.org/presentationml/2006/ole">
            <mc:AlternateContent xmlns:mc="http://schemas.openxmlformats.org/markup-compatibility/2006">
              <mc:Choice xmlns:v="urn:schemas-microsoft-com:vml" Requires="v">
                <p:oleObj r:id="rId2" imgW="3680460" imgH="2178685" progId="Excel.Chart.8">
                  <p:embed/>
                </p:oleObj>
              </mc:Choice>
              <mc:Fallback>
                <p:oleObj r:id="rId2" imgW="3680460" imgH="2178685" progId="Excel.Chart.8">
                  <p:embed/>
                  <p:pic>
                    <p:nvPicPr>
                      <p:cNvPr id="0" name="图片 3076"/>
                      <p:cNvPicPr/>
                      <p:nvPr/>
                    </p:nvPicPr>
                    <p:blipFill>
                      <a:blip r:embed="rId3"/>
                      <a:stretch>
                        <a:fillRect/>
                      </a:stretch>
                    </p:blipFill>
                    <p:spPr>
                      <a:xfrm>
                        <a:off x="8214151" y="1012577"/>
                        <a:ext cx="3786505" cy="1984375"/>
                      </a:xfrm>
                      <a:prstGeom prst="rect">
                        <a:avLst/>
                      </a:prstGeom>
                      <a:noFill/>
                      <a:ln w="38100">
                        <a:noFill/>
                        <a:miter/>
                      </a:ln>
                    </p:spPr>
                  </p:pic>
                </p:oleObj>
              </mc:Fallback>
            </mc:AlternateContent>
          </a:graphicData>
        </a:graphic>
      </p:graphicFrame>
      <p:sp>
        <p:nvSpPr>
          <p:cNvPr id="2" name="标题 1"/>
          <p:cNvSpPr>
            <a:spLocks noGrp="1"/>
          </p:cNvSpPr>
          <p:nvPr>
            <p:ph type="title"/>
          </p:nvPr>
        </p:nvSpPr>
        <p:spPr/>
        <p:txBody>
          <a:bodyPr/>
          <a:lstStyle/>
          <a:p>
            <a:r>
              <a:rPr lang="zh-CN" altLang="en-US" dirty="0"/>
              <a:t>一、文献量测度指标与方法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27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p:cNvSpPr>
          <p:nvPr>
            <p:ph idx="1"/>
          </p:nvPr>
        </p:nvSpPr>
        <p:spPr>
          <a:xfrm>
            <a:off x="1475020" y="1120140"/>
            <a:ext cx="9577064" cy="5737860"/>
          </a:xfrm>
        </p:spPr>
        <p:txBody>
          <a:bodyPr vert="horz" wrap="square" lIns="121920" tIns="60960" rIns="121920" bIns="60960" anchor="t" anchorCtr="0">
            <a:normAutofit fontScale="97500"/>
          </a:bodyPr>
          <a:lstStyle/>
          <a:p>
            <a:pPr marL="0" indent="647700">
              <a:lnSpc>
                <a:spcPct val="130000"/>
              </a:lnSpc>
              <a:buNone/>
              <a:extLst>
                <a:ext uri="{35155182-B16C-46BC-9424-99874614C6A1}">
                  <wpsdc:indentchars xmlns="" xmlns:wpsdc="http://www.wps.cn/officeDocument/2017/drawingmlCustomData" val="200" checksum="2787091126"/>
                </a:ext>
              </a:extLst>
            </a:pPr>
            <a:r>
              <a:rPr lang="zh-CN" altLang="en-US" sz="2200" dirty="0">
                <a:solidFill>
                  <a:schemeClr val="tx1"/>
                </a:solidFill>
                <a:latin typeface="微软雅黑" panose="020B0503020204020204" charset="-122"/>
                <a:ea typeface="微软雅黑" panose="020B0503020204020204" charset="-122"/>
              </a:rPr>
              <a:t>1944年，美国</a:t>
            </a:r>
            <a:r>
              <a:rPr lang="zh-CN" altLang="en-US" sz="2200" dirty="0">
                <a:solidFill>
                  <a:srgbClr val="CC0000"/>
                </a:solidFill>
                <a:latin typeface="微软雅黑" panose="020B0503020204020204" charset="-122"/>
                <a:ea typeface="微软雅黑" panose="020B0503020204020204" charset="-122"/>
              </a:rPr>
              <a:t>弗里蒙特·赖德</a:t>
            </a:r>
            <a:r>
              <a:rPr lang="zh-CN" altLang="en-US" sz="2200" dirty="0">
                <a:solidFill>
                  <a:schemeClr val="tx1"/>
                </a:solidFill>
                <a:latin typeface="微软雅黑" panose="020B0503020204020204" charset="-122"/>
                <a:ea typeface="微软雅黑" panose="020B0503020204020204" charset="-122"/>
              </a:rPr>
              <a:t>对美国有代表性的大学图书馆的藏书增长率进行了研究。他通过大量的统计，发现美国主要大学图书馆的</a:t>
            </a:r>
            <a:r>
              <a:rPr lang="zh-CN" altLang="en-US" sz="2200" dirty="0">
                <a:solidFill>
                  <a:schemeClr val="accent1">
                    <a:lumMod val="50000"/>
                  </a:schemeClr>
                </a:solidFill>
                <a:latin typeface="微软雅黑" panose="020B0503020204020204" charset="-122"/>
                <a:ea typeface="微软雅黑" panose="020B0503020204020204" charset="-122"/>
              </a:rPr>
              <a:t>藏书量</a:t>
            </a:r>
            <a:r>
              <a:rPr lang="zh-CN" altLang="en-US" sz="2200" dirty="0">
                <a:solidFill>
                  <a:srgbClr val="CC0000"/>
                </a:solidFill>
                <a:latin typeface="微软雅黑" panose="020B0503020204020204" charset="-122"/>
                <a:ea typeface="微软雅黑" panose="020B0503020204020204" charset="-122"/>
              </a:rPr>
              <a:t>平均每16年递增1倍</a:t>
            </a:r>
            <a:r>
              <a:rPr lang="zh-CN" altLang="en-US" sz="2200" dirty="0">
                <a:latin typeface="微软雅黑" panose="020B0503020204020204" charset="-122"/>
                <a:ea typeface="微软雅黑" panose="020B0503020204020204" charset="-122"/>
              </a:rPr>
              <a:t>。</a:t>
            </a:r>
          </a:p>
          <a:p>
            <a:pPr marL="0" indent="647700">
              <a:lnSpc>
                <a:spcPct val="130000"/>
              </a:lnSpc>
              <a:buNone/>
              <a:extLst>
                <a:ext uri="{35155182-B16C-46BC-9424-99874614C6A1}">
                  <wpsdc:indentchars xmlns="" xmlns:wpsdc="http://www.wps.cn/officeDocument/2017/drawingmlCustomData" val="200" checksum="2787091126"/>
                </a:ext>
              </a:extLst>
            </a:pPr>
            <a:r>
              <a:rPr lang="zh-CN" altLang="en-US" sz="2200" dirty="0">
                <a:solidFill>
                  <a:schemeClr val="tx1"/>
                </a:solidFill>
                <a:latin typeface="微软雅黑" panose="020B0503020204020204" charset="-122"/>
                <a:ea typeface="微软雅黑" panose="020B0503020204020204" charset="-122"/>
              </a:rPr>
              <a:t>1949年，普赖斯发现：“一叠叠的(10年一叠)《哲学汇刊》靠墙竟堆成了一条完美的指数曲线”。</a:t>
            </a:r>
          </a:p>
          <a:p>
            <a:pPr marL="0" indent="647700">
              <a:lnSpc>
                <a:spcPct val="130000"/>
              </a:lnSpc>
              <a:buNone/>
              <a:extLst>
                <a:ext uri="{35155182-B16C-46BC-9424-99874614C6A1}">
                  <wpsdc:indentchars xmlns="" xmlns:wpsdc="http://www.wps.cn/officeDocument/2017/drawingmlCustomData" val="200" checksum="2787091126"/>
                </a:ext>
              </a:extLst>
            </a:pPr>
            <a:r>
              <a:rPr lang="zh-CN" altLang="en-US" sz="2200" dirty="0">
                <a:solidFill>
                  <a:schemeClr val="tx1"/>
                </a:solidFill>
                <a:latin typeface="微软雅黑" panose="020B0503020204020204" charset="-122"/>
                <a:ea typeface="微软雅黑" panose="020B0503020204020204" charset="-122"/>
              </a:rPr>
              <a:t>1961年，普赖斯在《巴比伦以来的科学》中指出，从1750年起，科学期刊的数量大约</a:t>
            </a:r>
            <a:r>
              <a:rPr lang="zh-CN" altLang="en-US" sz="2200" dirty="0">
                <a:solidFill>
                  <a:srgbClr val="CC0000"/>
                </a:solidFill>
                <a:latin typeface="微软雅黑" panose="020B0503020204020204" charset="-122"/>
                <a:ea typeface="微软雅黑" panose="020B0503020204020204" charset="-122"/>
              </a:rPr>
              <a:t>每5</a:t>
            </a:r>
            <a:r>
              <a:rPr lang="en-US" altLang="zh-CN" sz="2200" dirty="0">
                <a:solidFill>
                  <a:srgbClr val="CC0000"/>
                </a:solidFill>
                <a:latin typeface="微软雅黑" panose="020B0503020204020204" charset="-122"/>
                <a:ea typeface="微软雅黑" panose="020B0503020204020204" charset="-122"/>
              </a:rPr>
              <a:t>0</a:t>
            </a:r>
            <a:r>
              <a:rPr lang="zh-CN" altLang="en-US" sz="2200" dirty="0">
                <a:solidFill>
                  <a:srgbClr val="CC0000"/>
                </a:solidFill>
                <a:latin typeface="微软雅黑" panose="020B0503020204020204" charset="-122"/>
                <a:ea typeface="微软雅黑" panose="020B0503020204020204" charset="-122"/>
              </a:rPr>
              <a:t>年增长1</a:t>
            </a:r>
            <a:r>
              <a:rPr lang="en-US" altLang="zh-CN" sz="2200" dirty="0">
                <a:solidFill>
                  <a:srgbClr val="CC0000"/>
                </a:solidFill>
                <a:latin typeface="微软雅黑" panose="020B0503020204020204" charset="-122"/>
                <a:ea typeface="微软雅黑" panose="020B0503020204020204" charset="-122"/>
              </a:rPr>
              <a:t>0</a:t>
            </a:r>
            <a:r>
              <a:rPr lang="zh-CN" altLang="en-US" sz="2200" dirty="0">
                <a:solidFill>
                  <a:srgbClr val="CC0000"/>
                </a:solidFill>
                <a:latin typeface="微软雅黑" panose="020B0503020204020204" charset="-122"/>
                <a:ea typeface="微软雅黑" panose="020B0503020204020204" charset="-122"/>
              </a:rPr>
              <a:t>倍</a:t>
            </a:r>
            <a:r>
              <a:rPr lang="zh-CN" altLang="en-US" sz="2200" dirty="0">
                <a:latin typeface="微软雅黑" panose="020B0503020204020204" charset="-122"/>
                <a:ea typeface="微软雅黑" panose="020B0503020204020204" charset="-122"/>
              </a:rPr>
              <a:t>。</a:t>
            </a:r>
          </a:p>
          <a:p>
            <a:pPr marL="0" indent="647700">
              <a:lnSpc>
                <a:spcPct val="130000"/>
              </a:lnSpc>
              <a:buNone/>
              <a:extLst>
                <a:ext uri="{35155182-B16C-46BC-9424-99874614C6A1}">
                  <wpsdc:indentchars xmlns="" xmlns:wpsdc="http://www.wps.cn/officeDocument/2017/drawingmlCustomData" val="200" checksum="2787091126"/>
                </a:ext>
              </a:extLst>
            </a:pPr>
            <a:r>
              <a:rPr lang="zh-CN" altLang="en-US" sz="2200" dirty="0">
                <a:solidFill>
                  <a:schemeClr val="tx1"/>
                </a:solidFill>
                <a:latin typeface="微软雅黑" panose="020B0503020204020204" charset="-122"/>
                <a:ea typeface="微软雅黑" panose="020B0503020204020204" charset="-122"/>
              </a:rPr>
              <a:t>同时，对《化学文摘》、《生物学文摘》和《物理学文摘》等几十种文摘杂志中的</a:t>
            </a:r>
            <a:r>
              <a:rPr lang="zh-CN" altLang="en-US" sz="2200" dirty="0">
                <a:solidFill>
                  <a:schemeClr val="accent1">
                    <a:lumMod val="50000"/>
                  </a:schemeClr>
                </a:solidFill>
                <a:latin typeface="微软雅黑" panose="020B0503020204020204" charset="-122"/>
                <a:ea typeface="微软雅黑" panose="020B0503020204020204" charset="-122"/>
              </a:rPr>
              <a:t>期刊和论文数量</a:t>
            </a:r>
            <a:r>
              <a:rPr lang="zh-CN" altLang="en-US" sz="2200" dirty="0">
                <a:solidFill>
                  <a:schemeClr val="tx1"/>
                </a:solidFill>
                <a:latin typeface="微软雅黑" panose="020B0503020204020204" charset="-122"/>
                <a:ea typeface="微软雅黑" panose="020B0503020204020204" charset="-122"/>
              </a:rPr>
              <a:t>的增长特点进行了统计研究。</a:t>
            </a:r>
            <a:endParaRPr lang="zh-CN" altLang="en-US" sz="2200" dirty="0">
              <a:latin typeface="微软雅黑" panose="020B0503020204020204" charset="-122"/>
              <a:ea typeface="微软雅黑" panose="020B0503020204020204" charset="-122"/>
            </a:endParaRPr>
          </a:p>
          <a:p>
            <a:pPr marL="0" indent="647700">
              <a:lnSpc>
                <a:spcPct val="130000"/>
              </a:lnSpc>
              <a:buNone/>
              <a:extLst>
                <a:ext uri="{35155182-B16C-46BC-9424-99874614C6A1}">
                  <wpsdc:indentchars xmlns="" xmlns:wpsdc="http://www.wps.cn/officeDocument/2017/drawingmlCustomData" val="200" checksum="2787091126"/>
                </a:ext>
              </a:extLst>
            </a:pPr>
            <a:r>
              <a:rPr lang="zh-CN" altLang="en-US" sz="2200" dirty="0">
                <a:solidFill>
                  <a:schemeClr val="tx1"/>
                </a:solidFill>
                <a:latin typeface="微软雅黑" panose="020B0503020204020204" charset="-122"/>
                <a:ea typeface="微软雅黑" panose="020B0503020204020204" charset="-122"/>
              </a:rPr>
              <a:t>结论：文献是按指数增加的，</a:t>
            </a:r>
            <a:r>
              <a:rPr lang="zh-CN" altLang="en-US" sz="2200" dirty="0">
                <a:solidFill>
                  <a:srgbClr val="CC0000"/>
                </a:solidFill>
                <a:latin typeface="微软雅黑" panose="020B0503020204020204" charset="-122"/>
                <a:ea typeface="微软雅黑" panose="020B0503020204020204" charset="-122"/>
              </a:rPr>
              <a:t>每隔大约1</a:t>
            </a:r>
            <a:r>
              <a:rPr lang="en-US" altLang="zh-CN" sz="2200" dirty="0">
                <a:solidFill>
                  <a:srgbClr val="CC0000"/>
                </a:solidFill>
                <a:latin typeface="微软雅黑" panose="020B0503020204020204" charset="-122"/>
                <a:ea typeface="微软雅黑" panose="020B0503020204020204" charset="-122"/>
              </a:rPr>
              <a:t>0</a:t>
            </a:r>
            <a:r>
              <a:rPr lang="zh-CN" altLang="en-US" sz="2200" dirty="0">
                <a:solidFill>
                  <a:srgbClr val="CC0000"/>
                </a:solidFill>
                <a:latin typeface="微软雅黑" panose="020B0503020204020204" charset="-122"/>
                <a:ea typeface="微软雅黑" panose="020B0503020204020204" charset="-122"/>
              </a:rPr>
              <a:t>年到15年时间增加一倍”，每年增长约5%～7%”</a:t>
            </a:r>
            <a:r>
              <a:rPr lang="en-US" altLang="zh-CN" sz="2200" dirty="0">
                <a:solidFill>
                  <a:schemeClr val="tx2"/>
                </a:solidFill>
                <a:latin typeface="微软雅黑" panose="020B0503020204020204" charset="-122"/>
                <a:ea typeface="微软雅黑" panose="020B0503020204020204" charset="-122"/>
              </a:rPr>
              <a:t>P291</a:t>
            </a:r>
            <a:r>
              <a:rPr lang="zh-CN" altLang="en-US" sz="2200" dirty="0">
                <a:solidFill>
                  <a:schemeClr val="tx1"/>
                </a:solidFill>
                <a:latin typeface="微软雅黑" panose="020B0503020204020204" charset="-122"/>
                <a:ea typeface="微软雅黑" panose="020B0503020204020204" charset="-122"/>
              </a:rPr>
              <a:t>。文献量与年代的坐标点连结成指数曲线。</a:t>
            </a:r>
          </a:p>
        </p:txBody>
      </p:sp>
      <p:sp>
        <p:nvSpPr>
          <p:cNvPr id="3" name="标题 2"/>
          <p:cNvSpPr>
            <a:spLocks noGrp="1"/>
          </p:cNvSpPr>
          <p:nvPr>
            <p:ph type="title"/>
            <p:custDataLst>
              <p:tags r:id="rId1"/>
            </p:custDataLst>
          </p:nvPr>
        </p:nvSpPr>
        <p:spPr/>
        <p:txBody>
          <a:bodyPr/>
          <a:lstStyle/>
          <a:p>
            <a:r>
              <a:rPr lang="zh-CN" altLang="en-US"/>
              <a:t>二、文献增长模型——普赖斯指数增长</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8" descr="C:\Users\Administrator\AppData\Roaming\Tencent\Users\1348447360\QQ\WinTemp\RichOle\{1@{%FG7~B7O9)]5486Z186.png"/>
          <p:cNvPicPr>
            <a:picLocks noChangeAspect="1"/>
          </p:cNvPicPr>
          <p:nvPr/>
        </p:nvPicPr>
        <p:blipFill>
          <a:blip r:embed="rId3"/>
          <a:stretch>
            <a:fillRect/>
          </a:stretch>
        </p:blipFill>
        <p:spPr>
          <a:xfrm>
            <a:off x="6168008" y="5082117"/>
            <a:ext cx="6013451" cy="1496483"/>
          </a:xfrm>
          <a:prstGeom prst="rect">
            <a:avLst/>
          </a:prstGeom>
          <a:noFill/>
          <a:ln w="9525">
            <a:noFill/>
          </a:ln>
        </p:spPr>
      </p:pic>
      <p:sp>
        <p:nvSpPr>
          <p:cNvPr id="2051" name="Rectangle 3"/>
          <p:cNvSpPr>
            <a:spLocks noGrp="1"/>
          </p:cNvSpPr>
          <p:nvPr>
            <p:ph idx="1"/>
          </p:nvPr>
        </p:nvSpPr>
        <p:spPr>
          <a:xfrm>
            <a:off x="695400" y="1112521"/>
            <a:ext cx="11074400" cy="3714750"/>
          </a:xfrm>
        </p:spPr>
        <p:txBody>
          <a:bodyPr vert="horz" wrap="square" lIns="121920" tIns="60960" rIns="121920" bIns="60960" anchor="t" anchorCtr="0">
            <a:normAutofit fontScale="97500"/>
          </a:bodyPr>
          <a:lstStyle/>
          <a:p>
            <a:pPr eaLnBrk="1" hangingPunct="1">
              <a:lnSpc>
                <a:spcPct val="120000"/>
              </a:lnSpc>
              <a:buNone/>
            </a:pPr>
            <a:r>
              <a:rPr lang="zh-CN" altLang="en-US" sz="2300" dirty="0">
                <a:solidFill>
                  <a:schemeClr val="tx1"/>
                </a:solidFill>
                <a:uFillTx/>
                <a:latin typeface="Times New Roman" panose="02020603050405020304" pitchFamily="18" charset="0"/>
                <a:ea typeface="微软雅黑" panose="020B0503020204020204" charset="-122"/>
              </a:rPr>
              <a:t>如果用</a:t>
            </a:r>
            <a:r>
              <a:rPr lang="en-US" altLang="zh-CN" sz="2300" dirty="0">
                <a:solidFill>
                  <a:schemeClr val="tx1"/>
                </a:solidFill>
                <a:uFillTx/>
                <a:latin typeface="Times New Roman" panose="02020603050405020304" pitchFamily="18" charset="0"/>
                <a:ea typeface="微软雅黑" panose="020B0503020204020204" charset="-122"/>
              </a:rPr>
              <a:t>F(t)</a:t>
            </a:r>
            <a:r>
              <a:rPr lang="zh-CN" altLang="en-US" sz="2300" dirty="0">
                <a:solidFill>
                  <a:schemeClr val="tx1"/>
                </a:solidFill>
                <a:uFillTx/>
                <a:latin typeface="Times New Roman" panose="02020603050405020304" pitchFamily="18" charset="0"/>
                <a:ea typeface="微软雅黑" panose="020B0503020204020204" charset="-122"/>
              </a:rPr>
              <a:t>表示时刻</a:t>
            </a:r>
            <a:r>
              <a:rPr lang="en-US" altLang="zh-CN" sz="2300" dirty="0">
                <a:solidFill>
                  <a:schemeClr val="tx1"/>
                </a:solidFill>
                <a:uFillTx/>
                <a:latin typeface="Times New Roman" panose="02020603050405020304" pitchFamily="18" charset="0"/>
                <a:ea typeface="微软雅黑" panose="020B0503020204020204" charset="-122"/>
              </a:rPr>
              <a:t>t</a:t>
            </a:r>
            <a:r>
              <a:rPr lang="zh-CN" altLang="en-US" sz="2300" dirty="0">
                <a:solidFill>
                  <a:schemeClr val="tx1"/>
                </a:solidFill>
                <a:uFillTx/>
                <a:latin typeface="Times New Roman" panose="02020603050405020304" pitchFamily="18" charset="0"/>
                <a:ea typeface="微软雅黑" panose="020B0503020204020204" charset="-122"/>
              </a:rPr>
              <a:t>的文献量，则指数定律可表示为下式：</a:t>
            </a:r>
          </a:p>
          <a:p>
            <a:pPr eaLnBrk="1" hangingPunct="1">
              <a:lnSpc>
                <a:spcPct val="120000"/>
              </a:lnSpc>
              <a:buNone/>
            </a:pPr>
            <a:endParaRPr lang="zh-CN" altLang="en-US" sz="2300" dirty="0">
              <a:solidFill>
                <a:schemeClr val="tx1"/>
              </a:solidFill>
              <a:latin typeface="宋体" panose="02010600030101010101" pitchFamily="2" charset="-122"/>
            </a:endParaRPr>
          </a:p>
          <a:p>
            <a:pPr eaLnBrk="1" hangingPunct="1">
              <a:lnSpc>
                <a:spcPct val="120000"/>
              </a:lnSpc>
              <a:buNone/>
            </a:pPr>
            <a:r>
              <a:rPr lang="zh-CN" altLang="en-US" sz="2300" dirty="0">
                <a:solidFill>
                  <a:schemeClr val="tx1"/>
                </a:solidFill>
              </a:rPr>
              <a:t>式中：</a:t>
            </a:r>
            <a:r>
              <a:rPr lang="en-US" altLang="zh-CN" sz="2300" dirty="0">
                <a:solidFill>
                  <a:schemeClr val="tx1"/>
                </a:solidFill>
                <a:latin typeface="宋体" panose="02010600030101010101" pitchFamily="2" charset="-122"/>
              </a:rPr>
              <a:t>t</a:t>
            </a:r>
            <a:r>
              <a:rPr lang="en-US" altLang="zh-CN" sz="2300" dirty="0">
                <a:solidFill>
                  <a:schemeClr val="tx1"/>
                </a:solidFill>
              </a:rPr>
              <a:t>——</a:t>
            </a:r>
            <a:r>
              <a:rPr lang="zh-CN" altLang="en-US" sz="2300" dirty="0">
                <a:solidFill>
                  <a:schemeClr val="tx1"/>
                </a:solidFill>
                <a:latin typeface="宋体" panose="02010600030101010101" pitchFamily="2" charset="-122"/>
              </a:rPr>
              <a:t>时间，以年为单位；</a:t>
            </a:r>
          </a:p>
          <a:p>
            <a:pPr eaLnBrk="1" hangingPunct="1">
              <a:lnSpc>
                <a:spcPct val="120000"/>
              </a:lnSpc>
              <a:buNone/>
            </a:pPr>
            <a:r>
              <a:rPr lang="en-US" altLang="zh-CN" sz="2300" dirty="0">
                <a:solidFill>
                  <a:schemeClr val="tx1"/>
                </a:solidFill>
                <a:latin typeface="宋体" panose="02010600030101010101" pitchFamily="2" charset="-122"/>
              </a:rPr>
              <a:t>      a</a:t>
            </a:r>
            <a:r>
              <a:rPr lang="en-US" altLang="zh-CN" sz="2300" dirty="0">
                <a:solidFill>
                  <a:schemeClr val="tx1"/>
                </a:solidFill>
              </a:rPr>
              <a:t>——</a:t>
            </a:r>
            <a:r>
              <a:rPr lang="zh-CN" altLang="en-US" sz="2300" dirty="0">
                <a:solidFill>
                  <a:schemeClr val="tx1"/>
                </a:solidFill>
                <a:latin typeface="宋体" panose="02010600030101010101" pitchFamily="2" charset="-122"/>
              </a:rPr>
              <a:t>条件常数，即统计的初始时刻的文献量；</a:t>
            </a:r>
          </a:p>
          <a:p>
            <a:pPr eaLnBrk="1" hangingPunct="1">
              <a:lnSpc>
                <a:spcPct val="120000"/>
              </a:lnSpc>
              <a:buNone/>
            </a:pPr>
            <a:r>
              <a:rPr lang="en-US" altLang="zh-CN" sz="2300" dirty="0">
                <a:solidFill>
                  <a:schemeClr val="tx1"/>
                </a:solidFill>
                <a:latin typeface="宋体" panose="02010600030101010101" pitchFamily="2" charset="-122"/>
              </a:rPr>
              <a:t>      e</a:t>
            </a:r>
            <a:r>
              <a:rPr lang="zh-CN" altLang="en-US" sz="2300" dirty="0">
                <a:solidFill>
                  <a:schemeClr val="tx1"/>
                </a:solidFill>
              </a:rPr>
              <a:t>——</a:t>
            </a:r>
            <a:r>
              <a:rPr lang="zh-CN" altLang="en-US" sz="2300" dirty="0">
                <a:solidFill>
                  <a:schemeClr val="tx1"/>
                </a:solidFill>
                <a:latin typeface="宋体" panose="02010600030101010101" pitchFamily="2" charset="-122"/>
              </a:rPr>
              <a:t>自然对数的底(</a:t>
            </a:r>
            <a:r>
              <a:rPr lang="en-US" altLang="zh-CN" sz="2300" dirty="0">
                <a:solidFill>
                  <a:schemeClr val="tx1"/>
                </a:solidFill>
                <a:latin typeface="宋体" panose="02010600030101010101" pitchFamily="2" charset="-122"/>
              </a:rPr>
              <a:t>e</a:t>
            </a:r>
            <a:r>
              <a:rPr lang="zh-CN" altLang="en-US" sz="2300" dirty="0">
                <a:solidFill>
                  <a:schemeClr val="tx1"/>
                </a:solidFill>
                <a:latin typeface="宋体" panose="02010600030101010101" pitchFamily="2" charset="-122"/>
              </a:rPr>
              <a:t>＝2.718)；</a:t>
            </a:r>
          </a:p>
          <a:p>
            <a:pPr eaLnBrk="1" hangingPunct="1">
              <a:lnSpc>
                <a:spcPct val="120000"/>
              </a:lnSpc>
              <a:buNone/>
            </a:pPr>
            <a:r>
              <a:rPr lang="en-US" altLang="zh-CN" sz="2300" dirty="0">
                <a:solidFill>
                  <a:schemeClr val="tx1"/>
                </a:solidFill>
                <a:latin typeface="宋体" panose="02010600030101010101" pitchFamily="2" charset="-122"/>
              </a:rPr>
              <a:t>      b</a:t>
            </a:r>
            <a:r>
              <a:rPr lang="en-US" altLang="zh-CN" sz="2300" dirty="0">
                <a:solidFill>
                  <a:schemeClr val="tx1"/>
                </a:solidFill>
              </a:rPr>
              <a:t>——</a:t>
            </a:r>
            <a:r>
              <a:rPr lang="zh-CN" altLang="en-US" sz="2300" dirty="0">
                <a:solidFill>
                  <a:schemeClr val="tx1"/>
                </a:solidFill>
                <a:latin typeface="宋体" panose="02010600030101010101" pitchFamily="2" charset="-122"/>
              </a:rPr>
              <a:t>文献持续增长率。</a:t>
            </a:r>
          </a:p>
          <a:p>
            <a:pPr eaLnBrk="1" hangingPunct="1">
              <a:buNone/>
            </a:pPr>
            <a:endParaRPr lang="zh-CN" altLang="en-US" sz="2800" dirty="0">
              <a:solidFill>
                <a:schemeClr val="tx1"/>
              </a:solidFill>
              <a:latin typeface="宋体" panose="02010600030101010101" pitchFamily="2" charset="-122"/>
            </a:endParaRPr>
          </a:p>
        </p:txBody>
      </p:sp>
      <p:graphicFrame>
        <p:nvGraphicFramePr>
          <p:cNvPr id="2050" name="Object 5"/>
          <p:cNvGraphicFramePr/>
          <p:nvPr>
            <p:extLst>
              <p:ext uri="{D42A27DB-BD31-4B8C-83A1-F6EECF244321}">
                <p14:modId xmlns:p14="http://schemas.microsoft.com/office/powerpoint/2010/main" val="2694899193"/>
              </p:ext>
            </p:extLst>
          </p:nvPr>
        </p:nvGraphicFramePr>
        <p:xfrm>
          <a:off x="2615883" y="1557020"/>
          <a:ext cx="4246880" cy="550545"/>
        </p:xfrm>
        <a:graphic>
          <a:graphicData uri="http://schemas.openxmlformats.org/presentationml/2006/ole">
            <mc:AlternateContent xmlns:mc="http://schemas.openxmlformats.org/markup-compatibility/2006">
              <mc:Choice xmlns:v="urn:schemas-microsoft-com:vml" Requires="v">
                <p:oleObj r:id="rId4" imgW="1473200" imgH="228600" progId="Equation.DSMT4">
                  <p:embed/>
                </p:oleObj>
              </mc:Choice>
              <mc:Fallback>
                <p:oleObj r:id="rId4" imgW="1473200" imgH="228600" progId="Equation.DSMT4">
                  <p:embed/>
                  <p:pic>
                    <p:nvPicPr>
                      <p:cNvPr id="0" name="图片 3077"/>
                      <p:cNvPicPr/>
                      <p:nvPr/>
                    </p:nvPicPr>
                    <p:blipFill>
                      <a:blip r:embed="rId5"/>
                      <a:stretch>
                        <a:fillRect/>
                      </a:stretch>
                    </p:blipFill>
                    <p:spPr>
                      <a:xfrm>
                        <a:off x="2615883" y="1557020"/>
                        <a:ext cx="4246880" cy="550545"/>
                      </a:xfrm>
                      <a:prstGeom prst="rect">
                        <a:avLst/>
                      </a:prstGeom>
                      <a:noFill/>
                      <a:ln w="38100">
                        <a:noFill/>
                        <a:miter/>
                      </a:ln>
                    </p:spPr>
                  </p:pic>
                </p:oleObj>
              </mc:Fallback>
            </mc:AlternateContent>
          </a:graphicData>
        </a:graphic>
      </p:graphicFrame>
      <p:pic>
        <p:nvPicPr>
          <p:cNvPr id="2052" name="Picture 6" descr="普赖斯曲线"/>
          <p:cNvPicPr>
            <a:picLocks noChangeAspect="1"/>
          </p:cNvPicPr>
          <p:nvPr/>
        </p:nvPicPr>
        <p:blipFill>
          <a:blip r:embed="rId6"/>
          <a:stretch>
            <a:fillRect/>
          </a:stretch>
        </p:blipFill>
        <p:spPr>
          <a:xfrm>
            <a:off x="8399780" y="1557021"/>
            <a:ext cx="3476255" cy="3024108"/>
          </a:xfrm>
          <a:prstGeom prst="rect">
            <a:avLst/>
          </a:prstGeom>
          <a:noFill/>
          <a:ln w="9525">
            <a:noFill/>
          </a:ln>
        </p:spPr>
      </p:pic>
      <p:sp>
        <p:nvSpPr>
          <p:cNvPr id="2054" name="Rectangle 8"/>
          <p:cNvSpPr/>
          <p:nvPr/>
        </p:nvSpPr>
        <p:spPr>
          <a:xfrm>
            <a:off x="982344" y="4320540"/>
            <a:ext cx="6121767" cy="2258060"/>
          </a:xfrm>
          <a:prstGeom prst="rect">
            <a:avLst/>
          </a:prstGeom>
          <a:noFill/>
          <a:ln w="9525">
            <a:noFill/>
          </a:ln>
        </p:spPr>
        <p:txBody>
          <a:bodyPr>
            <a:noAutofit/>
          </a:bodyPr>
          <a:lstStyle/>
          <a:p>
            <a:pPr>
              <a:lnSpc>
                <a:spcPct val="150000"/>
              </a:lnSpc>
              <a:spcBef>
                <a:spcPct val="50000"/>
              </a:spcBef>
              <a:buClr>
                <a:srgbClr val="A50021"/>
              </a:buClr>
              <a:buSzPct val="75000"/>
              <a:buFont typeface="Wingdings" panose="05000000000000000000" pitchFamily="2" charset="2"/>
            </a:pPr>
            <a:r>
              <a:rPr lang="zh-CN" altLang="en-US" sz="2000" dirty="0">
                <a:ea typeface="微软雅黑" panose="020B0503020204020204" charset="-122"/>
                <a:sym typeface="+mn-ea"/>
              </a:rPr>
              <a:t>不同学科的文献增长速度不同</a:t>
            </a:r>
            <a:endParaRPr lang="zh-CN" altLang="en-US" sz="2000" dirty="0">
              <a:ea typeface="微软雅黑" panose="020B0503020204020204" charset="-122"/>
            </a:endParaRPr>
          </a:p>
          <a:p>
            <a:pPr>
              <a:lnSpc>
                <a:spcPct val="150000"/>
              </a:lnSpc>
              <a:spcBef>
                <a:spcPct val="50000"/>
              </a:spcBef>
              <a:buClr>
                <a:srgbClr val="A50021"/>
              </a:buClr>
              <a:buSzPct val="75000"/>
              <a:buFont typeface="Wingdings" panose="05000000000000000000" pitchFamily="2" charset="2"/>
            </a:pPr>
            <a:r>
              <a:rPr lang="zh-CN" altLang="en-US" sz="2000" dirty="0">
                <a:ea typeface="微软雅黑" panose="020B0503020204020204" charset="-122"/>
              </a:rPr>
              <a:t>通常用文献增长一倍所需时间评价文献增长速度。</a:t>
            </a:r>
          </a:p>
          <a:p>
            <a:pPr>
              <a:lnSpc>
                <a:spcPct val="150000"/>
              </a:lnSpc>
              <a:spcBef>
                <a:spcPct val="50000"/>
              </a:spcBef>
              <a:buClr>
                <a:srgbClr val="A50021"/>
              </a:buClr>
              <a:buSzPct val="75000"/>
              <a:buFont typeface="Wingdings" panose="05000000000000000000" pitchFamily="2" charset="2"/>
            </a:pPr>
            <a:r>
              <a:rPr lang="zh-CN" altLang="en-US" sz="2000" dirty="0">
                <a:ea typeface="微软雅黑" panose="020B0503020204020204" charset="-122"/>
              </a:rPr>
              <a:t>增长系数</a:t>
            </a:r>
            <a:r>
              <a:rPr lang="en-US" altLang="zh-CN" sz="2000" dirty="0">
                <a:ea typeface="微软雅黑" panose="020B0503020204020204" charset="-122"/>
              </a:rPr>
              <a:t>b</a:t>
            </a:r>
            <a:r>
              <a:rPr lang="zh-CN" altLang="en-US" sz="2000" dirty="0">
                <a:ea typeface="微软雅黑" panose="020B0503020204020204" charset="-122"/>
              </a:rPr>
              <a:t>与文献翻番时间：(</a:t>
            </a:r>
            <a:r>
              <a:rPr lang="en-US" altLang="zh-CN" sz="2000" dirty="0">
                <a:ea typeface="微软雅黑" panose="020B0503020204020204" charset="-122"/>
              </a:rPr>
              <a:t>t</a:t>
            </a:r>
            <a:r>
              <a:rPr lang="en-US" altLang="zh-CN" sz="2000" baseline="-25000" dirty="0">
                <a:ea typeface="微软雅黑" panose="020B0503020204020204" charset="-122"/>
              </a:rPr>
              <a:t>2</a:t>
            </a:r>
            <a:r>
              <a:rPr lang="en-US" altLang="zh-CN" sz="2000" dirty="0">
                <a:ea typeface="微软雅黑" panose="020B0503020204020204" charset="-122"/>
              </a:rPr>
              <a:t>-t</a:t>
            </a:r>
            <a:r>
              <a:rPr lang="en-US" altLang="zh-CN" sz="2000" baseline="-25000" dirty="0">
                <a:ea typeface="微软雅黑" panose="020B0503020204020204" charset="-122"/>
              </a:rPr>
              <a:t>1</a:t>
            </a:r>
            <a:r>
              <a:rPr lang="en-US" altLang="zh-CN" sz="2000" dirty="0">
                <a:ea typeface="微软雅黑" panose="020B0503020204020204" charset="-122"/>
              </a:rPr>
              <a:t>=0.693/b)  </a:t>
            </a:r>
            <a:endParaRPr lang="en-US" altLang="zh-CN" sz="2000" dirty="0">
              <a:solidFill>
                <a:schemeClr val="accent1">
                  <a:lumMod val="50000"/>
                </a:schemeClr>
              </a:solidFill>
              <a:ea typeface="微软雅黑" panose="020B0503020204020204" charset="-122"/>
            </a:endParaRPr>
          </a:p>
        </p:txBody>
      </p:sp>
      <p:sp>
        <p:nvSpPr>
          <p:cNvPr id="3" name="标题 2"/>
          <p:cNvSpPr>
            <a:spLocks noGrp="1"/>
          </p:cNvSpPr>
          <p:nvPr>
            <p:ph type="title"/>
            <p:custDataLst>
              <p:tags r:id="rId1"/>
            </p:custDataLst>
          </p:nvPr>
        </p:nvSpPr>
        <p:spPr/>
        <p:txBody>
          <a:bodyPr/>
          <a:lstStyle/>
          <a:p>
            <a:r>
              <a:rPr lang="zh-CN" altLang="en-US"/>
              <a:t>二、文献增长模型——普赖斯指数增长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p:cNvSpPr>
          <p:nvPr>
            <p:ph idx="1"/>
          </p:nvPr>
        </p:nvSpPr>
        <p:spPr>
          <a:xfrm>
            <a:off x="1775520" y="1412776"/>
            <a:ext cx="8970304" cy="4353560"/>
          </a:xfrm>
        </p:spPr>
        <p:txBody>
          <a:bodyPr vert="horz" wrap="square" lIns="121920" tIns="60960" rIns="121920" bIns="60960" anchor="t" anchorCtr="0"/>
          <a:lstStyle/>
          <a:p>
            <a:pPr marL="0" indent="-457200">
              <a:lnSpc>
                <a:spcPct val="115000"/>
              </a:lnSpc>
            </a:pPr>
            <a:r>
              <a:rPr lang="zh-CN" altLang="en-US" sz="2400" dirty="0">
                <a:solidFill>
                  <a:schemeClr val="tx1"/>
                </a:solidFill>
                <a:uFillTx/>
                <a:latin typeface="Times New Roman" panose="02020603050405020304" pitchFamily="18" charset="0"/>
                <a:ea typeface="微软雅黑" panose="020B0503020204020204" charset="-122"/>
              </a:rPr>
              <a:t>文献指数增长律的正确性</a:t>
            </a:r>
          </a:p>
          <a:p>
            <a:pPr marL="800100" lvl="2" indent="-342900">
              <a:lnSpc>
                <a:spcPct val="150000"/>
              </a:lnSpc>
              <a:buFont typeface="Wingdings" panose="05000000000000000000" pitchFamily="2" charset="2"/>
              <a:buChar char="Ø"/>
            </a:pPr>
            <a:r>
              <a:rPr lang="zh-CN" altLang="en-US" sz="2200" dirty="0">
                <a:solidFill>
                  <a:schemeClr val="tx1"/>
                </a:solidFill>
                <a:uFillTx/>
                <a:latin typeface="Times New Roman" panose="02020603050405020304" pitchFamily="18" charset="0"/>
                <a:ea typeface="微软雅黑" panose="020B0503020204020204" charset="-122"/>
              </a:rPr>
              <a:t>将普赖斯指数方程</a:t>
            </a:r>
            <a:r>
              <a:rPr lang="en-US" altLang="zh-CN" sz="2200" dirty="0">
                <a:solidFill>
                  <a:schemeClr val="tx1"/>
                </a:solidFill>
                <a:uFillTx/>
                <a:latin typeface="Times New Roman" panose="02020603050405020304" pitchFamily="18" charset="0"/>
                <a:ea typeface="微软雅黑" panose="020B0503020204020204" charset="-122"/>
              </a:rPr>
              <a:t>F(t)=ae</a:t>
            </a:r>
            <a:r>
              <a:rPr lang="en-US" altLang="zh-CN" sz="2200" baseline="30000" dirty="0">
                <a:solidFill>
                  <a:schemeClr val="tx1"/>
                </a:solidFill>
                <a:uFillTx/>
                <a:latin typeface="Times New Roman" panose="02020603050405020304" pitchFamily="18" charset="0"/>
                <a:ea typeface="微软雅黑" panose="020B0503020204020204" charset="-122"/>
              </a:rPr>
              <a:t>bt</a:t>
            </a:r>
            <a:r>
              <a:rPr lang="en-US" altLang="zh-CN" sz="2200" dirty="0">
                <a:solidFill>
                  <a:schemeClr val="tx1"/>
                </a:solidFill>
                <a:uFillTx/>
                <a:latin typeface="Times New Roman" panose="02020603050405020304" pitchFamily="18" charset="0"/>
                <a:ea typeface="微软雅黑" panose="020B0503020204020204" charset="-122"/>
              </a:rPr>
              <a:t> ，</a:t>
            </a:r>
            <a:r>
              <a:rPr lang="zh-CN" altLang="en-US" sz="2200" dirty="0">
                <a:solidFill>
                  <a:schemeClr val="tx1"/>
                </a:solidFill>
                <a:uFillTx/>
                <a:latin typeface="Times New Roman" panose="02020603050405020304" pitchFamily="18" charset="0"/>
                <a:ea typeface="微软雅黑" panose="020B0503020204020204" charset="-122"/>
              </a:rPr>
              <a:t>求一阶导数，得出曲线增长率： </a:t>
            </a:r>
            <a:r>
              <a:rPr lang="en-US" altLang="zh-CN" sz="2200" dirty="0">
                <a:solidFill>
                  <a:schemeClr val="tx1"/>
                </a:solidFill>
                <a:uFillTx/>
                <a:latin typeface="Times New Roman" panose="02020603050405020304" pitchFamily="18" charset="0"/>
                <a:ea typeface="微软雅黑" panose="020B0503020204020204" charset="-122"/>
              </a:rPr>
              <a:t>dF(t)/dt=abe</a:t>
            </a:r>
            <a:r>
              <a:rPr lang="en-US" altLang="zh-CN" sz="2200" baseline="30000" dirty="0">
                <a:solidFill>
                  <a:schemeClr val="tx1"/>
                </a:solidFill>
                <a:uFillTx/>
                <a:latin typeface="Times New Roman" panose="02020603050405020304" pitchFamily="18" charset="0"/>
                <a:ea typeface="微软雅黑" panose="020B0503020204020204" charset="-122"/>
              </a:rPr>
              <a:t>bt</a:t>
            </a:r>
            <a:r>
              <a:rPr lang="en-US" altLang="zh-CN" sz="2200" dirty="0">
                <a:solidFill>
                  <a:schemeClr val="tx1"/>
                </a:solidFill>
                <a:uFillTx/>
                <a:latin typeface="Times New Roman" panose="02020603050405020304" pitchFamily="18" charset="0"/>
                <a:ea typeface="微软雅黑" panose="020B0503020204020204" charset="-122"/>
              </a:rPr>
              <a:t>=bF(t)</a:t>
            </a:r>
          </a:p>
          <a:p>
            <a:pPr marL="800100" lvl="2" indent="-342900">
              <a:lnSpc>
                <a:spcPct val="150000"/>
              </a:lnSpc>
              <a:buFont typeface="Wingdings" panose="05000000000000000000" pitchFamily="2" charset="2"/>
              <a:buChar char="Ø"/>
            </a:pPr>
            <a:r>
              <a:rPr lang="zh-CN" altLang="en-US" sz="2200" dirty="0">
                <a:solidFill>
                  <a:schemeClr val="tx1"/>
                </a:solidFill>
                <a:uFillTx/>
                <a:latin typeface="Times New Roman" panose="02020603050405020304" pitchFamily="18" charset="0"/>
                <a:ea typeface="微软雅黑" panose="020B0503020204020204" charset="-122"/>
              </a:rPr>
              <a:t>相对增长率(</a:t>
            </a:r>
            <a:r>
              <a:rPr lang="en-US" altLang="zh-CN" sz="2200" dirty="0">
                <a:solidFill>
                  <a:schemeClr val="tx1"/>
                </a:solidFill>
                <a:uFillTx/>
                <a:latin typeface="Times New Roman" panose="02020603050405020304" pitchFamily="18" charset="0"/>
                <a:ea typeface="微软雅黑" panose="020B0503020204020204" charset="-122"/>
              </a:rPr>
              <a:t>dF(t)/dt) /F(t) =b</a:t>
            </a:r>
          </a:p>
          <a:p>
            <a:pPr marL="800100" lvl="2" indent="-342900">
              <a:lnSpc>
                <a:spcPct val="150000"/>
              </a:lnSpc>
              <a:buFont typeface="Wingdings" panose="05000000000000000000" pitchFamily="2" charset="2"/>
              <a:buChar char="Ø"/>
            </a:pPr>
            <a:r>
              <a:rPr lang="zh-CN" altLang="en-US" sz="2200" dirty="0">
                <a:solidFill>
                  <a:schemeClr val="tx1"/>
                </a:solidFill>
                <a:uFillTx/>
                <a:latin typeface="Times New Roman" panose="02020603050405020304" pitchFamily="18" charset="0"/>
                <a:ea typeface="微软雅黑" panose="020B0503020204020204" charset="-122"/>
              </a:rPr>
              <a:t>因</a:t>
            </a:r>
            <a:r>
              <a:rPr lang="en-US" altLang="zh-CN" sz="2200" dirty="0">
                <a:solidFill>
                  <a:schemeClr val="tx1"/>
                </a:solidFill>
                <a:uFillTx/>
                <a:latin typeface="Times New Roman" panose="02020603050405020304" pitchFamily="18" charset="0"/>
                <a:ea typeface="微软雅黑" panose="020B0503020204020204" charset="-122"/>
              </a:rPr>
              <a:t>a&gt;0，b&gt;0，</a:t>
            </a:r>
            <a:r>
              <a:rPr lang="zh-CN" altLang="en-US" sz="2200" dirty="0">
                <a:solidFill>
                  <a:schemeClr val="tx1"/>
                </a:solidFill>
                <a:uFillTx/>
                <a:latin typeface="Times New Roman" panose="02020603050405020304" pitchFamily="18" charset="0"/>
                <a:ea typeface="微软雅黑" panose="020B0503020204020204" charset="-122"/>
              </a:rPr>
              <a:t>则</a:t>
            </a:r>
            <a:r>
              <a:rPr lang="en-US" altLang="zh-CN" sz="2200" dirty="0">
                <a:solidFill>
                  <a:schemeClr val="tx1"/>
                </a:solidFill>
                <a:uFillTx/>
                <a:latin typeface="Times New Roman" panose="02020603050405020304" pitchFamily="18" charset="0"/>
                <a:ea typeface="微软雅黑" panose="020B0503020204020204" charset="-122"/>
              </a:rPr>
              <a:t>dF(t)/dt&gt;0,(0,∞)</a:t>
            </a:r>
          </a:p>
          <a:p>
            <a:pPr marL="0" indent="-457200">
              <a:lnSpc>
                <a:spcPct val="150000"/>
              </a:lnSpc>
            </a:pPr>
            <a:r>
              <a:rPr lang="zh-CN" altLang="en-US" sz="2400" dirty="0">
                <a:solidFill>
                  <a:schemeClr val="tx1"/>
                </a:solidFill>
                <a:latin typeface="Times New Roman" panose="02020603050405020304" pitchFamily="18" charset="0"/>
                <a:ea typeface="微软雅黑" panose="020B0503020204020204" charset="-122"/>
              </a:rPr>
              <a:t>数学上的意义：普赖斯增长函数在区间（0，∞）上是一个单调递增函数。</a:t>
            </a:r>
          </a:p>
        </p:txBody>
      </p:sp>
      <p:sp>
        <p:nvSpPr>
          <p:cNvPr id="2" name="标题 1"/>
          <p:cNvSpPr>
            <a:spLocks noGrp="1"/>
          </p:cNvSpPr>
          <p:nvPr>
            <p:ph type="title"/>
          </p:nvPr>
        </p:nvSpPr>
        <p:spPr/>
        <p:txBody>
          <a:bodyPr/>
          <a:lstStyle/>
          <a:p>
            <a:r>
              <a:rPr lang="zh-CN" altLang="en-US" dirty="0"/>
              <a:t>文献指数增长规律分析</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idx="1"/>
          </p:nvPr>
        </p:nvSpPr>
        <p:spPr>
          <a:xfrm>
            <a:off x="1563179" y="1124744"/>
            <a:ext cx="9489256" cy="5647055"/>
          </a:xfrm>
        </p:spPr>
        <p:txBody>
          <a:bodyPr vert="horz" wrap="square" lIns="121920" tIns="60960" rIns="121920" bIns="60960" anchor="t" anchorCtr="0">
            <a:noAutofit/>
          </a:bodyPr>
          <a:lstStyle/>
          <a:p>
            <a:pPr marL="0" indent="0">
              <a:lnSpc>
                <a:spcPct val="120000"/>
              </a:lnSpc>
            </a:pPr>
            <a:r>
              <a:rPr lang="zh-CN" altLang="en-US" sz="2400" dirty="0">
                <a:solidFill>
                  <a:schemeClr val="tx1"/>
                </a:solidFill>
                <a:latin typeface="Times New Roman" panose="02020603050405020304" pitchFamily="18" charset="0"/>
                <a:ea typeface="微软雅黑" panose="020B0503020204020204" charset="-122"/>
              </a:rPr>
              <a:t>局限性</a:t>
            </a:r>
          </a:p>
          <a:p>
            <a:pPr marL="800100" lvl="2" indent="-342900">
              <a:lnSpc>
                <a:spcPct val="120000"/>
              </a:lnSpc>
              <a:buFont typeface="Wingdings" panose="05000000000000000000" charset="0"/>
              <a:buChar char="l"/>
            </a:pPr>
            <a:r>
              <a:rPr lang="zh-CN" altLang="en-US" sz="2200" dirty="0">
                <a:solidFill>
                  <a:schemeClr val="tx1"/>
                </a:solidFill>
                <a:latin typeface="Times New Roman" panose="02020603050405020304" pitchFamily="18" charset="0"/>
                <a:ea typeface="微软雅黑" panose="020B0503020204020204" charset="-122"/>
              </a:rPr>
              <a:t>学术文献并不是总按指数函数关系增长</a:t>
            </a:r>
          </a:p>
          <a:p>
            <a:pPr marL="914400" lvl="4" indent="0">
              <a:lnSpc>
                <a:spcPct val="120000"/>
              </a:lnSpc>
            </a:pPr>
            <a:r>
              <a:rPr lang="zh-CN" altLang="en-US" sz="2000" dirty="0">
                <a:solidFill>
                  <a:schemeClr val="tx1"/>
                </a:solidFill>
                <a:latin typeface="Times New Roman" panose="02020603050405020304" pitchFamily="18" charset="0"/>
                <a:ea typeface="微软雅黑" panose="020B0503020204020204" charset="-122"/>
              </a:rPr>
              <a:t>会受到统计时间、文献类型和不同学科的影响</a:t>
            </a:r>
          </a:p>
          <a:p>
            <a:pPr marL="800100" lvl="2" indent="-342900">
              <a:buFont typeface="Wingdings" panose="05000000000000000000" charset="0"/>
              <a:buChar char="l"/>
            </a:pPr>
            <a:r>
              <a:rPr lang="zh-CN" altLang="en-US" sz="2200" dirty="0">
                <a:solidFill>
                  <a:schemeClr val="tx1"/>
                </a:solidFill>
                <a:latin typeface="Times New Roman" panose="02020603050405020304" pitchFamily="18" charset="0"/>
                <a:ea typeface="微软雅黑" panose="020B0503020204020204" charset="-122"/>
              </a:rPr>
              <a:t>指数规律无限增长的趋势，不能预测文献的未来变化</a:t>
            </a:r>
          </a:p>
          <a:p>
            <a:pPr marL="914400" lvl="4" indent="0">
              <a:lnSpc>
                <a:spcPct val="120000"/>
              </a:lnSpc>
            </a:pPr>
            <a:r>
              <a:rPr lang="zh-CN" altLang="en-US" sz="2000" dirty="0">
                <a:solidFill>
                  <a:schemeClr val="tx1"/>
                </a:solidFill>
                <a:latin typeface="Times New Roman" panose="02020603050405020304" pitchFamily="18" charset="0"/>
                <a:ea typeface="微软雅黑" panose="020B0503020204020204" charset="-122"/>
                <a:cs typeface="Arial" panose="020B0604020202020204" pitchFamily="34" charset="0"/>
              </a:rPr>
              <a:t>∆</a:t>
            </a:r>
            <a:r>
              <a:rPr lang="en-US" altLang="zh-CN" sz="2000" dirty="0">
                <a:solidFill>
                  <a:schemeClr val="tx1"/>
                </a:solidFill>
                <a:latin typeface="Times New Roman" panose="02020603050405020304" pitchFamily="18" charset="0"/>
                <a:ea typeface="微软雅黑" panose="020B0503020204020204" charset="-122"/>
                <a:cs typeface="Arial" panose="020B0604020202020204" pitchFamily="34" charset="0"/>
              </a:rPr>
              <a:t>F(t)=ae</a:t>
            </a:r>
            <a:r>
              <a:rPr lang="en-US" altLang="zh-CN" sz="2000" baseline="30000" dirty="0">
                <a:solidFill>
                  <a:schemeClr val="tx1"/>
                </a:solidFill>
                <a:latin typeface="Times New Roman" panose="02020603050405020304" pitchFamily="18" charset="0"/>
                <a:ea typeface="微软雅黑" panose="020B0503020204020204" charset="-122"/>
                <a:cs typeface="Arial" panose="020B0604020202020204" pitchFamily="34" charset="0"/>
              </a:rPr>
              <a:t>b(t+1)</a:t>
            </a:r>
            <a:r>
              <a:rPr lang="en-US" altLang="zh-CN" sz="2000" dirty="0">
                <a:solidFill>
                  <a:schemeClr val="tx1"/>
                </a:solidFill>
                <a:latin typeface="Times New Roman" panose="02020603050405020304" pitchFamily="18" charset="0"/>
                <a:ea typeface="微软雅黑" panose="020B0503020204020204" charset="-122"/>
                <a:cs typeface="Arial" panose="020B0604020202020204" pitchFamily="34" charset="0"/>
              </a:rPr>
              <a:t>-ae</a:t>
            </a:r>
            <a:r>
              <a:rPr lang="en-US" altLang="zh-CN" sz="2000" baseline="30000" dirty="0">
                <a:solidFill>
                  <a:schemeClr val="tx1"/>
                </a:solidFill>
                <a:latin typeface="Times New Roman" panose="02020603050405020304" pitchFamily="18" charset="0"/>
                <a:ea typeface="微软雅黑" panose="020B0503020204020204" charset="-122"/>
                <a:cs typeface="Arial" panose="020B0604020202020204" pitchFamily="34" charset="0"/>
              </a:rPr>
              <a:t>bt</a:t>
            </a:r>
            <a:r>
              <a:rPr lang="en-US" altLang="zh-CN" sz="2000" dirty="0">
                <a:solidFill>
                  <a:schemeClr val="tx1"/>
                </a:solidFill>
                <a:latin typeface="Times New Roman" panose="02020603050405020304" pitchFamily="18" charset="0"/>
                <a:ea typeface="微软雅黑" panose="020B0503020204020204" charset="-122"/>
                <a:cs typeface="Arial" panose="020B0604020202020204" pitchFamily="34" charset="0"/>
              </a:rPr>
              <a:t>=a(e</a:t>
            </a:r>
            <a:r>
              <a:rPr lang="en-US" altLang="zh-CN" sz="2000" baseline="30000" dirty="0">
                <a:solidFill>
                  <a:schemeClr val="tx1"/>
                </a:solidFill>
                <a:latin typeface="Times New Roman" panose="02020603050405020304" pitchFamily="18" charset="0"/>
                <a:ea typeface="微软雅黑" panose="020B0503020204020204" charset="-122"/>
                <a:cs typeface="Arial" panose="020B0604020202020204" pitchFamily="34" charset="0"/>
              </a:rPr>
              <a:t>b</a:t>
            </a:r>
            <a:r>
              <a:rPr lang="en-US" altLang="zh-CN" sz="2000" dirty="0">
                <a:solidFill>
                  <a:schemeClr val="tx1"/>
                </a:solidFill>
                <a:latin typeface="Times New Roman" panose="02020603050405020304" pitchFamily="18" charset="0"/>
                <a:ea typeface="微软雅黑" panose="020B0503020204020204" charset="-122"/>
                <a:cs typeface="Arial" panose="020B0604020202020204" pitchFamily="34" charset="0"/>
              </a:rPr>
              <a:t>-1)e</a:t>
            </a:r>
            <a:r>
              <a:rPr lang="en-US" altLang="zh-CN" sz="2000" baseline="30000" dirty="0">
                <a:solidFill>
                  <a:schemeClr val="tx1"/>
                </a:solidFill>
                <a:latin typeface="Times New Roman" panose="02020603050405020304" pitchFamily="18" charset="0"/>
                <a:ea typeface="微软雅黑" panose="020B0503020204020204" charset="-122"/>
                <a:cs typeface="Arial" panose="020B0604020202020204" pitchFamily="34" charset="0"/>
              </a:rPr>
              <a:t>bt</a:t>
            </a:r>
          </a:p>
          <a:p>
            <a:pPr marL="914400" lvl="4" indent="0">
              <a:lnSpc>
                <a:spcPct val="120000"/>
              </a:lnSpc>
            </a:pPr>
            <a:r>
              <a:rPr lang="zh-CN" altLang="en-US" sz="2000" dirty="0">
                <a:solidFill>
                  <a:schemeClr val="tx1"/>
                </a:solidFill>
                <a:latin typeface="Times New Roman" panose="02020603050405020304" pitchFamily="18" charset="0"/>
                <a:ea typeface="微软雅黑" panose="020B0503020204020204" charset="-122"/>
                <a:cs typeface="Arial" panose="020B0604020202020204" pitchFamily="34" charset="0"/>
              </a:rPr>
              <a:t>当</a:t>
            </a:r>
            <a:r>
              <a:rPr lang="en-US" altLang="zh-CN" sz="2000" dirty="0">
                <a:solidFill>
                  <a:schemeClr val="tx1"/>
                </a:solidFill>
                <a:latin typeface="Times New Roman" panose="02020603050405020304" pitchFamily="18" charset="0"/>
                <a:ea typeface="微软雅黑" panose="020B0503020204020204" charset="-122"/>
                <a:cs typeface="Arial" panose="020B0604020202020204" pitchFamily="34" charset="0"/>
              </a:rPr>
              <a:t>t→∞</a:t>
            </a:r>
            <a:r>
              <a:rPr lang="zh-CN" altLang="en-US" sz="2000" dirty="0">
                <a:solidFill>
                  <a:schemeClr val="tx1"/>
                </a:solidFill>
                <a:latin typeface="Times New Roman" panose="02020603050405020304" pitchFamily="18" charset="0"/>
                <a:ea typeface="微软雅黑" panose="020B0503020204020204" charset="-122"/>
                <a:cs typeface="Arial" panose="020B0604020202020204" pitchFamily="34" charset="0"/>
              </a:rPr>
              <a:t>时， ∆</a:t>
            </a:r>
            <a:r>
              <a:rPr lang="en-US" altLang="zh-CN" sz="2000" dirty="0">
                <a:solidFill>
                  <a:schemeClr val="tx1"/>
                </a:solidFill>
                <a:latin typeface="Times New Roman" panose="02020603050405020304" pitchFamily="18" charset="0"/>
                <a:ea typeface="微软雅黑" panose="020B0503020204020204" charset="-122"/>
                <a:cs typeface="Arial" panose="020B0604020202020204" pitchFamily="34" charset="0"/>
              </a:rPr>
              <a:t>F(t) →∞</a:t>
            </a:r>
          </a:p>
          <a:p>
            <a:pPr marL="0" indent="0">
              <a:lnSpc>
                <a:spcPct val="120000"/>
              </a:lnSpc>
            </a:pPr>
            <a:r>
              <a:rPr lang="zh-CN" altLang="en-US" sz="2400" dirty="0">
                <a:solidFill>
                  <a:schemeClr val="tx1"/>
                </a:solidFill>
                <a:latin typeface="Times New Roman" panose="02020603050405020304" pitchFamily="18" charset="0"/>
                <a:ea typeface="微软雅黑" panose="020B0503020204020204" charset="-122"/>
              </a:rPr>
              <a:t>存在局限性的原因</a:t>
            </a:r>
          </a:p>
          <a:p>
            <a:pPr marL="800100" lvl="2" indent="-342900">
              <a:lnSpc>
                <a:spcPct val="130000"/>
              </a:lnSpc>
              <a:buFont typeface="Wingdings" panose="05000000000000000000" charset="0"/>
              <a:buChar char="l"/>
            </a:pPr>
            <a:r>
              <a:rPr lang="zh-CN" altLang="en-US" sz="2000" dirty="0">
                <a:solidFill>
                  <a:schemeClr val="tx1"/>
                </a:solidFill>
                <a:latin typeface="Times New Roman" panose="02020603050405020304" pitchFamily="18" charset="0"/>
                <a:ea typeface="微软雅黑" panose="020B0503020204020204" charset="-122"/>
              </a:rPr>
              <a:t>没有考虑文献日益严重的</a:t>
            </a:r>
            <a:r>
              <a:rPr lang="zh-CN" altLang="en-US" sz="2000" dirty="0">
                <a:solidFill>
                  <a:srgbClr val="CC0000"/>
                </a:solidFill>
                <a:latin typeface="Times New Roman" panose="02020603050405020304" pitchFamily="18" charset="0"/>
                <a:ea typeface="微软雅黑" panose="020B0503020204020204" charset="-122"/>
              </a:rPr>
              <a:t>老化因素。</a:t>
            </a:r>
          </a:p>
          <a:p>
            <a:pPr marL="800100" lvl="2" indent="-342900">
              <a:lnSpc>
                <a:spcPct val="130000"/>
              </a:lnSpc>
              <a:buFont typeface="Wingdings" panose="05000000000000000000" charset="0"/>
              <a:buChar char="l"/>
            </a:pPr>
            <a:r>
              <a:rPr lang="zh-CN" altLang="en-US" sz="2000" dirty="0">
                <a:solidFill>
                  <a:schemeClr val="tx1"/>
                </a:solidFill>
                <a:latin typeface="Times New Roman" panose="02020603050405020304" pitchFamily="18" charset="0"/>
                <a:ea typeface="微软雅黑" panose="020B0503020204020204" charset="-122"/>
              </a:rPr>
              <a:t>在统计某年的学术期刊累积总数时，并没有排除</a:t>
            </a:r>
            <a:r>
              <a:rPr lang="zh-CN" altLang="en-US" sz="2000" dirty="0">
                <a:solidFill>
                  <a:srgbClr val="CC0000"/>
                </a:solidFill>
                <a:latin typeface="Times New Roman" panose="02020603050405020304" pitchFamily="18" charset="0"/>
                <a:ea typeface="微软雅黑" panose="020B0503020204020204" charset="-122"/>
              </a:rPr>
              <a:t>已停刊期刊。</a:t>
            </a:r>
          </a:p>
          <a:p>
            <a:pPr marL="800100" lvl="2" indent="-342900">
              <a:lnSpc>
                <a:spcPct val="130000"/>
              </a:lnSpc>
              <a:buFont typeface="Wingdings" panose="05000000000000000000" charset="0"/>
              <a:buChar char="l"/>
            </a:pPr>
            <a:r>
              <a:rPr lang="zh-CN" altLang="en-US" sz="2000" dirty="0">
                <a:solidFill>
                  <a:schemeClr val="tx1"/>
                </a:solidFill>
                <a:latin typeface="Times New Roman" panose="02020603050405020304" pitchFamily="18" charset="0"/>
                <a:ea typeface="微软雅黑" panose="020B0503020204020204" charset="-122"/>
              </a:rPr>
              <a:t>普赖斯的文献指数增长律的结论只建立在</a:t>
            </a:r>
            <a:r>
              <a:rPr lang="zh-CN" altLang="en-US" sz="2000" dirty="0">
                <a:solidFill>
                  <a:srgbClr val="CC0000"/>
                </a:solidFill>
                <a:latin typeface="Times New Roman" panose="02020603050405020304" pitchFamily="18" charset="0"/>
                <a:ea typeface="微软雅黑" panose="020B0503020204020204" charset="-122"/>
              </a:rPr>
              <a:t>学术期刊这种类型的文献</a:t>
            </a:r>
            <a:r>
              <a:rPr lang="zh-CN" altLang="en-US" sz="2000" dirty="0">
                <a:latin typeface="Times New Roman" panose="02020603050405020304" pitchFamily="18" charset="0"/>
                <a:ea typeface="微软雅黑" panose="020B0503020204020204" charset="-122"/>
              </a:rPr>
              <a:t>和</a:t>
            </a:r>
            <a:r>
              <a:rPr lang="zh-CN" altLang="en-US" sz="2000" dirty="0">
                <a:solidFill>
                  <a:srgbClr val="CC0000"/>
                </a:solidFill>
                <a:latin typeface="Times New Roman" panose="02020603050405020304" pitchFamily="18" charset="0"/>
                <a:ea typeface="微软雅黑" panose="020B0503020204020204" charset="-122"/>
              </a:rPr>
              <a:t>某些知识领域的文献</a:t>
            </a:r>
            <a:r>
              <a:rPr lang="zh-CN" altLang="en-US" sz="2000" dirty="0">
                <a:solidFill>
                  <a:schemeClr val="tx1"/>
                </a:solidFill>
                <a:latin typeface="Times New Roman" panose="02020603050405020304" pitchFamily="18" charset="0"/>
                <a:ea typeface="微软雅黑" panose="020B0503020204020204" charset="-122"/>
              </a:rPr>
              <a:t>在其</a:t>
            </a:r>
            <a:r>
              <a:rPr lang="zh-CN" altLang="en-US" sz="2000" dirty="0">
                <a:solidFill>
                  <a:srgbClr val="CC0000"/>
                </a:solidFill>
                <a:latin typeface="Times New Roman" panose="02020603050405020304" pitchFamily="18" charset="0"/>
                <a:ea typeface="微软雅黑" panose="020B0503020204020204" charset="-122"/>
              </a:rPr>
              <a:t>统计时间范围内</a:t>
            </a:r>
            <a:r>
              <a:rPr lang="zh-CN" altLang="en-US" sz="2000" dirty="0">
                <a:solidFill>
                  <a:schemeClr val="tx1"/>
                </a:solidFill>
                <a:latin typeface="Times New Roman" panose="02020603050405020304" pitchFamily="18" charset="0"/>
                <a:ea typeface="微软雅黑" panose="020B0503020204020204" charset="-122"/>
              </a:rPr>
              <a:t>的增长特点的基础之上。</a:t>
            </a:r>
          </a:p>
        </p:txBody>
      </p:sp>
      <p:sp>
        <p:nvSpPr>
          <p:cNvPr id="2" name="标题 1"/>
          <p:cNvSpPr>
            <a:spLocks noGrp="1"/>
          </p:cNvSpPr>
          <p:nvPr>
            <p:ph type="title"/>
          </p:nvPr>
        </p:nvSpPr>
        <p:spPr/>
        <p:txBody>
          <a:bodyPr/>
          <a:lstStyle/>
          <a:p>
            <a:r>
              <a:rPr lang="zh-CN" altLang="en-US" dirty="0"/>
              <a:t>文献指数增长规律的局限性</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idx="1"/>
          </p:nvPr>
        </p:nvSpPr>
        <p:spPr>
          <a:xfrm>
            <a:off x="1127448" y="1052736"/>
            <a:ext cx="9649072" cy="5329555"/>
          </a:xfrm>
        </p:spPr>
        <p:txBody>
          <a:bodyPr vert="horz" wrap="square" lIns="121920" tIns="60960" rIns="121920" bIns="60960" anchor="t" anchorCtr="0">
            <a:normAutofit fontScale="77500" lnSpcReduction="20000"/>
          </a:bodyPr>
          <a:lstStyle/>
          <a:p>
            <a:pPr indent="576000" algn="just" eaLnBrk="1" hangingPunct="1">
              <a:lnSpc>
                <a:spcPct val="150000"/>
              </a:lnSpc>
              <a:spcBef>
                <a:spcPct val="35000"/>
              </a:spcBef>
              <a:buNone/>
            </a:pPr>
            <a:r>
              <a:rPr lang="zh-CN" altLang="en-US" sz="2600" dirty="0">
                <a:solidFill>
                  <a:schemeClr val="tx1"/>
                </a:solidFill>
                <a:latin typeface="Times New Roman" panose="02020603050405020304" pitchFamily="18" charset="0"/>
                <a:ea typeface="微软雅黑" panose="020B0503020204020204" charset="-122"/>
              </a:rPr>
              <a:t>1963年，</a:t>
            </a:r>
            <a:r>
              <a:rPr lang="en-US" altLang="zh-CN" sz="2600" dirty="0">
                <a:solidFill>
                  <a:schemeClr val="tx1"/>
                </a:solidFill>
                <a:latin typeface="Times New Roman" panose="02020603050405020304" pitchFamily="18" charset="0"/>
                <a:ea typeface="微软雅黑" panose="020B0503020204020204" charset="-122"/>
              </a:rPr>
              <a:t>D·</a:t>
            </a:r>
            <a:r>
              <a:rPr lang="zh-CN" altLang="en-US" sz="2600" dirty="0">
                <a:solidFill>
                  <a:schemeClr val="tx1"/>
                </a:solidFill>
                <a:latin typeface="Times New Roman" panose="02020603050405020304" pitchFamily="18" charset="0"/>
                <a:ea typeface="微软雅黑" panose="020B0503020204020204" charset="-122"/>
              </a:rPr>
              <a:t>普赖斯在其名著《小科学，大科学》一书中，就论述了科学文献和科研人员的指数增长定律和逻辑增长规律，并认为“</a:t>
            </a:r>
            <a:r>
              <a:rPr lang="zh-CN" altLang="en-US" sz="2600" dirty="0">
                <a:solidFill>
                  <a:schemeClr val="accent1">
                    <a:lumMod val="50000"/>
                  </a:schemeClr>
                </a:solidFill>
                <a:latin typeface="Times New Roman" panose="02020603050405020304" pitchFamily="18" charset="0"/>
                <a:ea typeface="微软雅黑" panose="020B0503020204020204" charset="-122"/>
              </a:rPr>
              <a:t>指数型规律终将成为逻辑型</a:t>
            </a:r>
            <a:r>
              <a:rPr lang="zh-CN" altLang="en-US" sz="2600" dirty="0">
                <a:solidFill>
                  <a:schemeClr val="tx1"/>
                </a:solidFill>
                <a:latin typeface="Times New Roman" panose="02020603050405020304" pitchFamily="18" charset="0"/>
                <a:ea typeface="微软雅黑" panose="020B0503020204020204" charset="-122"/>
              </a:rPr>
              <a:t>”。</a:t>
            </a:r>
          </a:p>
          <a:p>
            <a:pPr indent="576000" algn="just" eaLnBrk="1" hangingPunct="1">
              <a:lnSpc>
                <a:spcPct val="150000"/>
              </a:lnSpc>
              <a:spcBef>
                <a:spcPct val="35000"/>
              </a:spcBef>
              <a:buNone/>
            </a:pPr>
            <a:r>
              <a:rPr lang="zh-CN" altLang="en-US" sz="2600" dirty="0">
                <a:solidFill>
                  <a:schemeClr val="tx1"/>
                </a:solidFill>
                <a:latin typeface="Times New Roman" panose="02020603050405020304" pitchFamily="18" charset="0"/>
                <a:ea typeface="微软雅黑" panose="020B0503020204020204" charset="-122"/>
              </a:rPr>
              <a:t>原苏联科学学家</a:t>
            </a:r>
            <a:r>
              <a:rPr lang="zh-CN" altLang="en-US" sz="2600" dirty="0">
                <a:solidFill>
                  <a:schemeClr val="accent1">
                    <a:lumMod val="50000"/>
                  </a:schemeClr>
                </a:solidFill>
                <a:latin typeface="Times New Roman" panose="02020603050405020304" pitchFamily="18" charset="0"/>
                <a:ea typeface="微软雅黑" panose="020B0503020204020204" charset="-122"/>
              </a:rPr>
              <a:t>纳里莫夫和符莱杜茨</a:t>
            </a:r>
            <a:r>
              <a:rPr lang="zh-CN" altLang="en-US" sz="2600" dirty="0">
                <a:solidFill>
                  <a:schemeClr val="tx1"/>
                </a:solidFill>
                <a:latin typeface="Times New Roman" panose="02020603050405020304" pitchFamily="18" charset="0"/>
                <a:ea typeface="微软雅黑" panose="020B0503020204020204" charset="-122"/>
              </a:rPr>
              <a:t>考虑到物质条件、经济来源以及作者智力等因素对科学文献增长速度的影响，在具体的文献统计研究基础上，提出了</a:t>
            </a:r>
            <a:r>
              <a:rPr lang="zh-CN" altLang="en-US" sz="2600" dirty="0">
                <a:solidFill>
                  <a:schemeClr val="accent1">
                    <a:lumMod val="50000"/>
                  </a:schemeClr>
                </a:solidFill>
                <a:latin typeface="Times New Roman" panose="02020603050405020304" pitchFamily="18" charset="0"/>
                <a:ea typeface="微软雅黑" panose="020B0503020204020204" charset="-122"/>
              </a:rPr>
              <a:t>文献逻辑曲线增长</a:t>
            </a:r>
            <a:r>
              <a:rPr lang="zh-CN" altLang="en-US" sz="2600" dirty="0">
                <a:solidFill>
                  <a:schemeClr val="tx1"/>
                </a:solidFill>
                <a:latin typeface="Times New Roman" panose="02020603050405020304" pitchFamily="18" charset="0"/>
                <a:ea typeface="微软雅黑" panose="020B0503020204020204" charset="-122"/>
              </a:rPr>
              <a:t>的理论和模型：</a:t>
            </a:r>
          </a:p>
          <a:p>
            <a:pPr eaLnBrk="1" hangingPunct="1">
              <a:buNone/>
            </a:pPr>
            <a:endParaRPr lang="zh-CN" altLang="en-US" sz="2665" dirty="0">
              <a:solidFill>
                <a:schemeClr val="tx1"/>
              </a:solidFill>
              <a:latin typeface="Times New Roman" panose="02020603050405020304" pitchFamily="18" charset="0"/>
              <a:ea typeface="微软雅黑" panose="020B0503020204020204" charset="-122"/>
            </a:endParaRPr>
          </a:p>
          <a:p>
            <a:pPr eaLnBrk="1" hangingPunct="1">
              <a:buNone/>
            </a:pPr>
            <a:endParaRPr lang="zh-CN" altLang="en-US" sz="3735" dirty="0">
              <a:solidFill>
                <a:schemeClr val="tx1"/>
              </a:solidFill>
              <a:latin typeface="Times New Roman" panose="02020603050405020304" pitchFamily="18" charset="0"/>
              <a:ea typeface="微软雅黑" panose="020B0503020204020204" charset="-122"/>
            </a:endParaRPr>
          </a:p>
          <a:p>
            <a:pPr eaLnBrk="1" hangingPunct="1">
              <a:buNone/>
            </a:pPr>
            <a:r>
              <a:rPr lang="zh-CN" altLang="en-US" sz="2600" dirty="0">
                <a:solidFill>
                  <a:schemeClr val="tx1"/>
                </a:solidFill>
                <a:latin typeface="Times New Roman" panose="02020603050405020304" pitchFamily="18" charset="0"/>
                <a:ea typeface="微软雅黑" panose="020B0503020204020204" charset="-122"/>
              </a:rPr>
              <a:t>式中：</a:t>
            </a:r>
            <a:r>
              <a:rPr lang="en-US" altLang="zh-CN" sz="2600" dirty="0">
                <a:solidFill>
                  <a:schemeClr val="tx1"/>
                </a:solidFill>
                <a:latin typeface="Times New Roman" panose="02020603050405020304" pitchFamily="18" charset="0"/>
                <a:ea typeface="微软雅黑" panose="020B0503020204020204" charset="-122"/>
              </a:rPr>
              <a:t>F(t)——t</a:t>
            </a:r>
            <a:r>
              <a:rPr lang="zh-CN" altLang="en-US" sz="2600" dirty="0">
                <a:solidFill>
                  <a:schemeClr val="tx1"/>
                </a:solidFill>
                <a:latin typeface="Times New Roman" panose="02020603050405020304" pitchFamily="18" charset="0"/>
                <a:ea typeface="微软雅黑" panose="020B0503020204020204" charset="-122"/>
              </a:rPr>
              <a:t>年的文献累积量；</a:t>
            </a:r>
          </a:p>
          <a:p>
            <a:pPr eaLnBrk="1" hangingPunct="1">
              <a:buNone/>
            </a:pPr>
            <a:r>
              <a:rPr lang="en-US" altLang="zh-CN" sz="2600" dirty="0">
                <a:solidFill>
                  <a:schemeClr val="tx1"/>
                </a:solidFill>
                <a:latin typeface="Times New Roman" panose="02020603050405020304" pitchFamily="18" charset="0"/>
                <a:ea typeface="微软雅黑" panose="020B0503020204020204" charset="-122"/>
              </a:rPr>
              <a:t>          k—— </a:t>
            </a:r>
            <a:r>
              <a:rPr lang="zh-CN" altLang="en-US" sz="2600" dirty="0">
                <a:solidFill>
                  <a:schemeClr val="tx1"/>
                </a:solidFill>
                <a:latin typeface="Times New Roman" panose="02020603050405020304" pitchFamily="18" charset="0"/>
                <a:ea typeface="微软雅黑" panose="020B0503020204020204" charset="-122"/>
              </a:rPr>
              <a:t>当</a:t>
            </a:r>
            <a:r>
              <a:rPr lang="en-US" altLang="zh-CN" sz="2600" dirty="0">
                <a:solidFill>
                  <a:schemeClr val="tx1"/>
                </a:solidFill>
                <a:latin typeface="Times New Roman" panose="02020603050405020304" pitchFamily="18" charset="0"/>
                <a:ea typeface="微软雅黑" panose="020B0503020204020204" charset="-122"/>
              </a:rPr>
              <a:t>t→∝</a:t>
            </a:r>
            <a:r>
              <a:rPr lang="zh-CN" altLang="en-US" sz="2600" dirty="0">
                <a:solidFill>
                  <a:schemeClr val="tx1"/>
                </a:solidFill>
                <a:latin typeface="Times New Roman" panose="02020603050405020304" pitchFamily="18" charset="0"/>
                <a:ea typeface="微软雅黑" panose="020B0503020204020204" charset="-122"/>
              </a:rPr>
              <a:t>时文献累积量，即其最大值，饱和极限；</a:t>
            </a:r>
          </a:p>
          <a:p>
            <a:pPr eaLnBrk="1" hangingPunct="1">
              <a:buNone/>
            </a:pPr>
            <a:r>
              <a:rPr lang="zh-CN" altLang="en-US" sz="2600" dirty="0">
                <a:solidFill>
                  <a:schemeClr val="tx1"/>
                </a:solidFill>
                <a:latin typeface="Times New Roman" panose="02020603050405020304" pitchFamily="18" charset="0"/>
                <a:ea typeface="微软雅黑" panose="020B0503020204020204" charset="-122"/>
              </a:rPr>
              <a:t>          </a:t>
            </a:r>
            <a:r>
              <a:rPr lang="en-US" altLang="zh-CN" sz="2600" dirty="0">
                <a:solidFill>
                  <a:schemeClr val="tx1"/>
                </a:solidFill>
                <a:latin typeface="Times New Roman" panose="02020603050405020304" pitchFamily="18" charset="0"/>
                <a:ea typeface="微软雅黑" panose="020B0503020204020204" charset="-122"/>
              </a:rPr>
              <a:t>a，b—— </a:t>
            </a:r>
            <a:r>
              <a:rPr lang="zh-CN" altLang="en-US" sz="2600" dirty="0">
                <a:solidFill>
                  <a:schemeClr val="tx1"/>
                </a:solidFill>
                <a:latin typeface="Times New Roman" panose="02020603050405020304" pitchFamily="18" charset="0"/>
                <a:ea typeface="微软雅黑" panose="020B0503020204020204" charset="-122"/>
              </a:rPr>
              <a:t>大于0的参数。</a:t>
            </a:r>
          </a:p>
        </p:txBody>
      </p:sp>
      <p:graphicFrame>
        <p:nvGraphicFramePr>
          <p:cNvPr id="3074" name="Object 5"/>
          <p:cNvGraphicFramePr/>
          <p:nvPr>
            <p:extLst>
              <p:ext uri="{D42A27DB-BD31-4B8C-83A1-F6EECF244321}">
                <p14:modId xmlns:p14="http://schemas.microsoft.com/office/powerpoint/2010/main" val="4180713668"/>
              </p:ext>
            </p:extLst>
          </p:nvPr>
        </p:nvGraphicFramePr>
        <p:xfrm>
          <a:off x="4223792" y="3933056"/>
          <a:ext cx="3247390" cy="774700"/>
        </p:xfrm>
        <a:graphic>
          <a:graphicData uri="http://schemas.openxmlformats.org/presentationml/2006/ole">
            <mc:AlternateContent xmlns:mc="http://schemas.openxmlformats.org/markup-compatibility/2006">
              <mc:Choice xmlns:v="urn:schemas-microsoft-com:vml" Requires="v">
                <p:oleObj r:id="rId3" imgW="1396365" imgH="393700" progId="Equation.DSMT4">
                  <p:embed/>
                </p:oleObj>
              </mc:Choice>
              <mc:Fallback>
                <p:oleObj r:id="rId3" imgW="1396365" imgH="393700" progId="Equation.DSMT4">
                  <p:embed/>
                  <p:pic>
                    <p:nvPicPr>
                      <p:cNvPr id="0" name="图片 1"/>
                      <p:cNvPicPr/>
                      <p:nvPr/>
                    </p:nvPicPr>
                    <p:blipFill>
                      <a:blip r:embed="rId4"/>
                      <a:stretch>
                        <a:fillRect/>
                      </a:stretch>
                    </p:blipFill>
                    <p:spPr>
                      <a:xfrm>
                        <a:off x="4223792" y="3933056"/>
                        <a:ext cx="3247390" cy="774700"/>
                      </a:xfrm>
                      <a:prstGeom prst="rect">
                        <a:avLst/>
                      </a:prstGeom>
                      <a:noFill/>
                      <a:ln w="38100">
                        <a:noFill/>
                        <a:miter/>
                      </a:ln>
                    </p:spPr>
                  </p:pic>
                </p:oleObj>
              </mc:Fallback>
            </mc:AlternateContent>
          </a:graphicData>
        </a:graphic>
      </p:graphicFrame>
      <p:sp>
        <p:nvSpPr>
          <p:cNvPr id="4" name="标题 3"/>
          <p:cNvSpPr>
            <a:spLocks noGrp="1"/>
          </p:cNvSpPr>
          <p:nvPr>
            <p:ph type="title"/>
            <p:custDataLst>
              <p:tags r:id="rId1"/>
            </p:custDataLst>
          </p:nvPr>
        </p:nvSpPr>
        <p:spPr/>
        <p:txBody>
          <a:bodyPr/>
          <a:lstStyle/>
          <a:p>
            <a:r>
              <a:rPr lang="zh-CN" altLang="en-US"/>
              <a:t>二、文献增长模型——逻辑增长模型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p:cNvPicPr>
          <p:nvPr/>
        </p:nvPicPr>
        <p:blipFill>
          <a:blip r:embed="rId2"/>
          <a:stretch>
            <a:fillRect/>
          </a:stretch>
        </p:blipFill>
        <p:spPr>
          <a:xfrm>
            <a:off x="4151784" y="3429000"/>
            <a:ext cx="3351530" cy="3383280"/>
          </a:xfrm>
          <a:prstGeom prst="rect">
            <a:avLst/>
          </a:prstGeom>
          <a:noFill/>
          <a:ln w="9525">
            <a:noFill/>
          </a:ln>
        </p:spPr>
      </p:pic>
      <p:sp>
        <p:nvSpPr>
          <p:cNvPr id="14339" name="Rectangle 3"/>
          <p:cNvSpPr>
            <a:spLocks noGrp="1"/>
          </p:cNvSpPr>
          <p:nvPr>
            <p:ph idx="1"/>
          </p:nvPr>
        </p:nvSpPr>
        <p:spPr>
          <a:xfrm>
            <a:off x="991922" y="1268760"/>
            <a:ext cx="10407295" cy="2353945"/>
          </a:xfrm>
        </p:spPr>
        <p:txBody>
          <a:bodyPr vert="horz" wrap="square" lIns="121920" tIns="60960" rIns="121920" bIns="60960" anchor="t" anchorCtr="0"/>
          <a:lstStyle/>
          <a:p>
            <a:pPr eaLnBrk="1" hangingPunct="1">
              <a:lnSpc>
                <a:spcPct val="150000"/>
              </a:lnSpc>
            </a:pPr>
            <a:r>
              <a:rPr lang="zh-CN" altLang="en-US" sz="2400" dirty="0">
                <a:solidFill>
                  <a:schemeClr val="tx1"/>
                </a:solidFill>
                <a:uFillTx/>
                <a:latin typeface="Times New Roman" panose="02020603050405020304" pitchFamily="18" charset="0"/>
                <a:ea typeface="微软雅黑" panose="020B0503020204020204" charset="-122"/>
              </a:rPr>
              <a:t>将上式对</a:t>
            </a:r>
            <a:r>
              <a:rPr lang="en-US" altLang="zh-CN" sz="2400" dirty="0">
                <a:solidFill>
                  <a:schemeClr val="tx1"/>
                </a:solidFill>
                <a:uFillTx/>
                <a:latin typeface="Times New Roman" panose="02020603050405020304" pitchFamily="18" charset="0"/>
                <a:ea typeface="微软雅黑" panose="020B0503020204020204" charset="-122"/>
              </a:rPr>
              <a:t>t</a:t>
            </a:r>
            <a:r>
              <a:rPr lang="zh-CN" altLang="en-US" sz="2400" dirty="0">
                <a:solidFill>
                  <a:schemeClr val="tx1"/>
                </a:solidFill>
                <a:uFillTx/>
                <a:latin typeface="Times New Roman" panose="02020603050405020304" pitchFamily="18" charset="0"/>
                <a:ea typeface="微软雅黑" panose="020B0503020204020204" charset="-122"/>
              </a:rPr>
              <a:t>求二阶导数，并令二阶导数为0，求得此式的曲线的拐点</a:t>
            </a:r>
            <a:r>
              <a:rPr lang="en-US" altLang="zh-CN" sz="2400" dirty="0">
                <a:solidFill>
                  <a:schemeClr val="tx1"/>
                </a:solidFill>
                <a:uFillTx/>
                <a:latin typeface="Times New Roman" panose="02020603050405020304" pitchFamily="18" charset="0"/>
                <a:ea typeface="微软雅黑" panose="020B0503020204020204" charset="-122"/>
              </a:rPr>
              <a:t>A</a:t>
            </a:r>
            <a:r>
              <a:rPr lang="zh-CN" altLang="en-US" sz="2400" dirty="0">
                <a:solidFill>
                  <a:schemeClr val="tx1"/>
                </a:solidFill>
                <a:uFillTx/>
                <a:latin typeface="Times New Roman" panose="02020603050405020304" pitchFamily="18" charset="0"/>
                <a:ea typeface="微软雅黑" panose="020B0503020204020204" charset="-122"/>
              </a:rPr>
              <a:t>的坐标为((</a:t>
            </a:r>
            <a:r>
              <a:rPr lang="en-US" altLang="zh-CN" sz="2400" dirty="0">
                <a:solidFill>
                  <a:schemeClr val="tx1"/>
                </a:solidFill>
                <a:uFillTx/>
                <a:latin typeface="Times New Roman" panose="02020603050405020304" pitchFamily="18" charset="0"/>
                <a:ea typeface="微软雅黑" panose="020B0503020204020204" charset="-122"/>
              </a:rPr>
              <a:t>lna)/kb,k/2)</a:t>
            </a:r>
          </a:p>
          <a:p>
            <a:pPr lvl="1" eaLnBrk="1" hangingPunct="1">
              <a:lnSpc>
                <a:spcPct val="150000"/>
              </a:lnSpc>
            </a:pPr>
            <a:r>
              <a:rPr lang="zh-CN" altLang="en-US" sz="2000" dirty="0">
                <a:solidFill>
                  <a:schemeClr val="tx1"/>
                </a:solidFill>
                <a:uFillTx/>
                <a:latin typeface="Times New Roman" panose="02020603050405020304" pitchFamily="18" charset="0"/>
                <a:ea typeface="微软雅黑" panose="020B0503020204020204" charset="-122"/>
              </a:rPr>
              <a:t>当</a:t>
            </a:r>
            <a:r>
              <a:rPr lang="en-US" altLang="zh-CN" sz="2000" dirty="0">
                <a:solidFill>
                  <a:schemeClr val="tx1"/>
                </a:solidFill>
                <a:uFillTx/>
                <a:latin typeface="Times New Roman" panose="02020603050405020304" pitchFamily="18" charset="0"/>
                <a:ea typeface="微软雅黑" panose="020B0503020204020204" charset="-122"/>
              </a:rPr>
              <a:t>t&lt;(lna)/kb，</a:t>
            </a:r>
            <a:r>
              <a:rPr lang="zh-CN" altLang="en-US" sz="2000" dirty="0">
                <a:solidFill>
                  <a:schemeClr val="tx1"/>
                </a:solidFill>
                <a:uFillTx/>
                <a:latin typeface="Times New Roman" panose="02020603050405020304" pitchFamily="18" charset="0"/>
                <a:ea typeface="微软雅黑" panose="020B0503020204020204" charset="-122"/>
              </a:rPr>
              <a:t>文献急剧增长，增长率渐增，符合指数增长规律。</a:t>
            </a:r>
          </a:p>
          <a:p>
            <a:pPr lvl="1" eaLnBrk="1" hangingPunct="1">
              <a:lnSpc>
                <a:spcPct val="150000"/>
              </a:lnSpc>
            </a:pPr>
            <a:r>
              <a:rPr lang="zh-CN" altLang="en-US" sz="2000" dirty="0">
                <a:solidFill>
                  <a:schemeClr val="tx1"/>
                </a:solidFill>
                <a:uFillTx/>
                <a:latin typeface="Times New Roman" panose="02020603050405020304" pitchFamily="18" charset="0"/>
                <a:ea typeface="微软雅黑" panose="020B0503020204020204" charset="-122"/>
              </a:rPr>
              <a:t>当</a:t>
            </a:r>
            <a:r>
              <a:rPr lang="en-US" altLang="zh-CN" sz="2000" dirty="0">
                <a:solidFill>
                  <a:schemeClr val="tx1"/>
                </a:solidFill>
                <a:uFillTx/>
                <a:latin typeface="Times New Roman" panose="02020603050405020304" pitchFamily="18" charset="0"/>
                <a:ea typeface="微软雅黑" panose="020B0503020204020204" charset="-122"/>
              </a:rPr>
              <a:t>t&gt;(lna)/bk，</a:t>
            </a:r>
            <a:r>
              <a:rPr lang="zh-CN" altLang="en-US" sz="2000" dirty="0">
                <a:solidFill>
                  <a:schemeClr val="tx1"/>
                </a:solidFill>
                <a:uFillTx/>
                <a:latin typeface="Times New Roman" panose="02020603050405020304" pitchFamily="18" charset="0"/>
                <a:ea typeface="微软雅黑" panose="020B0503020204020204" charset="-122"/>
              </a:rPr>
              <a:t>文献增长减慢，增长率渐减，并趋近于一个极限值</a:t>
            </a:r>
            <a:r>
              <a:rPr lang="en-US" altLang="zh-CN" sz="2000" dirty="0">
                <a:solidFill>
                  <a:schemeClr val="tx1"/>
                </a:solidFill>
                <a:uFillTx/>
                <a:latin typeface="Times New Roman" panose="02020603050405020304" pitchFamily="18" charset="0"/>
                <a:ea typeface="微软雅黑" panose="020B0503020204020204" charset="-122"/>
              </a:rPr>
              <a:t>y=k</a:t>
            </a:r>
            <a:r>
              <a:rPr lang="zh-CN" altLang="en-US" sz="2000" dirty="0">
                <a:solidFill>
                  <a:schemeClr val="tx1"/>
                </a:solidFill>
                <a:uFillTx/>
                <a:latin typeface="Times New Roman" panose="02020603050405020304" pitchFamily="18" charset="0"/>
                <a:ea typeface="微软雅黑" panose="020B0503020204020204" charset="-122"/>
              </a:rPr>
              <a:t> 。</a:t>
            </a:r>
          </a:p>
        </p:txBody>
      </p:sp>
      <p:sp>
        <p:nvSpPr>
          <p:cNvPr id="2" name="标题 1"/>
          <p:cNvSpPr>
            <a:spLocks noGrp="1"/>
          </p:cNvSpPr>
          <p:nvPr>
            <p:ph type="title"/>
          </p:nvPr>
        </p:nvSpPr>
        <p:spPr/>
        <p:txBody>
          <a:bodyPr/>
          <a:lstStyle/>
          <a:p>
            <a:r>
              <a:rPr lang="zh-CN" altLang="en-US" dirty="0"/>
              <a:t>文献逻辑增长模型分析</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92dba9aa-4816-41b7-9070-4e1504bc4209"/>
  <p:tag name="COMMONDATA" val="eyJoZGlkIjoiYjRhNTEwODFmODUxNzQ1ZDI0NTMyODgxMWMzMWQyMDk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
  <p:tag name="KSO_WM_UNIT_TYPE" val="ζ_h_f"/>
  <p:tag name="KSO_WM_UNIT_DYNAMIC_NUM_END" val="1"/>
  <p:tag name="KSO_WM_UNIT_INDEX" val="1593666781667_1_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8008.163779527559,&quot;width&quot;:19197.6}"/>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421</TotalTime>
  <Words>2288</Words>
  <Application>Microsoft Office PowerPoint</Application>
  <PresentationFormat>宽屏</PresentationFormat>
  <Paragraphs>153</Paragraphs>
  <Slides>25</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2</vt:i4>
      </vt:variant>
      <vt:variant>
        <vt:lpstr>幻灯片标题</vt:lpstr>
      </vt:variant>
      <vt:variant>
        <vt:i4>25</vt:i4>
      </vt:variant>
    </vt:vector>
  </HeadingPairs>
  <TitlesOfParts>
    <vt:vector size="33" baseType="lpstr">
      <vt:lpstr>宋体</vt:lpstr>
      <vt:lpstr>微软雅黑</vt:lpstr>
      <vt:lpstr>Arial</vt:lpstr>
      <vt:lpstr>Times New Roman</vt:lpstr>
      <vt:lpstr>Wingdings</vt:lpstr>
      <vt:lpstr>自定义设计方案</vt:lpstr>
      <vt:lpstr>Microsoft Excel Chart</vt:lpstr>
      <vt:lpstr>Equation.DSMT4</vt:lpstr>
      <vt:lpstr>文献增长规律</vt:lpstr>
      <vt:lpstr>文献增长规律</vt:lpstr>
      <vt:lpstr>一、文献量测度指标与方法</vt:lpstr>
      <vt:lpstr>二、文献增长模型——普赖斯指数增长</vt:lpstr>
      <vt:lpstr>二、文献增长模型——普赖斯指数增长</vt:lpstr>
      <vt:lpstr>文献指数增长规律分析</vt:lpstr>
      <vt:lpstr>文献指数增长规律的局限性</vt:lpstr>
      <vt:lpstr>二、文献增长模型——逻辑增长模型</vt:lpstr>
      <vt:lpstr>文献逻辑增长模型分析</vt:lpstr>
      <vt:lpstr>文献逻辑增长规律分析</vt:lpstr>
      <vt:lpstr>文献逻辑增长规律分析</vt:lpstr>
      <vt:lpstr>二、文献增长模型—阶跃型文献增长曲线</vt:lpstr>
      <vt:lpstr>二、文献增长模型-与学科发展规律</vt:lpstr>
      <vt:lpstr>二、文献增长模型—与学科发展规律</vt:lpstr>
      <vt:lpstr>二、文献增长模型——其他数学模型</vt:lpstr>
      <vt:lpstr>（一）线性增长模型</vt:lpstr>
      <vt:lpstr>（二）分级滑动指数模型</vt:lpstr>
      <vt:lpstr>（二）分级滑动指数模型</vt:lpstr>
      <vt:lpstr>（二）分级滑动指数模型:意义</vt:lpstr>
      <vt:lpstr>（三）超越函数模型</vt:lpstr>
      <vt:lpstr>（四）舍-布增长模型（总模型）</vt:lpstr>
      <vt:lpstr>科学文献增长分布曲线</vt:lpstr>
      <vt:lpstr>三、文献增长原因</vt:lpstr>
      <vt:lpstr>四、文献增长规律的应用</vt:lpstr>
      <vt:lpstr>四、文献增长规律的应用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Reviewer</cp:lastModifiedBy>
  <cp:revision>84</cp:revision>
  <dcterms:created xsi:type="dcterms:W3CDTF">2023-07-06T03:17:00Z</dcterms:created>
  <dcterms:modified xsi:type="dcterms:W3CDTF">2023-11-01T13:03:18Z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A9328F5108374C649A301DC6DC4BA46F_13</vt:lpwstr>
  </property>
  <property fmtid="{D5CDD505-2E9C-101B-9397-08002B2CF9AE}" pid="3" name="KSOProductBuildVer">
    <vt:lpwstr>2052-11.1.0.14309</vt:lpwstr>
  </property>
</Properties>
</file>