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1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8" r:id="rId2"/>
    <p:sldId id="269" r:id="rId3"/>
    <p:sldId id="267" r:id="rId4"/>
    <p:sldId id="258" r:id="rId5"/>
    <p:sldId id="297" r:id="rId6"/>
    <p:sldId id="259" r:id="rId7"/>
    <p:sldId id="271" r:id="rId8"/>
    <p:sldId id="261" r:id="rId9"/>
    <p:sldId id="298" r:id="rId10"/>
    <p:sldId id="299" r:id="rId11"/>
    <p:sldId id="262" r:id="rId12"/>
    <p:sldId id="263" r:id="rId13"/>
    <p:sldId id="264" r:id="rId14"/>
    <p:sldId id="275" r:id="rId15"/>
    <p:sldId id="276" r:id="rId16"/>
    <p:sldId id="277" r:id="rId17"/>
    <p:sldId id="265" r:id="rId18"/>
    <p:sldId id="266" r:id="rId19"/>
  </p:sldIdLst>
  <p:sldSz cx="12192000" cy="6858000"/>
  <p:notesSz cx="6858000" cy="9144000"/>
  <p:custDataLst>
    <p:tags r:id="rId22"/>
  </p:custDataLst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175D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75"/>
    <p:restoredTop sz="90929"/>
  </p:normalViewPr>
  <p:slideViewPr>
    <p:cSldViewPr showGuides="1">
      <p:cViewPr varScale="1">
        <p:scale>
          <a:sx n="82" d="100"/>
          <a:sy n="82" d="100"/>
        </p:scale>
        <p:origin x="1176" y="96"/>
      </p:cViewPr>
      <p:guideLst>
        <p:guide orient="horz" pos="2160"/>
        <p:guide pos="38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8655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1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7.xml"/><Relationship Id="rId4" Type="http://schemas.openxmlformats.org/officeDocument/2006/relationships/tags" Target="../tags/tag66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10" Type="http://schemas.openxmlformats.org/officeDocument/2006/relationships/image" Target="../media/image2.png"/><Relationship Id="rId4" Type="http://schemas.openxmlformats.org/officeDocument/2006/relationships/tags" Target="../tags/tag17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4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20" y="-121920"/>
            <a:ext cx="12237720" cy="50850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80" y="3836035"/>
            <a:ext cx="9799320" cy="1227455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>
                <a:solidFill>
                  <a:srgbClr val="1717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10" name="文本框 7"/>
          <p:cNvSpPr txBox="1"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8040216" y="5661248"/>
            <a:ext cx="3816424" cy="444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00FF"/>
              </a:buClr>
              <a:buSzPct val="8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Char char="•"/>
              <a:defRPr kumimoji="1" sz="2400" b="1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880"/>
              </a:lnSpc>
              <a:spcBef>
                <a:spcPts val="1200"/>
              </a:spcBef>
              <a:buClrTx/>
              <a:buSzTx/>
              <a:buNone/>
            </a:pPr>
            <a:r>
              <a:rPr lang="zh-CN" altLang="en-US" sz="2400" dirty="0">
                <a:solidFill>
                  <a:srgbClr val="1717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李长玲</a:t>
            </a:r>
            <a:r>
              <a:rPr lang="en-US" altLang="zh-CN" sz="2400" dirty="0">
                <a:solidFill>
                  <a:srgbClr val="1717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  </a:t>
            </a:r>
            <a:r>
              <a:rPr lang="zh-CN" altLang="en-US" sz="2400" dirty="0">
                <a:solidFill>
                  <a:srgbClr val="1717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信息管理研究院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7695" y="18803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>
              <a:defRPr>
                <a:solidFill>
                  <a:srgbClr val="17175D"/>
                </a:solidFill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2" name="Line 11"/>
          <p:cNvSpPr>
            <a:spLocks noChangeShapeType="1"/>
          </p:cNvSpPr>
          <p:nvPr userDrawn="1">
            <p:custDataLst>
              <p:tags r:id="rId6"/>
            </p:custDataLst>
          </p:nvPr>
        </p:nvSpPr>
        <p:spPr bwMode="auto">
          <a:xfrm>
            <a:off x="0" y="907132"/>
            <a:ext cx="12192000" cy="1588"/>
          </a:xfrm>
          <a:prstGeom prst="line">
            <a:avLst/>
          </a:prstGeom>
          <a:noFill/>
          <a:ln w="57150">
            <a:solidFill>
              <a:srgbClr val="3333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zh-CN" altLang="en-US"/>
          </a:p>
        </p:txBody>
      </p:sp>
      <p:grpSp>
        <p:nvGrpSpPr>
          <p:cNvPr id="28" name="组合 27"/>
          <p:cNvGrpSpPr/>
          <p:nvPr userDrawn="1"/>
        </p:nvGrpSpPr>
        <p:grpSpPr>
          <a:xfrm>
            <a:off x="10632504" y="0"/>
            <a:ext cx="1008112" cy="1006649"/>
            <a:chOff x="4998781" y="3381687"/>
            <a:chExt cx="2051173" cy="2051173"/>
          </a:xfrm>
        </p:grpSpPr>
        <p:sp>
          <p:nvSpPr>
            <p:cNvPr id="29" name="椭圆 28"/>
            <p:cNvSpPr/>
            <p:nvPr>
              <p:custDataLst>
                <p:tags r:id="rId7"/>
              </p:custDataLst>
            </p:nvPr>
          </p:nvSpPr>
          <p:spPr>
            <a:xfrm>
              <a:off x="5294647" y="3630671"/>
              <a:ext cx="1469318" cy="14693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0" name="图片 29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8781" y="3381687"/>
              <a:ext cx="2051173" cy="2051173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2023/10/19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1.wmf"/><Relationship Id="rId2" Type="http://schemas.openxmlformats.org/officeDocument/2006/relationships/tags" Target="../tags/tag8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72.xml"/><Relationship Id="rId7" Type="http://schemas.openxmlformats.org/officeDocument/2006/relationships/image" Target="../media/image4.png"/><Relationship Id="rId2" Type="http://schemas.openxmlformats.org/officeDocument/2006/relationships/tags" Target="../tags/tag71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4.xml"/><Relationship Id="rId4" Type="http://schemas.openxmlformats.org/officeDocument/2006/relationships/tags" Target="../tags/tag73.xml"/><Relationship Id="rId9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-文本框 3"/>
          <p:cNvSpPr txBox="1"/>
          <p:nvPr>
            <p:custDataLst>
              <p:tags r:id="rId1"/>
            </p:custDataLst>
          </p:nvPr>
        </p:nvSpPr>
        <p:spPr>
          <a:xfrm>
            <a:off x="707390" y="4222115"/>
            <a:ext cx="10755630" cy="776605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SzPct val="8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Char char="•"/>
              <a:defRPr kumimoji="1" sz="2400" b="1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ts val="4800"/>
              </a:spcBef>
              <a:buClrTx/>
              <a:buSzTx/>
              <a:buFontTx/>
              <a:buNone/>
            </a:pPr>
            <a:r>
              <a:rPr kumimoji="0" sz="5400" dirty="0">
                <a:solidFill>
                  <a:srgbClr val="1717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文献词频分布规律——齐普夫定律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三、齐普夫定律的局限</a:t>
            </a:r>
          </a:p>
        </p:txBody>
      </p:sp>
      <p:sp>
        <p:nvSpPr>
          <p:cNvPr id="16386" name="Rectangle 102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06379" y="1628800"/>
            <a:ext cx="6984776" cy="295619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kumimoji="1" lang="zh-CN" altLang="en-US" sz="22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  <a:sym typeface="Wingdings" panose="05000000000000000000" pitchFamily="2" charset="2"/>
              </a:rPr>
              <a:t>（1）</a:t>
            </a:r>
            <a:r>
              <a:rPr kumimoji="1" lang="zh-CN" altLang="en-US" sz="22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公式中</a:t>
            </a:r>
            <a:r>
              <a:rPr kumimoji="1" lang="en-US" altLang="zh-CN" sz="22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r</a:t>
            </a:r>
            <a:r>
              <a:rPr kumimoji="1" lang="zh-CN" altLang="en-US" sz="22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与</a:t>
            </a:r>
            <a:r>
              <a:rPr kumimoji="1" lang="en-US" altLang="zh-CN" sz="2200" i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f</a:t>
            </a:r>
            <a:r>
              <a:rPr kumimoji="1" lang="en-US" altLang="zh-CN" sz="2200" i="0" baseline="-2500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r</a:t>
            </a:r>
            <a:r>
              <a:rPr kumimoji="1" lang="zh-CN" altLang="en-US" sz="22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的一一对应关系，与语言的客观事实（文句中存在频率相同的词）不相符</a:t>
            </a:r>
          </a:p>
          <a:p>
            <a:pPr marL="457200" marR="0" lvl="1" indent="0" algn="l" defTabSz="914400" rtl="0" eaLnBrk="1" fontAlgn="base" latinLnBrk="0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/>
            </a:pPr>
            <a:r>
              <a:rPr kumimoji="1" lang="zh-CN" altLang="en-US" sz="20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低频率的词，序号相同的很多</a:t>
            </a:r>
          </a:p>
          <a:p>
            <a:pPr marL="457200" marR="0" lvl="1" indent="0" algn="l" defTabSz="914400" rtl="0" eaLnBrk="1" fontAlgn="base" latinLnBrk="0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/>
            </a:pPr>
            <a:r>
              <a:rPr kumimoji="1" lang="zh-CN" altLang="en-US" sz="20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高频率的词，序号相同的词随着频率的增高而越来越少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kumimoji="1" lang="zh-CN" altLang="en-US" sz="22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（2）图像并不完全是一条直线，而是一条锯齿形折线。</a:t>
            </a:r>
          </a:p>
        </p:txBody>
      </p:sp>
      <p:pic>
        <p:nvPicPr>
          <p:cNvPr id="17411" name="Picture 102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7608168" y="1844824"/>
            <a:ext cx="4069080" cy="299021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/>
          </p:cNvSpPr>
          <p:nvPr>
            <p:ph idx="1"/>
          </p:nvPr>
        </p:nvSpPr>
        <p:spPr>
          <a:xfrm>
            <a:off x="1127448" y="1100809"/>
            <a:ext cx="10166921" cy="5721350"/>
          </a:xfrm>
        </p:spPr>
        <p:txBody>
          <a:bodyPr vert="horz" wrap="square" lIns="121920" tIns="60960" rIns="121920" bIns="60960" anchor="t" anchorCtr="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2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1、朱斯的双参数公式（1936）(广义齐普夫定律</a:t>
            </a:r>
            <a:r>
              <a:rPr lang="en-US" altLang="zh-CN" sz="2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)</a:t>
            </a:r>
            <a:endParaRPr lang="en-US" altLang="zh-CN" sz="22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marL="0" indent="647700">
              <a:lnSpc>
                <a:spcPct val="150000"/>
              </a:lnSpc>
              <a:buNone/>
              <a:extLst>
                <a:ext uri="{35155182-B16C-46BC-9424-99874614C6A1}">
                  <wpsdc:indentchars xmlns="" xmlns:wpsdc="http://www.wps.cn/officeDocument/2017/drawingmlCustomData" val="200" checksum="2787091126"/>
                </a:ext>
              </a:extLst>
            </a:pP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1936年，美国</a:t>
            </a:r>
            <a:r>
              <a:rPr lang="zh-CN" altLang="en-US" sz="22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语言学家朱斯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指出：当词典收词</a:t>
            </a:r>
            <a:r>
              <a:rPr lang="zh-CN" altLang="en-US" sz="2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多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时，图像中的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α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角会增</a:t>
            </a:r>
            <a:r>
              <a:rPr lang="zh-CN" altLang="en-US" sz="2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大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; 当词典收词</a:t>
            </a:r>
            <a:r>
              <a:rPr lang="zh-CN" altLang="en-US" sz="2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少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时，图像中的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α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角会变</a:t>
            </a:r>
            <a:r>
              <a:rPr lang="zh-CN" altLang="en-US" sz="2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小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，可见，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r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的指数并不永远等于-1 ，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α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角也并不都是45°。也就是说，</a:t>
            </a:r>
            <a:r>
              <a:rPr lang="en-US" altLang="zh-CN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r</a:t>
            </a: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的指数不是一个常数（－1）而是一个参数。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由此，修正公式为：</a:t>
            </a:r>
            <a:endParaRPr lang="zh-CN" altLang="en-US" sz="2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marL="0" indent="0">
              <a:lnSpc>
                <a:spcPct val="100000"/>
              </a:lnSpc>
              <a:buNone/>
            </a:pPr>
            <a:endParaRPr lang="zh-CN" altLang="en-US" sz="22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式中，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β&gt;0,C&gt;0 ,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对于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r = 1 …n ∑f</a:t>
            </a:r>
            <a:r>
              <a:rPr lang="en-US" altLang="zh-CN" sz="22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r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=1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altLang="zh-CN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      </a:t>
            </a: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由于增加了小于1的参数</a:t>
            </a:r>
            <a:r>
              <a:rPr lang="en-US" altLang="zh-CN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β，</a:t>
            </a: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使齐普夫对数曲线增长减缓，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altLang="zh-CN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      </a:t>
            </a: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较好地修正了低频词词频－等级之间的数量关系。</a:t>
            </a:r>
          </a:p>
        </p:txBody>
      </p:sp>
      <p:graphicFrame>
        <p:nvGraphicFramePr>
          <p:cNvPr id="2050" name="Object 0"/>
          <p:cNvGraphicFramePr/>
          <p:nvPr>
            <p:extLst>
              <p:ext uri="{D42A27DB-BD31-4B8C-83A1-F6EECF244321}">
                <p14:modId xmlns:p14="http://schemas.microsoft.com/office/powerpoint/2010/main" val="2436577535"/>
              </p:ext>
            </p:extLst>
          </p:nvPr>
        </p:nvGraphicFramePr>
        <p:xfrm>
          <a:off x="3863752" y="3861048"/>
          <a:ext cx="3556000" cy="601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r:id="rId3" imgW="1421765" imgH="241300" progId="Equation.DSMT4">
                  <p:embed/>
                </p:oleObj>
              </mc:Choice>
              <mc:Fallback>
                <p:oleObj r:id="rId3" imgW="1421765" imgH="241300" progId="Equation.DSMT4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63752" y="3861048"/>
                        <a:ext cx="3556000" cy="60113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四、齐普夫定律的发展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Grp="1"/>
          </p:cNvSpPr>
          <p:nvPr>
            <p:ph idx="1"/>
          </p:nvPr>
        </p:nvSpPr>
        <p:spPr>
          <a:xfrm>
            <a:off x="1271464" y="1103312"/>
            <a:ext cx="9489256" cy="5659755"/>
          </a:xfrm>
        </p:spPr>
        <p:txBody>
          <a:bodyPr vert="horz" wrap="square" lIns="121920" tIns="60960" rIns="121920" bIns="60960" anchor="t" anchorCtr="0">
            <a:noAutofit/>
          </a:bodyPr>
          <a:lstStyle/>
          <a:p>
            <a:pPr marL="0" indent="0">
              <a:lnSpc>
                <a:spcPct val="125000"/>
              </a:lnSpc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2、芒代耳布罗的三参数公式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      1952 年，美籍法国</a:t>
            </a:r>
            <a:r>
              <a:rPr lang="zh-CN" altLang="en-US" sz="22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数学家芒代耳布罗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通过严格的数学推导，从理论上提出了词的三参数频率分布公式。其形式是：</a:t>
            </a:r>
          </a:p>
          <a:p>
            <a:pPr marL="0" indent="0" algn="ctr">
              <a:lnSpc>
                <a:spcPct val="125000"/>
              </a:lnSpc>
              <a:buNone/>
            </a:pP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</a:t>
            </a:r>
            <a:r>
              <a:rPr lang="en-US" altLang="zh-CN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 fr = c ( r +m) </a:t>
            </a:r>
            <a:r>
              <a:rPr lang="en-US" altLang="zh-CN" sz="2200" baseline="30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－β</a:t>
            </a:r>
            <a:r>
              <a:rPr lang="en-US" altLang="zh-CN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，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其中，0 ≤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m &lt; 1 ，β&gt;0，</a:t>
            </a:r>
          </a:p>
          <a:p>
            <a:pPr marL="0" indent="0">
              <a:lnSpc>
                <a:spcPct val="125000"/>
              </a:lnSpc>
              <a:buNone/>
            </a:pP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     对于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r = 1 …n ，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参数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m、β 、c 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要使：</a:t>
            </a:r>
          </a:p>
          <a:p>
            <a:pPr marL="0" indent="0">
              <a:lnSpc>
                <a:spcPct val="125000"/>
              </a:lnSpc>
              <a:buNone/>
            </a:pPr>
            <a:endParaRPr lang="zh-CN" altLang="en-US" sz="22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marL="0" indent="0">
              <a:lnSpc>
                <a:spcPct val="125000"/>
              </a:lnSpc>
              <a:buNone/>
            </a:pPr>
            <a:endParaRPr lang="zh-CN" altLang="en-US" sz="22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 m</a:t>
            </a: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主要修正低序高频词段，</a:t>
            </a:r>
            <a:r>
              <a:rPr lang="en-US" altLang="zh-CN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r</a:t>
            </a: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很小时，</a:t>
            </a:r>
            <a:r>
              <a:rPr lang="en-US" altLang="zh-CN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m</a:t>
            </a: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有较大的作用；</a:t>
            </a: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 β</a:t>
            </a: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的保留使低频词也得到较好描述。</a:t>
            </a:r>
          </a:p>
        </p:txBody>
      </p:sp>
      <p:graphicFrame>
        <p:nvGraphicFramePr>
          <p:cNvPr id="3074" name="Object 4"/>
          <p:cNvGraphicFramePr/>
          <p:nvPr/>
        </p:nvGraphicFramePr>
        <p:xfrm>
          <a:off x="0" y="-1143000"/>
          <a:ext cx="1219200" cy="264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r:id="rId4" imgW="127635" imgH="198755" progId="Equation.DSMT4">
                  <p:embed/>
                </p:oleObj>
              </mc:Choice>
              <mc:Fallback>
                <p:oleObj r:id="rId4" imgW="127635" imgH="198755" progId="Equation.DSMT4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-1143000"/>
                        <a:ext cx="1219200" cy="264584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6"/>
          <p:cNvGraphicFramePr/>
          <p:nvPr>
            <p:extLst>
              <p:ext uri="{D42A27DB-BD31-4B8C-83A1-F6EECF244321}">
                <p14:modId xmlns:p14="http://schemas.microsoft.com/office/powerpoint/2010/main" val="2668781870"/>
              </p:ext>
            </p:extLst>
          </p:nvPr>
        </p:nvGraphicFramePr>
        <p:xfrm>
          <a:off x="5087888" y="3861048"/>
          <a:ext cx="1524000" cy="1176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r:id="rId6" imgW="558800" imgH="431800" progId="Equation.DSMT4">
                  <p:embed/>
                </p:oleObj>
              </mc:Choice>
              <mc:Fallback>
                <p:oleObj r:id="rId6" imgW="558800" imgH="431800" progId="Equation.DSMT4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87888" y="3861048"/>
                        <a:ext cx="1524000" cy="117686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标题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四、齐普夫定律的发展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/>
          </p:cNvSpPr>
          <p:nvPr>
            <p:ph idx="1"/>
          </p:nvPr>
        </p:nvSpPr>
        <p:spPr>
          <a:xfrm>
            <a:off x="943152" y="1340768"/>
            <a:ext cx="10407295" cy="4488075"/>
          </a:xfrm>
        </p:spPr>
        <p:txBody>
          <a:bodyPr vert="horz" wrap="square" lIns="121920" tIns="60960" rIns="121920" bIns="60960" anchor="t" anchorCtr="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3、齐普夫第二定律—布茨（布什）定律：</a:t>
            </a: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低频词分布规律</a:t>
            </a:r>
            <a:endParaRPr lang="en-US" altLang="zh-CN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200" b="1" dirty="0">
                <a:latin typeface="Times New Roman" panose="02020603050405020304" pitchFamily="18" charset="0"/>
                <a:ea typeface="微软雅黑" panose="020B0503020204020204" charset="-122"/>
              </a:rPr>
              <a:t>      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如果设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n</a:t>
            </a:r>
            <a:r>
              <a:rPr lang="en-US" altLang="zh-CN" sz="22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r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为第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r 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位词出现的次数; 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f</a:t>
            </a:r>
            <a:r>
              <a:rPr lang="en-US" altLang="zh-CN" sz="22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r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为第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r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位词出现的概率; 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I</a:t>
            </a:r>
            <a:r>
              <a:rPr lang="en-US" altLang="zh-CN" sz="22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n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为出现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n 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次的词的数量</a:t>
            </a:r>
            <a:r>
              <a:rPr lang="en-US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；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D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为最高等级的级数；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N 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为词的总体集合中不同词出现的总次数。经过推导得出：</a:t>
            </a:r>
            <a:endParaRPr lang="en-US" altLang="zh-CN" sz="22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marL="0" indent="0">
              <a:lnSpc>
                <a:spcPct val="100000"/>
              </a:lnSpc>
              <a:buNone/>
            </a:pPr>
            <a:endParaRPr lang="zh-CN" altLang="en-US" sz="2200" b="1" dirty="0">
              <a:solidFill>
                <a:srgbClr val="CC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marL="0" indent="0">
              <a:lnSpc>
                <a:spcPct val="100000"/>
              </a:lnSpc>
              <a:buNone/>
            </a:pPr>
            <a:endParaRPr lang="zh-CN" altLang="en-US" sz="2200" b="1" dirty="0"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spcAft>
                <a:spcPts val="1800"/>
              </a:spcAft>
              <a:buNone/>
            </a:pPr>
            <a:r>
              <a:rPr lang="zh-CN" altLang="en-US" sz="2200" b="1" dirty="0">
                <a:latin typeface="Times New Roman" panose="02020603050405020304" pitchFamily="18" charset="0"/>
                <a:ea typeface="微软雅黑" panose="020B0503020204020204" charset="-122"/>
              </a:rPr>
              <a:t>      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可见，上式与正文的长度和常数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C 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无关，仅与单词的出现频次有关。该式即为齐普夫第二定律的表达式。</a:t>
            </a:r>
          </a:p>
        </p:txBody>
      </p:sp>
      <p:graphicFrame>
        <p:nvGraphicFramePr>
          <p:cNvPr id="4098" name="Object 5"/>
          <p:cNvGraphicFramePr/>
          <p:nvPr>
            <p:extLst>
              <p:ext uri="{D42A27DB-BD31-4B8C-83A1-F6EECF244321}">
                <p14:modId xmlns:p14="http://schemas.microsoft.com/office/powerpoint/2010/main" val="3293827502"/>
              </p:ext>
            </p:extLst>
          </p:nvPr>
        </p:nvGraphicFramePr>
        <p:xfrm>
          <a:off x="2711624" y="3429000"/>
          <a:ext cx="7941196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r:id="rId4" imgW="3543300" imgH="419100" progId="Equation.DSMT4">
                  <p:embed/>
                </p:oleObj>
              </mc:Choice>
              <mc:Fallback>
                <p:oleObj r:id="rId4" imgW="3543300" imgH="419100" progId="Equation.DSMT4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11624" y="3429000"/>
                        <a:ext cx="7941196" cy="864096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标题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四、齐普夫定律的发展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9210"/>
            <a:ext cx="10160000" cy="67697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455" y="783590"/>
            <a:ext cx="10566400" cy="512953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307927" y="5997152"/>
            <a:ext cx="8362951" cy="54918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ct val="5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kumimoji="1" lang="zh-CN" altLang="en-US" sz="2800" b="1" i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用以预测低频词出现的频次</a:t>
            </a:r>
            <a:endParaRPr kumimoji="1" lang="en-US" altLang="zh-CN" sz="2800" b="1" i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微软雅黑" panose="020B0503020204020204" charset="-122"/>
              <a:cs typeface="+mn-cs"/>
            </a:endParaRPr>
          </a:p>
        </p:txBody>
      </p:sp>
      <p:sp>
        <p:nvSpPr>
          <p:cNvPr id="19460" name="Rectangle 4"/>
          <p:cNvSpPr/>
          <p:nvPr/>
        </p:nvSpPr>
        <p:spPr>
          <a:xfrm>
            <a:off x="1007533" y="43392"/>
            <a:ext cx="8362951" cy="5861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ct val="5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因为出现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n+1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次的词，要排在出现次数为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 descr="C:\Users\Administrator\AppData\Roaming\Tencent\Users\1348447360\QQ\WinTemp\RichOle\AUX4Y18%C{I2EWND6T41P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241" y="1670050"/>
            <a:ext cx="11061700" cy="2819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/>
          </p:cNvSpPr>
          <p:nvPr>
            <p:ph idx="1"/>
          </p:nvPr>
        </p:nvSpPr>
        <p:spPr>
          <a:xfrm>
            <a:off x="775308" y="1134593"/>
            <a:ext cx="10742984" cy="5695950"/>
          </a:xfrm>
        </p:spPr>
        <p:txBody>
          <a:bodyPr vert="horz" wrap="square" lIns="121920" tIns="60960" rIns="121920" bIns="60960" anchor="t" anchorCtr="0"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1、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词表编制：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编制词表时应进行词汇控制，例，</a:t>
            </a: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编制多大规模的词表，选用多少词，根据什么选词等。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有些词表的编制则全部选用原始文献中的术语，统计其发生频率，研究分布特征，最后决定合乎使用频率的词，编入词表。词表编成后，根据标引实践，再不断反复修改，使词表真正趋于规范和实用</a:t>
            </a:r>
            <a:r>
              <a:rPr lang="zh-CN" alt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。</a:t>
            </a:r>
            <a:endParaRPr lang="en-US" altLang="zh-CN" sz="2200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zh-CN" alt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2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、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自动标引：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国内外情报学家们正在进行自动标引和自动分类的研究，将待处理的原文输入系统后，通过程序控制对每个词的频率进行统计分析，筛选出适于标引的词进行标引。由于频率太高的词和频率太低的词在检索中价值都不会太大,所以都不能用于标引，而要选用那些词频适当、功能较强的词来进行标引和分类。</a:t>
            </a:r>
            <a:endParaRPr lang="en-US" altLang="zh-CN" sz="22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graphicFrame>
        <p:nvGraphicFramePr>
          <p:cNvPr id="5122" name="Object 6"/>
          <p:cNvGraphicFramePr/>
          <p:nvPr/>
        </p:nvGraphicFramePr>
        <p:xfrm>
          <a:off x="5623560" y="5759450"/>
          <a:ext cx="3351530" cy="668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r:id="rId3" imgW="1205230" imgH="266065" progId="Equation.DSMT4">
                  <p:embed/>
                </p:oleObj>
              </mc:Choice>
              <mc:Fallback>
                <p:oleObj r:id="rId3" imgW="1205230" imgH="266065" progId="Equation.DSMT4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23560" y="5759450"/>
                        <a:ext cx="3351530" cy="6686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1221756" y="5862944"/>
            <a:ext cx="48916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帕欧确定有效词的词频约为：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五、齐普夫定律的应用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/>
          </p:cNvSpPr>
          <p:nvPr>
            <p:ph idx="1"/>
          </p:nvPr>
        </p:nvSpPr>
        <p:spPr>
          <a:xfrm>
            <a:off x="839416" y="1124744"/>
            <a:ext cx="10425360" cy="5657215"/>
          </a:xfrm>
        </p:spPr>
        <p:txBody>
          <a:bodyPr vert="horz" wrap="square" lIns="121920" tIns="60960" rIns="121920" bIns="60960" anchor="t" anchorCtr="0">
            <a:normAutofit fontScale="97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3、</a:t>
            </a:r>
            <a:r>
              <a:rPr lang="zh-CN" altLang="en-US" sz="2200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加权标引：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卢恩假设检索词分辨力的变化同它们发生频率的等级函数相应变化，最高分辨力的词恰好是频率中等的词，并建议通过这个模型从文献中找出有效词。琼斯通过实验指出，</a:t>
            </a: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如果有</a:t>
            </a:r>
            <a:r>
              <a:rPr lang="en-US" altLang="zh-CN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N </a:t>
            </a: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篇文献，某一个检索词涉及其中的</a:t>
            </a:r>
            <a:r>
              <a:rPr lang="en-US" altLang="zh-CN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n </a:t>
            </a: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篇，那么给这个词以</a:t>
            </a:r>
            <a:r>
              <a:rPr lang="en-US" altLang="zh-CN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log (N/ n) + 1 </a:t>
            </a: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的权值，将取得较好的检索效果。</a:t>
            </a:r>
            <a:endParaRPr lang="zh-CN" altLang="en-US" sz="2200" dirty="0">
              <a:solidFill>
                <a:schemeClr val="tx2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4、</a:t>
            </a:r>
            <a:r>
              <a:rPr lang="zh-CN" altLang="en-US" sz="2200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文档组织：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通过研究发现，在一个倒排档中，入档词的出现频率近似满足这样一个公式: 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P</a:t>
            </a:r>
            <a:r>
              <a:rPr lang="en-US" altLang="zh-CN" sz="22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r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= A/ r ，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式中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A 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是常数。大量研究表明，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A 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值近似于0.1。因此，这个公式与齐普夫公式是等价的，说明文献库中的词频特征与齐普夫定律是一致的。通过计算，便可求出数据库所需的存储量。</a:t>
            </a:r>
            <a:endParaRPr lang="en-US" altLang="zh-CN" sz="2200" dirty="0">
              <a:solidFill>
                <a:srgbClr val="CC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zh-CN" altLang="en-US" sz="2200" dirty="0">
                <a:latin typeface="Times New Roman" panose="02020603050405020304" pitchFamily="18" charset="0"/>
                <a:ea typeface="微软雅黑" panose="020B0503020204020204" charset="-122"/>
              </a:rPr>
              <a:t> 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5、</a:t>
            </a:r>
            <a:r>
              <a:rPr lang="zh-CN" altLang="en-US" sz="2200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在科学评价中的应用：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用关键词的计量分析了解学科研究方向。</a:t>
            </a:r>
            <a:endParaRPr lang="en-US" altLang="zh-CN" sz="2200" dirty="0">
              <a:solidFill>
                <a:srgbClr val="CC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altLang="zh-CN" sz="2200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6</a:t>
            </a:r>
            <a:r>
              <a:rPr lang="zh-CN" altLang="en-US" sz="2200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、“最省力法则”在图书情报管理中应用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五、齐普夫定律的应用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/>
          </p:cNvSpPr>
          <p:nvPr>
            <p:ph idx="1"/>
          </p:nvPr>
        </p:nvSpPr>
        <p:spPr>
          <a:xfrm>
            <a:off x="2049780" y="1636395"/>
            <a:ext cx="8128000" cy="4368800"/>
          </a:xfrm>
        </p:spPr>
        <p:txBody>
          <a:bodyPr vert="horz" wrap="square" lIns="121920" tIns="60960" rIns="121920" bIns="60960" anchor="t" anchorCtr="0"/>
          <a:lstStyle/>
          <a:p>
            <a:pPr eaLnBrk="1" hangingPunct="1"/>
            <a:r>
              <a:rPr lang="zh-CN" altLang="en-US" sz="32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齐普夫定律的形成</a:t>
            </a:r>
          </a:p>
          <a:p>
            <a:pPr eaLnBrk="1" hangingPunct="1"/>
            <a:r>
              <a:rPr lang="zh-CN" altLang="en-US" sz="32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齐普夫定律的基本内容</a:t>
            </a:r>
          </a:p>
          <a:p>
            <a:pPr eaLnBrk="1" hangingPunct="1"/>
            <a:r>
              <a:rPr lang="zh-CN" altLang="en-US" sz="32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齐普夫定律的局限</a:t>
            </a:r>
          </a:p>
          <a:p>
            <a:pPr eaLnBrk="1" hangingPunct="1"/>
            <a:r>
              <a:rPr lang="zh-CN" altLang="en-US" sz="32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齐普夫定律的发展</a:t>
            </a:r>
          </a:p>
          <a:p>
            <a:pPr eaLnBrk="1" hangingPunct="1"/>
            <a:r>
              <a:rPr lang="zh-CN" altLang="en-US" sz="32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齐普夫定律的应用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dirty="0"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文献词频分布规律——齐普夫定律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/>
          </p:cNvSpPr>
          <p:nvPr>
            <p:ph idx="1"/>
          </p:nvPr>
        </p:nvSpPr>
        <p:spPr>
          <a:xfrm>
            <a:off x="1117843" y="1124744"/>
            <a:ext cx="9900685" cy="5490210"/>
          </a:xfrm>
        </p:spPr>
        <p:txBody>
          <a:bodyPr vert="horz" wrap="square" lIns="121920" tIns="60960" rIns="121920" bIns="60960" anchor="t" anchorCtr="0">
            <a:normAutofit fontScale="92500"/>
          </a:bodyPr>
          <a:lstStyle/>
          <a:p>
            <a:pPr marL="0" indent="647700" algn="just">
              <a:lnSpc>
                <a:spcPct val="150000"/>
              </a:lnSpc>
              <a:buNone/>
              <a:extLst>
                <a:ext uri="{35155182-B16C-46BC-9424-99874614C6A1}">
                  <wpsdc:indentchars xmlns="" xmlns:wpsdc="http://www.wps.cn/officeDocument/2017/drawingmlCustomData" val="200" checksum="2787091126"/>
                </a:ext>
              </a:extLst>
            </a:pPr>
            <a:r>
              <a:rPr lang="zh-CN" altLang="en-US" sz="2200" dirty="0">
                <a:latin typeface="Times New Roman" panose="02020603050405020304" pitchFamily="18" charset="0"/>
                <a:ea typeface="微软雅黑" panose="020B0503020204020204" charset="-122"/>
              </a:rPr>
              <a:t> 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以汉字来说，其历史已有五六千年了，累积总数约有</a:t>
            </a: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五六万字</a:t>
            </a:r>
            <a:r>
              <a:rPr lang="en-US" altLang="zh-CN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(《</a:t>
            </a: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汉语大字典</a:t>
            </a:r>
            <a:r>
              <a:rPr lang="en-US" altLang="zh-CN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》</a:t>
            </a: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徐中舒主编，1986年-1990年，</a:t>
            </a:r>
            <a:r>
              <a:rPr lang="en-US" altLang="zh-CN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56000</a:t>
            </a: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字</a:t>
            </a:r>
            <a:r>
              <a:rPr lang="en-US" altLang="zh-CN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;《</a:t>
            </a: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中华字海</a:t>
            </a:r>
            <a:r>
              <a:rPr lang="en-US" altLang="zh-CN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》1994</a:t>
            </a: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年，冷玉龙主编，</a:t>
            </a:r>
            <a:r>
              <a:rPr lang="en-US" altLang="zh-CN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85000</a:t>
            </a: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字</a:t>
            </a:r>
            <a:r>
              <a:rPr lang="en-US" altLang="zh-CN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)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，但是通常所用的汉字则远远低于这个数字。</a:t>
            </a:r>
          </a:p>
          <a:p>
            <a:pPr marL="0" indent="647700" algn="just">
              <a:lnSpc>
                <a:spcPct val="150000"/>
              </a:lnSpc>
              <a:buClr>
                <a:schemeClr val="accent6">
                  <a:lumMod val="50000"/>
                </a:schemeClr>
              </a:buClr>
              <a:buSzTx/>
              <a:buFont typeface="Wingdings" panose="05000000000000000000" pitchFamily="2" charset="2"/>
              <a:buChar char="Ø"/>
              <a:extLst>
                <a:ext uri="{35155182-B16C-46BC-9424-99874614C6A1}">
                  <wpsdc:indentchars xmlns="" xmlns:wpsdc="http://www.wps.cn/officeDocument/2017/drawingmlCustomData" val="200" checksum="2787091126"/>
                </a:ext>
              </a:extLst>
            </a:pP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以通用现代汉语字典来说，多数字典收字均在</a:t>
            </a: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1万字以内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，尚不及总汉字的20％，常用汉字就更少了。</a:t>
            </a:r>
            <a:endParaRPr lang="zh-CN" altLang="en-US" sz="2200" dirty="0"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marL="0" indent="647700" algn="just">
              <a:lnSpc>
                <a:spcPct val="150000"/>
              </a:lnSpc>
              <a:buClr>
                <a:schemeClr val="accent6">
                  <a:lumMod val="50000"/>
                </a:schemeClr>
              </a:buClr>
              <a:buSzTx/>
              <a:buFont typeface="Wingdings" panose="05000000000000000000" pitchFamily="2" charset="2"/>
              <a:buChar char="Ø"/>
              <a:extLst>
                <a:ext uri="{35155182-B16C-46BC-9424-99874614C6A1}">
                  <wpsdc:indentchars xmlns="" xmlns:wpsdc="http://www.wps.cn/officeDocument/2017/drawingmlCustomData" val="200" checksum="2787091126"/>
                </a:ext>
              </a:extLst>
            </a:pP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66万字的《毛泽东选集》四卷合订本，也只用了2775个汉字，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不及总字数的10％。可见一个汉字在文集中出现频次是相差特别悬殊的。</a:t>
            </a:r>
          </a:p>
          <a:p>
            <a:pPr marL="0" indent="647700" algn="just">
              <a:lnSpc>
                <a:spcPct val="150000"/>
              </a:lnSpc>
              <a:buClr>
                <a:schemeClr val="accent6">
                  <a:lumMod val="50000"/>
                </a:schemeClr>
              </a:buClr>
              <a:buSzTx/>
              <a:buFont typeface="Wingdings" panose="05000000000000000000" pitchFamily="2" charset="2"/>
              <a:buChar char="Ø"/>
              <a:extLst>
                <a:ext uri="{35155182-B16C-46BC-9424-99874614C6A1}">
                  <wpsdc:indentchars xmlns="" xmlns:wpsdc="http://www.wps.cn/officeDocument/2017/drawingmlCustomData" val="200" checksum="2787091126"/>
                </a:ext>
              </a:extLst>
            </a:pP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据统计，</a:t>
            </a: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1000个汉字就能满足形成文献90％的需要，2400个汉字满足99％，3800个汉字已满足99.9％。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这表明构成文集的词汇出现频次是有一定规律的。</a:t>
            </a:r>
            <a:endParaRPr lang="en-US" altLang="zh-CN" sz="22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marL="0" indent="0" algn="just">
              <a:lnSpc>
                <a:spcPct val="150000"/>
              </a:lnSpc>
              <a:buSzTx/>
              <a:buNone/>
              <a:extLst>
                <a:ext uri="{35155182-B16C-46BC-9424-99874614C6A1}">
                  <wpsdc:indentchars xmlns="" xmlns:wpsdc="http://www.wps.cn/officeDocument/2017/drawingmlCustomData" val="200" checksum="2787091126"/>
                </a:ext>
              </a:extLst>
            </a:pPr>
            <a:r>
              <a:rPr lang="zh-CN" altLang="en-US" sz="2200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被学术界称为“齐普夫定律”的理论，就是研究文献词颇规律的重要结晶。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dirty="0"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文献词频分布规律——齐普夫定律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/>
          </p:cNvSpPr>
          <p:nvPr>
            <p:ph idx="1"/>
          </p:nvPr>
        </p:nvSpPr>
        <p:spPr>
          <a:xfrm>
            <a:off x="983432" y="1234757"/>
            <a:ext cx="10464800" cy="4388485"/>
          </a:xfrm>
        </p:spPr>
        <p:txBody>
          <a:bodyPr vert="horz" wrap="square" lIns="121920" tIns="60960" rIns="121920" bIns="60960" anchor="t" anchorCtr="0">
            <a:normAutofit lnSpcReduction="10000"/>
          </a:bodyPr>
          <a:lstStyle/>
          <a:p>
            <a:pPr marL="0" indent="-647700">
              <a:lnSpc>
                <a:spcPct val="200000"/>
              </a:lnSpc>
              <a:buNone/>
              <a:extLst>
                <a:ext uri="{35155182-B16C-46BC-9424-99874614C6A1}">
                  <wpsdc:indentchars xmlns="" xmlns:wpsdc="http://www.wps.cn/officeDocument/2017/drawingmlCustomData" val="-200" checksum="327203006"/>
                </a:ext>
              </a:extLst>
            </a:pP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1、艾思杜的发现。</a:t>
            </a:r>
            <a:r>
              <a:rPr lang="zh-CN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1916 年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charset="-122"/>
              </a:rPr>
              <a:t>，</a:t>
            </a:r>
            <a:r>
              <a:rPr lang="zh-CN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法国速记学家艾思杜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发现在较长文章中，词的出现频率分布的定量化形式： 假设有一篇包含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N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个词的文献(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N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应该充分地大) ，按这些词在文献中出现的绝对频次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n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递减的顺序排列起来，并且按自然数顺序从1 (绝对频次最大的词) 到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L (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绝对频次最小的词)编上序号，那么，</a:t>
            </a: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词的绝对频次</a:t>
            </a: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n</a:t>
            </a:r>
            <a:r>
              <a:rPr lang="en-US" altLang="zh-CN" sz="2400" b="1" baseline="-25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r</a:t>
            </a: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与它相应的词的序号</a:t>
            </a: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r </a:t>
            </a: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的乘积大体上稳定于一个常数</a:t>
            </a: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K，</a:t>
            </a: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即</a:t>
            </a: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n</a:t>
            </a:r>
            <a:r>
              <a:rPr lang="en-US" altLang="zh-CN" sz="2400" b="1" baseline="-25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r</a:t>
            </a: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·r = K。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一、齐普夫定律的形成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一、齐普夫定律的形成</a:t>
            </a:r>
          </a:p>
        </p:txBody>
      </p:sp>
      <p:sp>
        <p:nvSpPr>
          <p:cNvPr id="1028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650" y="1268760"/>
            <a:ext cx="8001000" cy="31470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kumimoji="1" lang="zh-CN" altLang="en-US" sz="22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2、贡东的公式。</a:t>
            </a:r>
            <a:r>
              <a:rPr kumimoji="1" lang="zh-CN" altLang="en-US" sz="2200" b="1" i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1928 年</a:t>
            </a:r>
            <a:r>
              <a:rPr kumimoji="1" lang="zh-CN" altLang="en-US" sz="2200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，</a:t>
            </a:r>
            <a:r>
              <a:rPr kumimoji="1" lang="zh-CN" altLang="en-US" sz="2200" b="1" i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美国</a:t>
            </a:r>
            <a:r>
              <a:rPr kumimoji="1" lang="zh-CN" altLang="en-US" sz="22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贝尔电话公司</a:t>
            </a:r>
            <a:r>
              <a:rPr kumimoji="1" lang="zh-CN" altLang="en-US" sz="2200" b="1" i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物理学家贡东(康登</a:t>
            </a:r>
            <a:r>
              <a:rPr kumimoji="1" lang="en-US" altLang="zh-CN" sz="2200" b="1" i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)</a:t>
            </a:r>
            <a:r>
              <a:rPr kumimoji="1" lang="en-US" altLang="zh-CN" sz="22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，</a:t>
            </a:r>
            <a:r>
              <a:rPr kumimoji="1" lang="zh-CN" altLang="en-US" sz="22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以</a:t>
            </a:r>
            <a:r>
              <a:rPr kumimoji="1" lang="zh-CN" altLang="en-US" sz="2200" i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横坐标表示词的序号的对数</a:t>
            </a:r>
            <a:r>
              <a:rPr kumimoji="1" lang="en-US" altLang="zh-CN" sz="2200" i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lnr</a:t>
            </a:r>
            <a:r>
              <a:rPr kumimoji="1" lang="en-US" altLang="zh-CN" sz="2200" i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 ，</a:t>
            </a:r>
            <a:r>
              <a:rPr kumimoji="1" lang="zh-CN" altLang="en-US" sz="2200" i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纵坐标表示词的绝对频次的对数</a:t>
            </a:r>
            <a:r>
              <a:rPr kumimoji="1" lang="en-US" altLang="zh-CN" sz="2200" i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lnn</a:t>
            </a:r>
            <a:r>
              <a:rPr kumimoji="1" lang="en-US" altLang="zh-CN" sz="2200" i="0" baseline="-2500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r</a:t>
            </a:r>
            <a:r>
              <a:rPr kumimoji="1" lang="en-US" altLang="zh-CN" sz="2200" i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 ，</a:t>
            </a:r>
            <a:r>
              <a:rPr kumimoji="1" lang="zh-CN" altLang="en-US" sz="22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描绘了词频分布的图形。</a:t>
            </a:r>
            <a:endParaRPr kumimoji="1" lang="en-US" altLang="zh-CN" sz="2200" i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kumimoji="1" lang="en-US" altLang="zh-CN" sz="2200" dirty="0">
                <a:ea typeface="微软雅黑" panose="020B0503020204020204" charset="-122"/>
              </a:rPr>
              <a:t>        </a:t>
            </a:r>
            <a:r>
              <a:rPr kumimoji="1" lang="zh-CN" altLang="en-US" sz="22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贡东发现，</a:t>
            </a:r>
            <a:r>
              <a:rPr kumimoji="1" lang="en-US" altLang="zh-CN" sz="2200" i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lnr</a:t>
            </a:r>
            <a:r>
              <a:rPr kumimoji="1" lang="en-US" altLang="zh-CN" sz="22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 </a:t>
            </a:r>
            <a:r>
              <a:rPr kumimoji="1" lang="zh-CN" altLang="en-US" sz="22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和</a:t>
            </a:r>
            <a:r>
              <a:rPr kumimoji="1" lang="en-US" altLang="zh-CN" sz="2200" i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lnn</a:t>
            </a:r>
            <a:r>
              <a:rPr kumimoji="1" lang="en-US" altLang="zh-CN" sz="2200" i="0" baseline="-2500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r</a:t>
            </a:r>
            <a:r>
              <a:rPr kumimoji="1" lang="en-US" altLang="zh-CN" sz="2200" i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 </a:t>
            </a:r>
            <a:r>
              <a:rPr kumimoji="1" lang="zh-CN" altLang="en-US" sz="22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的分布关系接近于一条直线</a:t>
            </a:r>
            <a:r>
              <a:rPr kumimoji="1" lang="en-US" altLang="zh-CN" sz="22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AB ，</a:t>
            </a:r>
            <a:r>
              <a:rPr kumimoji="1" lang="zh-CN" altLang="en-US" sz="22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通过多次试验</a:t>
            </a:r>
            <a:r>
              <a:rPr kumimoji="1" lang="en-US" altLang="zh-CN" sz="22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AB</a:t>
            </a:r>
            <a:r>
              <a:rPr kumimoji="1" lang="zh-CN" altLang="en-US" sz="22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与横坐标轴的夹角为45°，即： </a:t>
            </a:r>
            <a:r>
              <a:rPr kumimoji="1" lang="en-US" altLang="zh-CN" sz="2200" i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lnn</a:t>
            </a:r>
            <a:r>
              <a:rPr kumimoji="1" lang="en-US" altLang="zh-CN" sz="2200" i="0" baseline="-2500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r</a:t>
            </a:r>
            <a:r>
              <a:rPr kumimoji="1" lang="zh-CN" altLang="en-US" sz="22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 </a:t>
            </a:r>
            <a:r>
              <a:rPr kumimoji="1" lang="en-US" altLang="zh-CN" sz="22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=- </a:t>
            </a:r>
            <a:r>
              <a:rPr kumimoji="1" lang="en-US" altLang="zh-CN" sz="2200" i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lnr+k</a:t>
            </a:r>
            <a:r>
              <a:rPr kumimoji="1" lang="zh-CN" altLang="en-US" sz="2200" dirty="0">
                <a:ea typeface="微软雅黑" panose="020B0503020204020204" charset="-122"/>
              </a:rPr>
              <a:t>。</a:t>
            </a:r>
            <a:r>
              <a:rPr kumimoji="1" lang="zh-CN" altLang="en-US" sz="22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则，得出下式：</a:t>
            </a:r>
            <a:r>
              <a:rPr kumimoji="1" lang="en-US" altLang="zh-CN" sz="22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n</a:t>
            </a:r>
            <a:r>
              <a:rPr kumimoji="1" lang="en-US" altLang="zh-CN" sz="2200" i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r</a:t>
            </a:r>
            <a:r>
              <a:rPr kumimoji="1" lang="en-US" altLang="zh-CN" sz="22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 = Kr</a:t>
            </a:r>
            <a:r>
              <a:rPr kumimoji="1" lang="en-US" altLang="zh-CN" sz="2200" i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-1</a:t>
            </a:r>
            <a:r>
              <a:rPr kumimoji="1" lang="en-US" altLang="zh-CN" sz="22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，</a:t>
            </a:r>
            <a:r>
              <a:rPr kumimoji="1" lang="zh-CN" altLang="en-US" sz="22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两边同除文中词汇出现总次数</a:t>
            </a:r>
            <a:r>
              <a:rPr kumimoji="1" lang="en-US" altLang="zh-CN" sz="22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N：</a:t>
            </a:r>
            <a:endParaRPr kumimoji="1" lang="zh-CN" altLang="en-US" sz="2200" i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微软雅黑" panose="020B0503020204020204" charset="-122"/>
              <a:cs typeface="+mn-cs"/>
            </a:endParaRPr>
          </a:p>
        </p:txBody>
      </p:sp>
      <p:pic>
        <p:nvPicPr>
          <p:cNvPr id="1027" name="Picture 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8763000" y="2348880"/>
            <a:ext cx="2892425" cy="240347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026" name="Object 4"/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94599152"/>
              </p:ext>
            </p:extLst>
          </p:nvPr>
        </p:nvGraphicFramePr>
        <p:xfrm>
          <a:off x="1055440" y="4653136"/>
          <a:ext cx="53657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8" imgW="2881630" imgH="393700" progId="Equation.DSMT4">
                  <p:embed/>
                </p:oleObj>
              </mc:Choice>
              <mc:Fallback>
                <p:oleObj r:id="rId8" imgW="2881630" imgH="393700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55440" y="4653136"/>
                        <a:ext cx="5365750" cy="685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76910" y="5544820"/>
            <a:ext cx="6400800" cy="427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C</a:t>
            </a:r>
            <a:r>
              <a:rPr kumimoji="1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是否为常数，其变化范围如何，并未完全确认。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/>
          </p:cNvSpPr>
          <p:nvPr>
            <p:ph idx="1"/>
          </p:nvPr>
        </p:nvSpPr>
        <p:spPr>
          <a:xfrm>
            <a:off x="1058060" y="1108392"/>
            <a:ext cx="10177479" cy="5411470"/>
          </a:xfrm>
        </p:spPr>
        <p:txBody>
          <a:bodyPr vert="horz" wrap="square" lIns="121920" tIns="60960" rIns="121920" bIns="60960" anchor="t" anchorCtr="0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3、齐普夫的验证（1935） </a:t>
            </a:r>
          </a:p>
          <a:p>
            <a:pPr marL="0" indent="0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    齐普夫其人：</a:t>
            </a:r>
          </a:p>
          <a:p>
            <a:pPr>
              <a:lnSpc>
                <a:spcPct val="14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George Kingsley Zipf (1902-1950)：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美国哈佛大学教授、著名的</a:t>
            </a:r>
            <a:r>
              <a:rPr lang="zh-CN" altLang="en-US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语言学家和心理学家</a:t>
            </a:r>
            <a:endParaRPr lang="zh-CN" altLang="en-US" sz="22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>
              <a:lnSpc>
                <a:spcPct val="14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用大量的统计数据来验证前人有关词频分布规律的研究成果</a:t>
            </a:r>
          </a:p>
          <a:p>
            <a:pPr>
              <a:lnSpc>
                <a:spcPct val="14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1948年出版了《人类行为与最省力法则-人类生态学引论》，指出：</a:t>
            </a:r>
          </a:p>
          <a:p>
            <a:pPr marL="800100" lvl="2" indent="-342900">
              <a:lnSpc>
                <a:spcPct val="14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语言交流、表达思想时会收到两个方向相反的力的作用</a:t>
            </a:r>
          </a:p>
          <a:p>
            <a:pPr marL="800100" lvl="4" indent="-342900">
              <a:lnSpc>
                <a:spcPct val="140000"/>
              </a:lnSpc>
              <a:spcAft>
                <a:spcPts val="0"/>
              </a:spcAft>
            </a:pP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单一化力：希望尽量简短</a:t>
            </a:r>
          </a:p>
          <a:p>
            <a:pPr marL="800100" lvl="4" indent="-342900">
              <a:lnSpc>
                <a:spcPct val="140000"/>
              </a:lnSpc>
              <a:spcAft>
                <a:spcPts val="0"/>
              </a:spcAft>
            </a:pP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多样化力：希望能被对方理解</a:t>
            </a:r>
          </a:p>
          <a:p>
            <a:pPr marL="800100" lvl="4" indent="-342900">
              <a:lnSpc>
                <a:spcPct val="140000"/>
              </a:lnSpc>
              <a:spcAft>
                <a:spcPts val="0"/>
              </a:spcAft>
            </a:pP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单一化力与多样化力取得平衡，使自然语言词汇分布呈现了双曲线。</a:t>
            </a:r>
          </a:p>
          <a:p>
            <a:pPr marL="800100" lvl="2" indent="-342900">
              <a:lnSpc>
                <a:spcPct val="14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使用频率高的词，功能不会太大，传输它们所需力小</a:t>
            </a:r>
          </a:p>
        </p:txBody>
      </p:sp>
      <p:pic>
        <p:nvPicPr>
          <p:cNvPr id="13315" name="Picture 4" descr="zip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0456" y="2924944"/>
            <a:ext cx="1487170" cy="2066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一、齐普夫定律的形成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/>
          </p:cNvSpPr>
          <p:nvPr>
            <p:ph idx="1"/>
          </p:nvPr>
        </p:nvSpPr>
        <p:spPr>
          <a:xfrm>
            <a:off x="1055440" y="1196752"/>
            <a:ext cx="10310936" cy="5248910"/>
          </a:xfrm>
        </p:spPr>
        <p:txBody>
          <a:bodyPr vert="horz" wrap="square" lIns="121920" tIns="60960" rIns="121920" bIns="60960" anchor="t" anchorCtr="0">
            <a:normAutofit fontScale="92500"/>
          </a:bodyPr>
          <a:lstStyle/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2200" b="1" dirty="0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齐普夫的验证工作：</a:t>
            </a:r>
          </a:p>
          <a:p>
            <a:pPr marL="0" indent="0">
              <a:lnSpc>
                <a:spcPct val="150000"/>
              </a:lnSpc>
              <a:spcBef>
                <a:spcPct val="30000"/>
              </a:spcBef>
              <a:spcAft>
                <a:spcPts val="0"/>
              </a:spcAft>
              <a:buNone/>
            </a:pPr>
            <a:r>
              <a:rPr lang="zh-CN" altLang="en-US" sz="2200" b="1" dirty="0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起初</a:t>
            </a:r>
            <a:r>
              <a:rPr lang="zh-CN" altLang="en-US" sz="2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，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齐普夫按公式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f</a:t>
            </a:r>
            <a:r>
              <a:rPr lang="en-US" altLang="zh-CN" sz="22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r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= Cr</a:t>
            </a:r>
            <a:r>
              <a:rPr lang="en-US" altLang="zh-CN" sz="22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－1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来估计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C 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值。他指出，在此公式中，当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r = 1 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时，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f</a:t>
            </a:r>
            <a:r>
              <a:rPr lang="en-US" altLang="zh-CN" sz="22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r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=Cr</a:t>
            </a:r>
            <a:r>
              <a:rPr lang="en-US" altLang="zh-CN" sz="22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－1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= C。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可见，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C 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就是序号为1 的那个词的概率。</a:t>
            </a:r>
            <a:endParaRPr lang="en-US" altLang="zh-CN" sz="22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spcBef>
                <a:spcPct val="30000"/>
              </a:spcBef>
              <a:spcAft>
                <a:spcPts val="0"/>
              </a:spcAft>
              <a:buNone/>
            </a:pP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根据试验，齐普夫得出</a:t>
            </a:r>
            <a:r>
              <a:rPr lang="en-US" altLang="zh-CN" sz="2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C = 0.1 ，</a:t>
            </a:r>
            <a:r>
              <a:rPr lang="zh-CN" altLang="en-US" sz="2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因而认为</a:t>
            </a:r>
            <a:r>
              <a:rPr lang="en-US" altLang="zh-CN" sz="2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C </a:t>
            </a:r>
            <a:r>
              <a:rPr lang="zh-CN" altLang="en-US" sz="2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是一个常数。</a:t>
            </a:r>
          </a:p>
          <a:p>
            <a:pPr marL="0" indent="0">
              <a:lnSpc>
                <a:spcPct val="150000"/>
              </a:lnSpc>
              <a:spcBef>
                <a:spcPct val="30000"/>
              </a:spcBef>
              <a:spcAft>
                <a:spcPts val="0"/>
              </a:spcAft>
              <a:buNone/>
            </a:pPr>
            <a:r>
              <a:rPr lang="zh-CN" altLang="en-US" sz="2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后来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大量的事实说明，大多数欧洲语言的序号为1 的词的相对频率一般小于0.1。 齐普夫对他原先的说法作了修改，指出</a:t>
            </a:r>
            <a:r>
              <a:rPr lang="en-US" altLang="zh-CN" sz="22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C </a:t>
            </a:r>
            <a:r>
              <a:rPr lang="zh-CN" altLang="en-US" sz="22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不是一个常数，而是一个参数；它的取值区间为: 0 &lt; </a:t>
            </a:r>
            <a:r>
              <a:rPr lang="en-US" altLang="zh-CN" sz="22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C &lt; 0.1</a:t>
            </a:r>
            <a:r>
              <a:rPr lang="en-US" altLang="zh-CN" sz="2200" b="1" dirty="0">
                <a:latin typeface="Times New Roman" panose="02020603050405020304" pitchFamily="18" charset="0"/>
                <a:ea typeface="微软雅黑" panose="020B0503020204020204" charset="-122"/>
              </a:rPr>
              <a:t> </a:t>
            </a:r>
            <a:r>
              <a:rPr lang="en-US" altLang="zh-CN" sz="2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，</a:t>
            </a:r>
            <a:r>
              <a:rPr lang="zh-CN" altLang="en-US" sz="2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对于</a:t>
            </a:r>
            <a:r>
              <a:rPr lang="en-US" altLang="zh-CN" sz="2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r = 1 …n ，</a:t>
            </a:r>
            <a:r>
              <a:rPr lang="zh-CN" altLang="en-US" sz="2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这个参数</a:t>
            </a:r>
            <a:r>
              <a:rPr lang="en-US" altLang="zh-CN" sz="2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C </a:t>
            </a:r>
            <a:r>
              <a:rPr lang="zh-CN" altLang="en-US" sz="2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使得：</a:t>
            </a:r>
          </a:p>
          <a:p>
            <a:pPr marL="0" indent="0" algn="ctr">
              <a:lnSpc>
                <a:spcPct val="150000"/>
              </a:lnSpc>
              <a:spcBef>
                <a:spcPct val="30000"/>
              </a:spcBef>
              <a:spcAft>
                <a:spcPts val="0"/>
              </a:spcAft>
              <a:buNone/>
            </a:pPr>
            <a:r>
              <a:rPr lang="en-US" altLang="zh-CN" sz="2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Σf</a:t>
            </a:r>
            <a:r>
              <a:rPr lang="en-US" altLang="zh-CN" sz="2200" b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r </a:t>
            </a:r>
            <a:r>
              <a:rPr lang="en-US" altLang="zh-CN" sz="2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= 1=∑Cr</a:t>
            </a:r>
            <a:r>
              <a:rPr lang="en-US" altLang="zh-CN" sz="2200" b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－1</a:t>
            </a:r>
            <a:r>
              <a:rPr lang="en-US" altLang="zh-CN" sz="2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，</a:t>
            </a:r>
            <a:r>
              <a:rPr lang="zh-CN" altLang="en-US" sz="2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则，</a:t>
            </a:r>
            <a:r>
              <a:rPr lang="en-US" altLang="zh-CN" sz="2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C=1/ ∑r</a:t>
            </a:r>
            <a:r>
              <a:rPr lang="en-US" altLang="zh-CN" sz="2200" b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－1</a:t>
            </a:r>
            <a:endParaRPr lang="en-US" altLang="zh-CN" sz="2200" b="1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spcBef>
                <a:spcPct val="30000"/>
              </a:spcBef>
              <a:spcAft>
                <a:spcPts val="0"/>
              </a:spcAft>
              <a:buNone/>
            </a:pP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齐普夫根据一些文句中的词频统计</a:t>
            </a:r>
            <a:r>
              <a:rPr lang="zh-CN" altLang="en-US" sz="2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，</a:t>
            </a:r>
            <a:r>
              <a:rPr lang="zh-CN" altLang="en-US" sz="22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论证了</a:t>
            </a:r>
            <a:r>
              <a:rPr lang="zh-CN" altLang="en-US" sz="22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单参数词频分布公式</a:t>
            </a:r>
          </a:p>
          <a:p>
            <a:pPr marL="0" indent="0">
              <a:lnSpc>
                <a:spcPct val="150000"/>
              </a:lnSpc>
              <a:spcBef>
                <a:spcPct val="30000"/>
              </a:spcBef>
              <a:spcAft>
                <a:spcPts val="0"/>
              </a:spcAft>
              <a:buNone/>
            </a:pPr>
            <a:r>
              <a:rPr lang="zh-CN" altLang="en-US" sz="22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  </a:t>
            </a:r>
            <a:r>
              <a:rPr lang="en-US" altLang="zh-CN" sz="22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f</a:t>
            </a:r>
            <a:r>
              <a:rPr lang="en-US" altLang="zh-CN" sz="2200" b="1" baseline="-25000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r</a:t>
            </a:r>
            <a:r>
              <a:rPr lang="en-US" altLang="zh-CN" sz="22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= Cr</a:t>
            </a:r>
            <a:r>
              <a:rPr lang="en-US" altLang="zh-CN" sz="2200" b="1" baseline="30000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－1</a:t>
            </a:r>
            <a:r>
              <a:rPr lang="en-US" altLang="zh-CN" sz="22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(</a:t>
            </a:r>
            <a:r>
              <a:rPr lang="zh-CN" altLang="en-US" sz="22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或</a:t>
            </a:r>
            <a:r>
              <a:rPr lang="en-US" altLang="zh-CN" sz="22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Pr = Cr </a:t>
            </a:r>
            <a:r>
              <a:rPr lang="en-US" altLang="zh-CN" sz="2200" b="1" baseline="30000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－1</a:t>
            </a:r>
            <a:r>
              <a:rPr lang="en-US" altLang="zh-CN" sz="22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) </a:t>
            </a:r>
            <a:r>
              <a:rPr lang="zh-CN" altLang="en-US" sz="22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的正确性。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一、齐普夫定律的形成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/>
          </p:cNvSpPr>
          <p:nvPr>
            <p:ph idx="1"/>
          </p:nvPr>
        </p:nvSpPr>
        <p:spPr>
          <a:xfrm>
            <a:off x="711200" y="1247775"/>
            <a:ext cx="10464800" cy="5181600"/>
          </a:xfrm>
        </p:spPr>
        <p:txBody>
          <a:bodyPr vert="horz" wrap="square" lIns="121920" tIns="60960" rIns="121920" bIns="60960" anchor="t" anchorCtr="0"/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  （1） 文字表述：</a:t>
            </a: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P140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     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如果把一篇较长文章(约5000词以上) 中每个词出现的频次统计起来，按照高频词在前、低频词在后的递减顺序排列，并用自然数给这些词编上等级序号，即频次最高的词等级为1 ，频次次之的等级为2 …频次最小的词等级为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D (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或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L) 。</a:t>
            </a: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若用</a:t>
            </a: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f</a:t>
            </a:r>
            <a:r>
              <a:rPr lang="en-US" altLang="zh-CN" sz="2400" b="1" baseline="-25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r</a:t>
            </a: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表示频率，</a:t>
            </a: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r </a:t>
            </a: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表示等级序号，则有: </a:t>
            </a: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f</a:t>
            </a:r>
            <a:r>
              <a:rPr lang="en-US" altLang="zh-CN" sz="2400" b="1" baseline="-25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r</a:t>
            </a: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·r = C ，</a:t>
            </a: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式中</a:t>
            </a: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C </a:t>
            </a:r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为参数，0&lt;</a:t>
            </a: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C&lt;0.1。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二、齐普夫定律的基本内容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二、齐普夫定律的基本内容</a:t>
            </a:r>
          </a:p>
        </p:txBody>
      </p:sp>
      <p:sp>
        <p:nvSpPr>
          <p:cNvPr id="4" name="Rectangle 102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1" y="977265"/>
            <a:ext cx="10887000" cy="34150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lvl="0" algn="l" defTabSz="914400" rtl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kumimoji="1" lang="zh-CN" altLang="en-US" b="1" i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（2）图像描述</a:t>
            </a:r>
          </a:p>
          <a:p>
            <a:pPr marR="0" lvl="0" algn="just" defTabSz="914400" rtl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kumimoji="1" lang="zh-CN" altLang="en-US" b="1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       </a:t>
            </a:r>
            <a:r>
              <a:rPr kumimoji="1" lang="zh-CN" altLang="en-US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 根据文献中出现的词频与等级序号的统计数据，建立</a:t>
            </a:r>
            <a:r>
              <a:rPr kumimoji="1" lang="en-US" altLang="zh-CN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n</a:t>
            </a:r>
            <a:r>
              <a:rPr kumimoji="1" lang="en-US" altLang="zh-CN" i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r</a:t>
            </a:r>
            <a:r>
              <a:rPr kumimoji="1" lang="zh-CN" altLang="en-US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与</a:t>
            </a:r>
            <a:r>
              <a:rPr kumimoji="1" lang="en-US" altLang="zh-CN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r </a:t>
            </a:r>
            <a:r>
              <a:rPr kumimoji="1" lang="zh-CN" altLang="en-US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的直角坐标系，用横坐标表示词的等级序号</a:t>
            </a:r>
            <a:r>
              <a:rPr kumimoji="1" lang="en-US" altLang="zh-CN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r ，</a:t>
            </a:r>
            <a:r>
              <a:rPr kumimoji="1" lang="zh-CN" altLang="en-US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纵坐标表示相应的频次</a:t>
            </a:r>
            <a:r>
              <a:rPr kumimoji="1" lang="en-US" altLang="zh-CN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n</a:t>
            </a:r>
            <a:r>
              <a:rPr kumimoji="1" lang="en-US" altLang="zh-CN" i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r</a:t>
            </a:r>
            <a:r>
              <a:rPr kumimoji="1" lang="en-US" altLang="zh-CN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 ，</a:t>
            </a:r>
            <a:r>
              <a:rPr kumimoji="1" lang="zh-CN" altLang="en-US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得到一条双曲线，即</a:t>
            </a:r>
            <a:r>
              <a:rPr kumimoji="1" lang="zh-CN" altLang="en-US" b="1" i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齐普夫分布曲线</a:t>
            </a:r>
            <a:r>
              <a:rPr kumimoji="1" lang="zh-CN" altLang="en-US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 。</a:t>
            </a:r>
          </a:p>
          <a:p>
            <a:pPr marR="0" lvl="0" algn="just" defTabSz="914400" rtl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kumimoji="1" lang="zh-CN" altLang="en-US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       如果等级序号</a:t>
            </a:r>
            <a:r>
              <a:rPr kumimoji="1" lang="en-US" altLang="zh-CN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r </a:t>
            </a:r>
            <a:r>
              <a:rPr kumimoji="1" lang="zh-CN" altLang="en-US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与频次</a:t>
            </a:r>
            <a:r>
              <a:rPr kumimoji="1" lang="en-US" altLang="zh-CN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n</a:t>
            </a:r>
            <a:r>
              <a:rPr kumimoji="1" lang="en-US" altLang="zh-CN" i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r</a:t>
            </a:r>
            <a:r>
              <a:rPr kumimoji="1" lang="en-US" altLang="zh-CN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 </a:t>
            </a:r>
            <a:r>
              <a:rPr kumimoji="1" lang="zh-CN" altLang="en-US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都取对数坐标，则上图中的图像就变成一条直线了，即</a:t>
            </a:r>
            <a:r>
              <a:rPr kumimoji="1" lang="zh-CN" altLang="en-US" b="1" i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齐普夫分布对数曲线</a:t>
            </a:r>
            <a:r>
              <a:rPr kumimoji="1" lang="zh-CN" altLang="en-US" i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，即</a:t>
            </a:r>
            <a:r>
              <a:rPr kumimoji="1" lang="zh-CN" altLang="en-US" b="1" i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齐普夫分布</a:t>
            </a:r>
            <a:r>
              <a:rPr kumimoji="1" lang="zh-CN" altLang="en-US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。</a:t>
            </a:r>
            <a:r>
              <a:rPr kumimoji="1" lang="en-US" altLang="zh-CN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微软雅黑" panose="020B0503020204020204" charset="-122"/>
                <a:cs typeface="+mn-cs"/>
              </a:rPr>
              <a:t>p184</a:t>
            </a:r>
          </a:p>
        </p:txBody>
      </p:sp>
      <p:pic>
        <p:nvPicPr>
          <p:cNvPr id="16387" name="Picture 1027" descr="zipfcurve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916430" y="4372610"/>
            <a:ext cx="2895600" cy="2465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8" name="Picture 102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6668135" y="4220210"/>
            <a:ext cx="3067050" cy="2603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31e0312d-f199-4e12-9d1e-d1efb14479ee"/>
  <p:tag name="COMMONDATA" val="eyJoZGlkIjoiNmQwYjNhYWIzZDBkYTdhZWEwOGYwYzZkYjMwMTgzMjk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DIAGRAM_MODELTYPE" val="dynamicNum"/>
  <p:tag name="KSO_WM_BEAUTIFY_FLAG" val=""/>
  <p:tag name="KSO_WM_UNIT_TYPE" val="ζ_h_f"/>
  <p:tag name="KSO_WM_UNIT_DYNAMIC_NUM_END" val="1"/>
  <p:tag name="KSO_WM_UNIT_INDEX" val="1593666781667_1_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UNIT_PLACING_PICTURE_USER_VIEWPORT" val="{&quot;height&quot;:8008.163779527559,&quot;width&quot;:19197.6}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自定义设计方案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72</TotalTime>
  <Words>1869</Words>
  <Application>Microsoft Office PowerPoint</Application>
  <PresentationFormat>宽屏</PresentationFormat>
  <Paragraphs>85</Paragraphs>
  <Slides>18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宋体</vt:lpstr>
      <vt:lpstr>微软雅黑</vt:lpstr>
      <vt:lpstr>Arial</vt:lpstr>
      <vt:lpstr>Calibri</vt:lpstr>
      <vt:lpstr>Times New Roman</vt:lpstr>
      <vt:lpstr>Wingdings</vt:lpstr>
      <vt:lpstr>自定义设计方案</vt:lpstr>
      <vt:lpstr>Equation.DSMT4</vt:lpstr>
      <vt:lpstr>PowerPoint 演示文稿</vt:lpstr>
      <vt:lpstr>文献词频分布规律——齐普夫定律</vt:lpstr>
      <vt:lpstr>文献词频分布规律——齐普夫定律</vt:lpstr>
      <vt:lpstr>一、齐普夫定律的形成</vt:lpstr>
      <vt:lpstr>一、齐普夫定律的形成</vt:lpstr>
      <vt:lpstr>一、齐普夫定律的形成</vt:lpstr>
      <vt:lpstr>一、齐普夫定律的形成</vt:lpstr>
      <vt:lpstr>二、齐普夫定律的基本内容</vt:lpstr>
      <vt:lpstr>二、齐普夫定律的基本内容</vt:lpstr>
      <vt:lpstr>三、齐普夫定律的局限</vt:lpstr>
      <vt:lpstr>四、齐普夫定律的发展</vt:lpstr>
      <vt:lpstr>四、齐普夫定律的发展</vt:lpstr>
      <vt:lpstr>四、齐普夫定律的发展</vt:lpstr>
      <vt:lpstr>PowerPoint 演示文稿</vt:lpstr>
      <vt:lpstr>PowerPoint 演示文稿</vt:lpstr>
      <vt:lpstr>PowerPoint 演示文稿</vt:lpstr>
      <vt:lpstr>五、齐普夫定律的应用</vt:lpstr>
      <vt:lpstr>五、齐普夫定律的应用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39</cp:revision>
  <dcterms:created xsi:type="dcterms:W3CDTF">2023-07-05T14:22:00Z</dcterms:created>
  <dcterms:modified xsi:type="dcterms:W3CDTF">2023-10-19T09:24:17Z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3C66F418420142B1AD2865FF9833C84A_13</vt:lpwstr>
  </property>
  <property fmtid="{D5CDD505-2E9C-101B-9397-08002B2CF9AE}" pid="3" name="KSOProductBuildVer">
    <vt:lpwstr>2052-11.1.0.14309</vt:lpwstr>
  </property>
</Properties>
</file>