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heme/theme3.xml" ContentType="application/vnd.openxmlformats-officedocument.theme+xml"/>
  <Override PartName="/ppt/tags/tag134.xml" ContentType="application/vnd.openxmlformats-officedocument.presentationml.tags+xml"/>
  <Override PartName="/ppt/notesSlides/notesSlide1.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4"/>
  </p:notesMasterIdLst>
  <p:sldIdLst>
    <p:sldId id="304" r:id="rId3"/>
    <p:sldId id="274" r:id="rId4"/>
    <p:sldId id="266" r:id="rId5"/>
    <p:sldId id="305" r:id="rId6"/>
    <p:sldId id="275" r:id="rId7"/>
    <p:sldId id="279" r:id="rId8"/>
    <p:sldId id="277" r:id="rId9"/>
    <p:sldId id="306" r:id="rId10"/>
    <p:sldId id="278" r:id="rId11"/>
    <p:sldId id="258" r:id="rId12"/>
    <p:sldId id="307" r:id="rId13"/>
    <p:sldId id="260" r:id="rId14"/>
    <p:sldId id="308" r:id="rId15"/>
    <p:sldId id="309" r:id="rId16"/>
    <p:sldId id="310" r:id="rId17"/>
    <p:sldId id="264" r:id="rId18"/>
    <p:sldId id="267" r:id="rId19"/>
    <p:sldId id="265" r:id="rId20"/>
    <p:sldId id="311" r:id="rId21"/>
    <p:sldId id="312" r:id="rId22"/>
    <p:sldId id="313" r:id="rId23"/>
  </p:sldIdLst>
  <p:sldSz cx="12192000" cy="6858000"/>
  <p:notesSz cx="6858000" cy="9144000"/>
  <p:custDataLst>
    <p:tags r:id="rId25"/>
  </p:custDataLst>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7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g Chris" initials="RC" lastIdx="2" clrIdx="0"/>
  <p:cmAuthor id="2" name=" Reviewer" initials=" 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175D"/>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06"/>
    <p:restoredTop sz="90929"/>
  </p:normalViewPr>
  <p:slideViewPr>
    <p:cSldViewPr showGuides="1">
      <p:cViewPr varScale="1">
        <p:scale>
          <a:sx n="82" d="100"/>
          <a:sy n="82" d="100"/>
        </p:scale>
        <p:origin x="342" y="96"/>
      </p:cViewPr>
      <p:guideLst>
        <p:guide orient="horz" pos="2160"/>
        <p:guide pos="379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FD698094-5A70-489E-994C-4D4E74C452F5}" type="datetimeFigureOut">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2023/10/19</a:t>
            </a:fld>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801D5207-0689-4E45-9D36-B7283ACA83E7}" type="slidenum">
              <a:rPr kumimoji="1" lang="zh-CN" altLang="en-US" b="0"/>
              <a:t>1</a:t>
            </a:fld>
            <a:endParaRPr kumimoji="1" lang="en-US" altLang="zh-CN" b="0"/>
          </a:p>
        </p:txBody>
      </p:sp>
      <p:sp>
        <p:nvSpPr>
          <p:cNvPr id="17411" name="Rectangle 2"/>
          <p:cNvSpPr>
            <a:spLocks noGrp="1" noRot="1" noChangeAspect="1" noChangeArrowheads="1" noTextEdit="1"/>
          </p:cNvSpPr>
          <p:nvPr>
            <p:ph type="sldImg"/>
          </p:nvPr>
        </p:nvSpPr>
        <p:spPr>
          <a:xfrm>
            <a:off x="381000" y="685800"/>
            <a:ext cx="6096000" cy="3429000"/>
          </a:xfrm>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1" tIns="45716" rIns="91431" bIns="45716"/>
          <a:lstStyle/>
          <a:p>
            <a:pPr eaLnBrk="1" hangingPunct="1">
              <a:defRPr/>
            </a:pPr>
            <a:endParaRPr lang="zh-CN" altLang="en-US" dirty="0">
              <a:latin typeface="Times New Roman" panose="02020603050405020304" pitchFamily="18"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76.xml"/><Relationship Id="rId7"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media/image2.png"/><Relationship Id="rId4" Type="http://schemas.openxmlformats.org/officeDocument/2006/relationships/tags" Target="../tags/tag83.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2.xml"/><Relationship Id="rId5" Type="http://schemas.openxmlformats.org/officeDocument/2006/relationships/tags" Target="../tags/tag92.xml"/><Relationship Id="rId4" Type="http://schemas.openxmlformats.org/officeDocument/2006/relationships/tags" Target="../tags/tag9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2.xml"/><Relationship Id="rId4" Type="http://schemas.openxmlformats.org/officeDocument/2006/relationships/tags" Target="../tags/tag110.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2.xml"/><Relationship Id="rId5" Type="http://schemas.openxmlformats.org/officeDocument/2006/relationships/tags" Target="../tags/tag124.xml"/><Relationship Id="rId4" Type="http://schemas.openxmlformats.org/officeDocument/2006/relationships/tags" Target="../tags/tag12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slideMaster" Target="../slideMasters/slideMaster2.xml"/><Relationship Id="rId4" Type="http://schemas.openxmlformats.org/officeDocument/2006/relationships/tags" Target="../tags/tag128.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Master" Target="../slideMasters/slideMaster2.xml"/><Relationship Id="rId5" Type="http://schemas.openxmlformats.org/officeDocument/2006/relationships/tags" Target="../tags/tag133.xml"/><Relationship Id="rId4" Type="http://schemas.openxmlformats.org/officeDocument/2006/relationships/tags" Target="../tags/tag13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5720" y="-121920"/>
            <a:ext cx="12235815" cy="5085080"/>
          </a:xfrm>
          <a:prstGeom prst="rect">
            <a:avLst/>
          </a:prstGeom>
        </p:spPr>
      </p:pic>
      <p:sp>
        <p:nvSpPr>
          <p:cNvPr id="2" name="标题 1"/>
          <p:cNvSpPr>
            <a:spLocks noGrp="1"/>
          </p:cNvSpPr>
          <p:nvPr>
            <p:ph type="ctrTitle"/>
            <p:custDataLst>
              <p:tags r:id="rId2"/>
            </p:custDataLst>
          </p:nvPr>
        </p:nvSpPr>
        <p:spPr>
          <a:xfrm>
            <a:off x="1198880" y="3846195"/>
            <a:ext cx="9799320" cy="1239520"/>
          </a:xfrm>
        </p:spPr>
        <p:txBody>
          <a:bodyPr lIns="90000" tIns="46800" rIns="90000" bIns="46800" anchor="b" anchorCtr="0">
            <a:normAutofit/>
          </a:bodyPr>
          <a:lstStyle>
            <a:lvl1pPr algn="ctr">
              <a:defRPr sz="6000">
                <a:solidFill>
                  <a:srgbClr val="17175D"/>
                </a:solidFill>
              </a:defRPr>
            </a:lvl1pPr>
          </a:lstStyle>
          <a:p>
            <a:r>
              <a:rPr lang="zh-CN" altLang="en-US" dirty="0"/>
              <a:t>单击此处编辑母版标题样式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2023/10/19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10" name="文本框 7"/>
          <p:cNvSpPr txBox="1">
            <a:spLocks noChangeArrowheads="1"/>
          </p:cNvSpPr>
          <p:nvPr userDrawn="1">
            <p:custDataLst>
              <p:tags r:id="rId6"/>
            </p:custDataLst>
          </p:nvPr>
        </p:nvSpPr>
        <p:spPr bwMode="auto">
          <a:xfrm>
            <a:off x="8040216" y="5661248"/>
            <a:ext cx="3816424" cy="4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ts val="2880"/>
              </a:lnSpc>
              <a:spcBef>
                <a:spcPts val="1200"/>
              </a:spcBef>
              <a:buClrTx/>
              <a:buSzTx/>
              <a:buNone/>
            </a:pPr>
            <a:r>
              <a:rPr lang="zh-CN" altLang="en-US" sz="2400" dirty="0">
                <a:solidFill>
                  <a:srgbClr val="17175D"/>
                </a:solidFill>
                <a:effectLst/>
                <a:latin typeface="微软雅黑" panose="020B0503020204020204" charset="-122"/>
                <a:ea typeface="微软雅黑" panose="020B0503020204020204" charset="-122"/>
              </a:rPr>
              <a:t>李长玲</a:t>
            </a:r>
            <a:r>
              <a:rPr lang="en-US" altLang="zh-CN" sz="2400" dirty="0">
                <a:solidFill>
                  <a:srgbClr val="17175D"/>
                </a:solidFill>
                <a:effectLst/>
                <a:latin typeface="微软雅黑" panose="020B0503020204020204" charset="-122"/>
                <a:ea typeface="微软雅黑" panose="020B0503020204020204" charset="-122"/>
              </a:rPr>
              <a:t>   </a:t>
            </a:r>
            <a:r>
              <a:rPr lang="zh-CN" altLang="en-US" sz="2400" dirty="0">
                <a:solidFill>
                  <a:srgbClr val="17175D"/>
                </a:solidFill>
                <a:effectLst/>
                <a:latin typeface="微软雅黑" panose="020B0503020204020204" charset="-122"/>
                <a:ea typeface="微软雅黑" panose="020B0503020204020204" charset="-122"/>
              </a:rPr>
              <a:t>信息管理研究院</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2023/10/19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2023/10/19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2023/10/19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2023/10/19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5720" y="-121920"/>
            <a:ext cx="12235815" cy="5085080"/>
          </a:xfrm>
          <a:prstGeom prst="rect">
            <a:avLst/>
          </a:prstGeom>
        </p:spPr>
      </p:pic>
      <p:sp>
        <p:nvSpPr>
          <p:cNvPr id="2" name="标题 1"/>
          <p:cNvSpPr>
            <a:spLocks noGrp="1"/>
          </p:cNvSpPr>
          <p:nvPr>
            <p:ph type="ctrTitle"/>
            <p:custDataLst>
              <p:tags r:id="rId2"/>
            </p:custDataLst>
          </p:nvPr>
        </p:nvSpPr>
        <p:spPr>
          <a:xfrm>
            <a:off x="1198880" y="3846195"/>
            <a:ext cx="9799320" cy="1239520"/>
          </a:xfrm>
        </p:spPr>
        <p:txBody>
          <a:bodyPr lIns="90000" tIns="46800" rIns="90000" bIns="46800" anchor="b" anchorCtr="0">
            <a:normAutofit/>
          </a:bodyPr>
          <a:lstStyle>
            <a:lvl1pPr algn="ctr">
              <a:defRPr sz="6000">
                <a:solidFill>
                  <a:srgbClr val="17175D"/>
                </a:solidFill>
              </a:defRPr>
            </a:lvl1pPr>
          </a:lstStyle>
          <a:p>
            <a:r>
              <a:rPr lang="zh-CN" altLang="en-US" dirty="0"/>
              <a:t>单击此处编辑母版标题样式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2023/10/19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10" name="文本框 7"/>
          <p:cNvSpPr txBox="1">
            <a:spLocks noChangeArrowheads="1"/>
          </p:cNvSpPr>
          <p:nvPr userDrawn="1">
            <p:custDataLst>
              <p:tags r:id="rId6"/>
            </p:custDataLst>
          </p:nvPr>
        </p:nvSpPr>
        <p:spPr bwMode="auto">
          <a:xfrm>
            <a:off x="8040216" y="5661248"/>
            <a:ext cx="3816424" cy="4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ts val="2880"/>
              </a:lnSpc>
              <a:spcBef>
                <a:spcPts val="1200"/>
              </a:spcBef>
              <a:buClrTx/>
              <a:buSzTx/>
              <a:buNone/>
            </a:pPr>
            <a:r>
              <a:rPr lang="zh-CN" altLang="en-US" sz="2400" dirty="0">
                <a:solidFill>
                  <a:srgbClr val="17175D"/>
                </a:solidFill>
                <a:effectLst/>
                <a:latin typeface="微软雅黑" panose="020B0503020204020204" charset="-122"/>
                <a:ea typeface="微软雅黑" panose="020B0503020204020204" charset="-122"/>
              </a:rPr>
              <a:t>李长玲</a:t>
            </a:r>
            <a:r>
              <a:rPr lang="en-US" altLang="zh-CN" sz="2400" dirty="0">
                <a:solidFill>
                  <a:srgbClr val="17175D"/>
                </a:solidFill>
                <a:effectLst/>
                <a:latin typeface="微软雅黑" panose="020B0503020204020204" charset="-122"/>
                <a:ea typeface="微软雅黑" panose="020B0503020204020204" charset="-122"/>
              </a:rPr>
              <a:t>   </a:t>
            </a:r>
            <a:r>
              <a:rPr lang="zh-CN" altLang="en-US" sz="2400" dirty="0">
                <a:solidFill>
                  <a:srgbClr val="17175D"/>
                </a:solidFill>
                <a:effectLst/>
                <a:latin typeface="微软雅黑" panose="020B0503020204020204" charset="-122"/>
                <a:ea typeface="微软雅黑" panose="020B0503020204020204" charset="-122"/>
              </a:rPr>
              <a:t>信息管理研究院</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9450" y="260420"/>
            <a:ext cx="10969200" cy="705600"/>
          </a:xfrm>
        </p:spPr>
        <p:txBody>
          <a:bodyPr vert="horz" lIns="90000" tIns="46800" rIns="90000" bIns="46800" rtlCol="0" anchor="ctr" anchorCtr="0">
            <a:noAutofit/>
          </a:bodyPr>
          <a:lstStyle>
            <a:lvl1pPr>
              <a:defRPr sz="3600">
                <a:solidFill>
                  <a:srgbClr val="17175D"/>
                </a:solidFill>
              </a:defRPr>
            </a:lvl1p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330" y="1033780"/>
            <a:ext cx="10968990" cy="521589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12" name="Line 11"/>
          <p:cNvSpPr>
            <a:spLocks noChangeShapeType="1"/>
          </p:cNvSpPr>
          <p:nvPr userDrawn="1">
            <p:custDataLst>
              <p:tags r:id="rId6"/>
            </p:custDataLst>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grpSp>
        <p:nvGrpSpPr>
          <p:cNvPr id="28" name="组合 27"/>
          <p:cNvGrpSpPr/>
          <p:nvPr userDrawn="1"/>
        </p:nvGrpSpPr>
        <p:grpSpPr>
          <a:xfrm>
            <a:off x="10632504" y="0"/>
            <a:ext cx="1008112" cy="1006649"/>
            <a:chOff x="4998781" y="3381687"/>
            <a:chExt cx="2051173" cy="2051173"/>
          </a:xfrm>
        </p:grpSpPr>
        <p:sp>
          <p:nvSpPr>
            <p:cNvPr id="29" name="椭圆 28"/>
            <p:cNvSpPr/>
            <p:nvPr>
              <p:custDataLst>
                <p:tags r:id="rId7"/>
              </p:custDataLst>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custDataLst>
                <p:tags r:id="rId8"/>
              </p:custDataLst>
            </p:nvPr>
          </p:nvPicPr>
          <p:blipFill>
            <a:blip r:embed="rId10"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2023/10/19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2023/10/19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2023/10/19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9450" y="260420"/>
            <a:ext cx="10969200" cy="705600"/>
          </a:xfrm>
        </p:spPr>
        <p:txBody>
          <a:bodyPr vert="horz" lIns="90000" tIns="46800" rIns="90000" bIns="46800" rtlCol="0" anchor="ctr" anchorCtr="0">
            <a:noAutofit/>
          </a:bodyPr>
          <a:lstStyle>
            <a:lvl1pPr>
              <a:defRPr sz="3600">
                <a:solidFill>
                  <a:srgbClr val="17175D"/>
                </a:solidFill>
              </a:defRPr>
            </a:lvl1p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330" y="1033780"/>
            <a:ext cx="10968990" cy="521589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12" name="Line 11"/>
          <p:cNvSpPr>
            <a:spLocks noChangeShapeType="1"/>
          </p:cNvSpPr>
          <p:nvPr userDrawn="1">
            <p:custDataLst>
              <p:tags r:id="rId6"/>
            </p:custDataLst>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grpSp>
        <p:nvGrpSpPr>
          <p:cNvPr id="28" name="组合 27"/>
          <p:cNvGrpSpPr/>
          <p:nvPr userDrawn="1"/>
        </p:nvGrpSpPr>
        <p:grpSpPr>
          <a:xfrm>
            <a:off x="10632504" y="0"/>
            <a:ext cx="1008112" cy="1006649"/>
            <a:chOff x="4998781" y="3381687"/>
            <a:chExt cx="2051173" cy="2051173"/>
          </a:xfrm>
        </p:grpSpPr>
        <p:sp>
          <p:nvSpPr>
            <p:cNvPr id="29" name="椭圆 28"/>
            <p:cNvSpPr/>
            <p:nvPr>
              <p:custDataLst>
                <p:tags r:id="rId7"/>
              </p:custDataLst>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custDataLst>
                <p:tags r:id="rId8"/>
              </p:custDataLst>
            </p:nvPr>
          </p:nvPicPr>
          <p:blipFill>
            <a:blip r:embed="rId10"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2023/10/19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2023/10/19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2023/10/19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2023/10/19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2023/10/19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2023/10/19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2023/10/19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2023/10/19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2023/10/19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2023/10/19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2023/10/19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7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70.xml"/><Relationship Id="rId2" Type="http://schemas.openxmlformats.org/officeDocument/2006/relationships/slideLayout" Target="../slideLayouts/slideLayout15.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68.xml"/><Relationship Id="rId10" Type="http://schemas.openxmlformats.org/officeDocument/2006/relationships/slideLayout" Target="../slideLayouts/slideLayout23.xml"/><Relationship Id="rId19" Type="http://schemas.openxmlformats.org/officeDocument/2006/relationships/tags" Target="../tags/tag7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2023/10/19</a:t>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2023/10/19</a:t>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3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14.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8.wmf"/><Relationship Id="rId2" Type="http://schemas.openxmlformats.org/officeDocument/2006/relationships/tags" Target="../tags/tag148.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slideLayout" Target="../slideLayouts/slideLayout15.xml"/><Relationship Id="rId4" Type="http://schemas.openxmlformats.org/officeDocument/2006/relationships/tags" Target="../tags/tag150.xml"/></Relationships>
</file>

<file path=ppt/slides/_rels/slide15.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19.wmf"/><Relationship Id="rId2" Type="http://schemas.openxmlformats.org/officeDocument/2006/relationships/tags" Target="../tags/tag151.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slideLayout" Target="../slideLayouts/slideLayout15.xml"/><Relationship Id="rId4" Type="http://schemas.openxmlformats.org/officeDocument/2006/relationships/tags" Target="../tags/tag15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15.bin"/><Relationship Id="rId4"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59.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3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oleObject" Target="../embeddings/oleObject9.bin"/><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image" Target="../media/image12.wmf"/><Relationship Id="rId2" Type="http://schemas.openxmlformats.org/officeDocument/2006/relationships/tags" Target="../tags/tag136.xml"/><Relationship Id="rId1" Type="http://schemas.openxmlformats.org/officeDocument/2006/relationships/vmlDrawing" Target="../drawings/vmlDrawing4.vml"/><Relationship Id="rId6" Type="http://schemas.openxmlformats.org/officeDocument/2006/relationships/tags" Target="../tags/tag140.xml"/><Relationship Id="rId11" Type="http://schemas.openxmlformats.org/officeDocument/2006/relationships/oleObject" Target="../embeddings/oleObject8.bin"/><Relationship Id="rId5" Type="http://schemas.openxmlformats.org/officeDocument/2006/relationships/tags" Target="../tags/tag139.xml"/><Relationship Id="rId10" Type="http://schemas.openxmlformats.org/officeDocument/2006/relationships/image" Target="../media/image11.wmf"/><Relationship Id="rId4" Type="http://schemas.openxmlformats.org/officeDocument/2006/relationships/tags" Target="../tags/tag138.xml"/><Relationship Id="rId9" Type="http://schemas.openxmlformats.org/officeDocument/2006/relationships/oleObject" Target="../embeddings/oleObject7.bin"/><Relationship Id="rId1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27" y="-121704"/>
            <a:ext cx="12190476" cy="5085184"/>
          </a:xfrm>
          <a:prstGeom prst="rect">
            <a:avLst/>
          </a:prstGeom>
        </p:spPr>
      </p:pic>
      <p:sp>
        <p:nvSpPr>
          <p:cNvPr id="11" name="PA-文本框 3"/>
          <p:cNvSpPr txBox="1"/>
          <p:nvPr/>
        </p:nvSpPr>
        <p:spPr>
          <a:xfrm>
            <a:off x="631190" y="4144010"/>
            <a:ext cx="10931525" cy="1092200"/>
          </a:xfrm>
          <a:prstGeom prst="rect">
            <a:avLst/>
          </a:prstGeom>
          <a:noFill/>
        </p:spPr>
        <p:txBody>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lnSpc>
                <a:spcPct val="100000"/>
              </a:lnSpc>
              <a:spcBef>
                <a:spcPts val="0"/>
              </a:spcBef>
              <a:buClrTx/>
              <a:buSzTx/>
              <a:buFontTx/>
              <a:buNone/>
            </a:pPr>
            <a:r>
              <a:rPr kumimoji="0" sz="5400" dirty="0">
                <a:solidFill>
                  <a:srgbClr val="17175D"/>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文献作者分布规律 ——洛特卡定律</a:t>
            </a:r>
          </a:p>
        </p:txBody>
      </p:sp>
      <p:sp>
        <p:nvSpPr>
          <p:cNvPr id="10" name="文本框 7"/>
          <p:cNvSpPr txBox="1">
            <a:spLocks noChangeArrowheads="1"/>
          </p:cNvSpPr>
          <p:nvPr>
            <p:custDataLst>
              <p:tags r:id="rId1"/>
            </p:custDataLst>
          </p:nvPr>
        </p:nvSpPr>
        <p:spPr bwMode="auto">
          <a:xfrm>
            <a:off x="8040216" y="5661248"/>
            <a:ext cx="3816424" cy="4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ts val="2880"/>
              </a:lnSpc>
              <a:spcBef>
                <a:spcPts val="1200"/>
              </a:spcBef>
              <a:buClrTx/>
              <a:buSzTx/>
              <a:buNone/>
            </a:pPr>
            <a:r>
              <a:rPr lang="zh-CN" altLang="en-US" sz="2400" dirty="0">
                <a:solidFill>
                  <a:srgbClr val="17175D"/>
                </a:solidFill>
                <a:effectLst>
                  <a:outerShdw blurRad="38100" dist="38100" dir="2700000" algn="tl">
                    <a:srgbClr val="000000">
                      <a:alpha val="43137"/>
                    </a:srgbClr>
                  </a:outerShdw>
                </a:effectLst>
                <a:latin typeface="微软雅黑" panose="020B0503020204020204" charset="-122"/>
                <a:ea typeface="微软雅黑" panose="020B0503020204020204" charset="-122"/>
              </a:rPr>
              <a:t>李长玲</a:t>
            </a:r>
            <a:r>
              <a:rPr lang="en-US" altLang="zh-CN" sz="2400" dirty="0">
                <a:solidFill>
                  <a:srgbClr val="17175D"/>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400" dirty="0">
                <a:solidFill>
                  <a:srgbClr val="17175D"/>
                </a:solidFill>
                <a:effectLst>
                  <a:outerShdw blurRad="38100" dist="38100" dir="2700000" algn="tl">
                    <a:srgbClr val="000000">
                      <a:alpha val="43137"/>
                    </a:srgbClr>
                  </a:outerShdw>
                </a:effectLst>
                <a:latin typeface="微软雅黑" panose="020B0503020204020204" charset="-122"/>
                <a:ea typeface="微软雅黑" panose="020B0503020204020204" charset="-122"/>
              </a:rPr>
              <a:t>信息管理研究院</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23392" y="1556792"/>
            <a:ext cx="7132955" cy="3308350"/>
          </a:xfrm>
        </p:spPr>
        <p:txBody>
          <a:bodyPr vert="horz" wrap="square" lIns="121920" tIns="60960" rIns="121920" bIns="60960" numCol="1" anchor="t" anchorCtr="0" compatLnSpc="1">
            <a:noAutofit/>
          </a:bodyPr>
          <a:lstStyle/>
          <a:p>
            <a:pPr marL="0" marR="0" lvl="0" indent="584200" algn="l" defTabSz="914400" rtl="0" fontAlgn="base">
              <a:lnSpc>
                <a:spcPct val="200000"/>
              </a:lnSpc>
              <a:spcAft>
                <a:spcPct val="0"/>
              </a:spcAft>
              <a:buClr>
                <a:srgbClr val="A50021"/>
              </a:buClr>
              <a:buSzPct val="75000"/>
              <a:buFont typeface="Wingdings" panose="05000000000000000000" pitchFamily="2" charset="2"/>
              <a:buNone/>
              <a:defRPr/>
              <a:extLst>
                <a:ext uri="{35155182-B16C-46BC-9424-99874614C6A1}">
                  <wpsdc:indentchars xmlns:wpsdc="http://www.wps.cn/officeDocument/2017/drawingmlCustomData" xmlns="" val="200" checksum="3059719554"/>
                </a:ext>
              </a:extLst>
            </a:pPr>
            <a:r>
              <a:rPr kumimoji="1" lang="zh-CN" altLang="en-US" sz="23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洛特卡用图像描述了作者与论文之间的数量对应关系：</a:t>
            </a:r>
            <a:r>
              <a:rPr kumimoji="1" lang="zh-CN" altLang="en-US" sz="2300" i="0" kern="0" spc="0" baseline="0" noProof="0" dirty="0">
                <a:ln>
                  <a:noFill/>
                </a:ln>
                <a:solidFill>
                  <a:schemeClr val="tx2"/>
                </a:solidFill>
                <a:effectLst/>
                <a:uLnTx/>
                <a:uFillTx/>
                <a:latin typeface="Times New Roman" panose="02020603050405020304" pitchFamily="18" charset="0"/>
                <a:ea typeface="微软雅黑" panose="020B0503020204020204" charset="-122"/>
                <a:cs typeface="+mn-cs"/>
              </a:rPr>
              <a:t>以</a:t>
            </a:r>
            <a:r>
              <a:rPr kumimoji="1" lang="en-US" altLang="zh-CN" sz="2300" i="0" kern="0" spc="0" baseline="0" noProof="0" dirty="0">
                <a:ln>
                  <a:noFill/>
                </a:ln>
                <a:solidFill>
                  <a:schemeClr val="tx2"/>
                </a:solidFill>
                <a:effectLst/>
                <a:uLnTx/>
                <a:uFillTx/>
                <a:latin typeface="Times New Roman" panose="02020603050405020304" pitchFamily="18" charset="0"/>
                <a:ea typeface="微软雅黑" panose="020B0503020204020204" charset="-122"/>
                <a:cs typeface="+mn-cs"/>
              </a:rPr>
              <a:t>x </a:t>
            </a:r>
            <a:r>
              <a:rPr kumimoji="1" lang="zh-CN" altLang="en-US" sz="2300" i="0" kern="0" spc="0" baseline="0" noProof="0" dirty="0">
                <a:ln>
                  <a:noFill/>
                </a:ln>
                <a:solidFill>
                  <a:schemeClr val="tx2"/>
                </a:solidFill>
                <a:effectLst/>
                <a:uLnTx/>
                <a:uFillTx/>
                <a:latin typeface="Times New Roman" panose="02020603050405020304" pitchFamily="18" charset="0"/>
                <a:ea typeface="微软雅黑" panose="020B0503020204020204" charset="-122"/>
                <a:cs typeface="+mn-cs"/>
              </a:rPr>
              <a:t>轴表示作者所写的论文数, </a:t>
            </a:r>
            <a:r>
              <a:rPr kumimoji="1" lang="en-US" altLang="zh-CN" sz="2300" i="0" kern="0" spc="0" baseline="0" noProof="0" dirty="0">
                <a:ln>
                  <a:noFill/>
                </a:ln>
                <a:solidFill>
                  <a:schemeClr val="tx2"/>
                </a:solidFill>
                <a:effectLst/>
                <a:uLnTx/>
                <a:uFillTx/>
                <a:latin typeface="Times New Roman" panose="02020603050405020304" pitchFamily="18" charset="0"/>
                <a:ea typeface="微软雅黑" panose="020B0503020204020204" charset="-122"/>
                <a:cs typeface="+mn-cs"/>
              </a:rPr>
              <a:t>y </a:t>
            </a:r>
            <a:r>
              <a:rPr kumimoji="1" lang="zh-CN" altLang="en-US" sz="2300" i="0" kern="0" spc="0" baseline="0" noProof="0" dirty="0">
                <a:ln>
                  <a:noFill/>
                </a:ln>
                <a:solidFill>
                  <a:schemeClr val="tx2"/>
                </a:solidFill>
                <a:effectLst/>
                <a:uLnTx/>
                <a:uFillTx/>
                <a:latin typeface="Times New Roman" panose="02020603050405020304" pitchFamily="18" charset="0"/>
                <a:ea typeface="微软雅黑" panose="020B0503020204020204" charset="-122"/>
                <a:cs typeface="+mn-cs"/>
              </a:rPr>
              <a:t>轴表示写了</a:t>
            </a:r>
            <a:r>
              <a:rPr kumimoji="1" lang="en-US" altLang="zh-CN" sz="2300" i="0" kern="0" spc="0" baseline="0" noProof="0" dirty="0">
                <a:ln>
                  <a:noFill/>
                </a:ln>
                <a:solidFill>
                  <a:schemeClr val="tx2"/>
                </a:solidFill>
                <a:effectLst/>
                <a:uLnTx/>
                <a:uFillTx/>
                <a:latin typeface="Times New Roman" panose="02020603050405020304" pitchFamily="18" charset="0"/>
                <a:ea typeface="微软雅黑" panose="020B0503020204020204" charset="-122"/>
                <a:cs typeface="+mn-cs"/>
              </a:rPr>
              <a:t>x</a:t>
            </a:r>
            <a:r>
              <a:rPr kumimoji="1" lang="zh-CN" altLang="en-US" sz="2300" i="0" kern="0" spc="0" baseline="0" noProof="0" dirty="0">
                <a:ln>
                  <a:noFill/>
                </a:ln>
                <a:solidFill>
                  <a:schemeClr val="tx2"/>
                </a:solidFill>
                <a:effectLst/>
                <a:uLnTx/>
                <a:uFillTx/>
                <a:latin typeface="Times New Roman" panose="02020603050405020304" pitchFamily="18" charset="0"/>
                <a:ea typeface="微软雅黑" panose="020B0503020204020204" charset="-122"/>
                <a:cs typeface="+mn-cs"/>
              </a:rPr>
              <a:t>篇论文的作者频率,</a:t>
            </a:r>
            <a:r>
              <a:rPr kumimoji="1" lang="zh-CN" altLang="en-US" sz="23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 并以</a:t>
            </a:r>
            <a:r>
              <a:rPr kumimoji="1" lang="zh-CN" altLang="en-US" sz="2300" i="0" kern="0" spc="0" baseline="0" noProof="0" dirty="0">
                <a:ln>
                  <a:noFill/>
                </a:ln>
                <a:solidFill>
                  <a:srgbClr val="CC0000"/>
                </a:solidFill>
                <a:effectLst/>
                <a:uLnTx/>
                <a:uFillTx/>
                <a:latin typeface="Times New Roman" panose="02020603050405020304" pitchFamily="18" charset="0"/>
                <a:ea typeface="微软雅黑" panose="020B0503020204020204" charset="-122"/>
                <a:cs typeface="+mn-cs"/>
              </a:rPr>
              <a:t>对数刻度</a:t>
            </a:r>
            <a:r>
              <a:rPr kumimoji="1" lang="zh-CN" altLang="en-US" sz="23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描绘其关系曲线。</a:t>
            </a:r>
            <a:endParaRPr kumimoji="1" lang="en-US" altLang="zh-CN" sz="23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endParaRPr>
          </a:p>
          <a:p>
            <a:pPr marL="0" marR="0" lvl="0" indent="584200" algn="l" defTabSz="914400" rtl="0" fontAlgn="base">
              <a:lnSpc>
                <a:spcPct val="200000"/>
              </a:lnSpc>
              <a:spcAft>
                <a:spcPct val="0"/>
              </a:spcAft>
              <a:buClr>
                <a:srgbClr val="A50021"/>
              </a:buClr>
              <a:buSzPct val="75000"/>
              <a:buFont typeface="Wingdings" panose="05000000000000000000" pitchFamily="2" charset="2"/>
              <a:buNone/>
              <a:defRPr/>
              <a:extLst>
                <a:ext uri="{35155182-B16C-46BC-9424-99874614C6A1}">
                  <wpsdc:indentchars xmlns:wpsdc="http://www.wps.cn/officeDocument/2017/drawingmlCustomData" xmlns="" val="200" checksum="3059719554"/>
                </a:ext>
              </a:extLst>
            </a:pPr>
            <a:r>
              <a:rPr kumimoji="1" lang="zh-CN" altLang="en-US" sz="23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结果, 从所得到的数据点来看, 洛特卡分布曲线的图形基本上是一条直线，然后用最小二乘法计算该拟合直线的斜率近似为- 2。</a:t>
            </a:r>
          </a:p>
        </p:txBody>
      </p:sp>
      <p:graphicFrame>
        <p:nvGraphicFramePr>
          <p:cNvPr id="6146" name="Object 1024"/>
          <p:cNvGraphicFramePr/>
          <p:nvPr/>
        </p:nvGraphicFramePr>
        <p:xfrm>
          <a:off x="8112760" y="1628775"/>
          <a:ext cx="3652520" cy="4234180"/>
        </p:xfrm>
        <a:graphic>
          <a:graphicData uri="http://schemas.openxmlformats.org/presentationml/2006/ole">
            <mc:AlternateContent xmlns:mc="http://schemas.openxmlformats.org/markup-compatibility/2006">
              <mc:Choice xmlns:v="urn:schemas-microsoft-com:vml" Requires="v">
                <p:oleObj spid="_x0000_s6147" r:id="rId4" imgW="1714500" imgH="1828800" progId="Word.Picture.8">
                  <p:embed/>
                </p:oleObj>
              </mc:Choice>
              <mc:Fallback>
                <p:oleObj r:id="rId4" imgW="1714500" imgH="1828800" progId="Word.Picture.8">
                  <p:embed/>
                  <p:pic>
                    <p:nvPicPr>
                      <p:cNvPr id="0" name="图片 3085"/>
                      <p:cNvPicPr/>
                      <p:nvPr/>
                    </p:nvPicPr>
                    <p:blipFill>
                      <a:blip r:embed="rId5"/>
                      <a:stretch>
                        <a:fillRect/>
                      </a:stretch>
                    </p:blipFill>
                    <p:spPr>
                      <a:xfrm>
                        <a:off x="8112760" y="1628775"/>
                        <a:ext cx="3652520" cy="4234180"/>
                      </a:xfrm>
                      <a:prstGeom prst="rect">
                        <a:avLst/>
                      </a:prstGeom>
                      <a:noFill/>
                      <a:ln w="38100">
                        <a:noFill/>
                        <a:miter/>
                      </a:ln>
                    </p:spPr>
                  </p:pic>
                </p:oleObj>
              </mc:Fallback>
            </mc:AlternateContent>
          </a:graphicData>
        </a:graphic>
      </p:graphicFrame>
      <p:sp>
        <p:nvSpPr>
          <p:cNvPr id="4" name="标题 3"/>
          <p:cNvSpPr>
            <a:spLocks noGrp="1"/>
          </p:cNvSpPr>
          <p:nvPr>
            <p:ph type="title"/>
            <p:custDataLst>
              <p:tags r:id="rId2"/>
            </p:custDataLst>
          </p:nvPr>
        </p:nvSpPr>
        <p:spPr/>
        <p:txBody>
          <a:bodyPr/>
          <a:lstStyle/>
          <a:p>
            <a:r>
              <a:rPr lang="zh-CN" altLang="en-US"/>
              <a:t>图形描述：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t>洛特卡定律的局限性：P359-362</a:t>
            </a:r>
          </a:p>
        </p:txBody>
      </p:sp>
      <p:sp>
        <p:nvSpPr>
          <p:cNvPr id="17410" name="Rectangle 2"/>
          <p:cNvSpPr/>
          <p:nvPr>
            <p:custDataLst>
              <p:tags r:id="rId2"/>
            </p:custDataLst>
          </p:nvPr>
        </p:nvSpPr>
        <p:spPr>
          <a:xfrm>
            <a:off x="1127449" y="1484784"/>
            <a:ext cx="8928992" cy="2935355"/>
          </a:xfrm>
          <a:prstGeom prst="rect">
            <a:avLst/>
          </a:prstGeom>
          <a:noFill/>
          <a:ln w="9525">
            <a:noFill/>
          </a:ln>
        </p:spPr>
        <p:txBody>
          <a:bodyPr wrap="square">
            <a:spAutoFit/>
          </a:bodyPr>
          <a:lstStyle/>
          <a:p>
            <a:pPr>
              <a:lnSpc>
                <a:spcPct val="200000"/>
              </a:lnSpc>
              <a:spcBef>
                <a:spcPts val="0"/>
              </a:spcBef>
              <a:buClr>
                <a:srgbClr val="A50021"/>
              </a:buClr>
              <a:buSzPct val="105000"/>
              <a:buFont typeface="Wingdings" panose="05000000000000000000" pitchFamily="2" charset="2"/>
              <a:buChar char="ü"/>
            </a:pPr>
            <a:r>
              <a:rPr lang="zh-CN" altLang="en-US" dirty="0">
                <a:solidFill>
                  <a:schemeClr val="tx1"/>
                </a:solidFill>
                <a:uFillTx/>
                <a:latin typeface="Times New Roman" panose="02020603050405020304" pitchFamily="18" charset="0"/>
                <a:ea typeface="微软雅黑" panose="020B0503020204020204" charset="-122"/>
              </a:rPr>
              <a:t>统计数据不够全面和充分：学科、时间、作者、语种</a:t>
            </a:r>
          </a:p>
          <a:p>
            <a:pPr>
              <a:lnSpc>
                <a:spcPct val="200000"/>
              </a:lnSpc>
              <a:spcBef>
                <a:spcPts val="0"/>
              </a:spcBef>
              <a:buClr>
                <a:srgbClr val="A50021"/>
              </a:buClr>
              <a:buSzPct val="105000"/>
              <a:buFont typeface="Wingdings" panose="05000000000000000000" pitchFamily="2" charset="2"/>
              <a:buChar char="ü"/>
            </a:pPr>
            <a:r>
              <a:rPr lang="zh-CN" altLang="en-US" dirty="0">
                <a:solidFill>
                  <a:schemeClr val="tx1"/>
                </a:solidFill>
                <a:uFillTx/>
                <a:latin typeface="Times New Roman" panose="02020603050405020304" pitchFamily="18" charset="0"/>
                <a:ea typeface="微软雅黑" panose="020B0503020204020204" charset="-122"/>
              </a:rPr>
              <a:t>合著者的处理简单：平均计数、调解计数、加权计数</a:t>
            </a:r>
          </a:p>
          <a:p>
            <a:pPr>
              <a:lnSpc>
                <a:spcPct val="200000"/>
              </a:lnSpc>
              <a:spcBef>
                <a:spcPts val="0"/>
              </a:spcBef>
              <a:buClr>
                <a:srgbClr val="A50021"/>
              </a:buClr>
              <a:buSzPct val="105000"/>
              <a:buFont typeface="Wingdings" panose="05000000000000000000" pitchFamily="2" charset="2"/>
              <a:buChar char="ü"/>
            </a:pPr>
            <a:r>
              <a:rPr lang="zh-CN" altLang="en-US" dirty="0">
                <a:solidFill>
                  <a:schemeClr val="tx1"/>
                </a:solidFill>
                <a:uFillTx/>
                <a:latin typeface="Times New Roman" panose="02020603050405020304" pitchFamily="18" charset="0"/>
                <a:ea typeface="微软雅黑" panose="020B0503020204020204" charset="-122"/>
              </a:rPr>
              <a:t>高产作者的处理的随意性：删1％；删</a:t>
            </a:r>
            <a:r>
              <a:rPr lang="en-US" altLang="zh-CN" dirty="0">
                <a:solidFill>
                  <a:schemeClr val="tx1"/>
                </a:solidFill>
                <a:uFillTx/>
                <a:latin typeface="Times New Roman" panose="02020603050405020304" pitchFamily="18" charset="0"/>
                <a:ea typeface="微软雅黑" panose="020B0503020204020204" charset="-122"/>
              </a:rPr>
              <a:t>y</a:t>
            </a:r>
            <a:r>
              <a:rPr lang="en-US" altLang="zh-CN" baseline="-25000" dirty="0">
                <a:solidFill>
                  <a:schemeClr val="tx1"/>
                </a:solidFill>
                <a:uFillTx/>
                <a:latin typeface="Times New Roman" panose="02020603050405020304" pitchFamily="18" charset="0"/>
                <a:ea typeface="微软雅黑" panose="020B0503020204020204" charset="-122"/>
              </a:rPr>
              <a:t>1</a:t>
            </a:r>
            <a:r>
              <a:rPr lang="en-US" altLang="zh-CN" baseline="30000" dirty="0">
                <a:solidFill>
                  <a:schemeClr val="tx1"/>
                </a:solidFill>
                <a:uFillTx/>
                <a:latin typeface="Times New Roman" panose="02020603050405020304" pitchFamily="18" charset="0"/>
                <a:ea typeface="微软雅黑" panose="020B0503020204020204" charset="-122"/>
              </a:rPr>
              <a:t>1/2</a:t>
            </a:r>
            <a:r>
              <a:rPr lang="en-US" altLang="zh-CN" dirty="0">
                <a:solidFill>
                  <a:schemeClr val="tx1"/>
                </a:solidFill>
                <a:uFillTx/>
                <a:latin typeface="Times New Roman" panose="02020603050405020304" pitchFamily="18" charset="0"/>
                <a:ea typeface="微软雅黑" panose="020B0503020204020204" charset="-122"/>
              </a:rPr>
              <a:t>（</a:t>
            </a:r>
            <a:r>
              <a:rPr lang="zh-CN" altLang="en-US" dirty="0">
                <a:solidFill>
                  <a:schemeClr val="tx1"/>
                </a:solidFill>
                <a:uFillTx/>
                <a:latin typeface="Times New Roman" panose="02020603050405020304" pitchFamily="18" charset="0"/>
                <a:ea typeface="微软雅黑" panose="020B0503020204020204" charset="-122"/>
              </a:rPr>
              <a:t>雅布隆斯基标准）；</a:t>
            </a:r>
            <a:r>
              <a:rPr lang="en-US" altLang="zh-CN" dirty="0">
                <a:solidFill>
                  <a:schemeClr val="tx1"/>
                </a:solidFill>
                <a:uFillTx/>
                <a:latin typeface="Times New Roman" panose="02020603050405020304" pitchFamily="18" charset="0"/>
                <a:ea typeface="微软雅黑" panose="020B0503020204020204" charset="-122"/>
              </a:rPr>
              <a:t/>
            </a:r>
            <a:br>
              <a:rPr lang="en-US" altLang="zh-CN" dirty="0">
                <a:solidFill>
                  <a:schemeClr val="tx1"/>
                </a:solidFill>
                <a:uFillTx/>
                <a:latin typeface="Times New Roman" panose="02020603050405020304" pitchFamily="18" charset="0"/>
                <a:ea typeface="微软雅黑" panose="020B0503020204020204" charset="-122"/>
              </a:rPr>
            </a:br>
            <a:r>
              <a:rPr lang="en-US" altLang="zh-CN" dirty="0">
                <a:solidFill>
                  <a:schemeClr val="tx1"/>
                </a:solidFill>
                <a:uFillTx/>
                <a:latin typeface="Times New Roman" panose="02020603050405020304" pitchFamily="18" charset="0"/>
                <a:ea typeface="微软雅黑" panose="020B0503020204020204" charset="-122"/>
              </a:rPr>
              <a:t>                                                   </a:t>
            </a:r>
            <a:r>
              <a:rPr lang="zh-CN" altLang="en-US" dirty="0">
                <a:solidFill>
                  <a:schemeClr val="tx1"/>
                </a:solidFill>
                <a:uFillTx/>
                <a:latin typeface="Times New Roman" panose="02020603050405020304" pitchFamily="18" charset="0"/>
                <a:ea typeface="微软雅黑" panose="020B0503020204020204" charset="-122"/>
              </a:rPr>
              <a:t>删(∑</a:t>
            </a:r>
            <a:r>
              <a:rPr lang="en-US" altLang="zh-CN" dirty="0">
                <a:solidFill>
                  <a:schemeClr val="tx1"/>
                </a:solidFill>
                <a:uFillTx/>
                <a:latin typeface="Times New Roman" panose="02020603050405020304" pitchFamily="18" charset="0"/>
                <a:ea typeface="微软雅黑" panose="020B0503020204020204" charset="-122"/>
              </a:rPr>
              <a:t>y)</a:t>
            </a:r>
            <a:r>
              <a:rPr lang="en-US" altLang="zh-CN" baseline="30000" dirty="0">
                <a:solidFill>
                  <a:schemeClr val="tx1"/>
                </a:solidFill>
                <a:uFillTx/>
                <a:latin typeface="Times New Roman" panose="02020603050405020304" pitchFamily="18" charset="0"/>
                <a:ea typeface="微软雅黑" panose="020B0503020204020204" charset="-122"/>
              </a:rPr>
              <a:t>1/2</a:t>
            </a:r>
            <a:r>
              <a:rPr lang="en-US" altLang="zh-CN" dirty="0">
                <a:solidFill>
                  <a:schemeClr val="tx1"/>
                </a:solidFill>
                <a:uFillTx/>
                <a:latin typeface="Times New Roman" panose="02020603050405020304" pitchFamily="18" charset="0"/>
                <a:ea typeface="微软雅黑" panose="020B0503020204020204" charset="-122"/>
              </a:rPr>
              <a:t>（</a:t>
            </a:r>
            <a:r>
              <a:rPr lang="zh-CN" altLang="en-US" dirty="0">
                <a:solidFill>
                  <a:schemeClr val="tx1"/>
                </a:solidFill>
                <a:uFillTx/>
                <a:latin typeface="Times New Roman" panose="02020603050405020304" pitchFamily="18" charset="0"/>
                <a:ea typeface="微软雅黑" panose="020B0503020204020204" charset="-122"/>
              </a:rPr>
              <a:t>乌拉齐标准）</a:t>
            </a:r>
          </a:p>
        </p:txBody>
      </p:sp>
      <p:sp>
        <p:nvSpPr>
          <p:cNvPr id="17411" name="Rectangle 3"/>
          <p:cNvSpPr/>
          <p:nvPr>
            <p:custDataLst>
              <p:tags r:id="rId3"/>
            </p:custDataLst>
          </p:nvPr>
        </p:nvSpPr>
        <p:spPr>
          <a:xfrm>
            <a:off x="1127449" y="5096075"/>
            <a:ext cx="6256655" cy="480060"/>
          </a:xfrm>
          <a:prstGeom prst="rect">
            <a:avLst/>
          </a:prstGeom>
          <a:noFill/>
          <a:ln w="9525">
            <a:noFill/>
          </a:ln>
        </p:spPr>
        <p:txBody>
          <a:bodyPr wrap="none">
            <a:spAutoFit/>
          </a:bodyPr>
          <a:lstStyle/>
          <a:p>
            <a:pPr>
              <a:lnSpc>
                <a:spcPct val="115000"/>
              </a:lnSpc>
              <a:spcBef>
                <a:spcPct val="10000"/>
              </a:spcBef>
              <a:buClr>
                <a:srgbClr val="A50021"/>
              </a:buClr>
              <a:buFont typeface="Wingdings" panose="05000000000000000000" pitchFamily="2" charset="2"/>
              <a:buChar char="Ø"/>
            </a:pPr>
            <a:r>
              <a:rPr lang="zh-CN" altLang="en-US" sz="2200" dirty="0">
                <a:solidFill>
                  <a:schemeClr val="tx2"/>
                </a:solidFill>
                <a:uFillTx/>
                <a:ea typeface="微软雅黑" panose="020B0503020204020204" charset="-122"/>
                <a:cs typeface="微软雅黑" panose="020B0503020204020204" charset="-122"/>
              </a:rPr>
              <a:t>其实后来人们发现：</a:t>
            </a:r>
            <a:r>
              <a:rPr lang="en-US" altLang="zh-CN" sz="2200" dirty="0">
                <a:solidFill>
                  <a:schemeClr val="tx2"/>
                </a:solidFill>
                <a:uFillTx/>
                <a:ea typeface="微软雅黑" panose="020B0503020204020204" charset="-122"/>
                <a:cs typeface="微软雅黑" panose="020B0503020204020204" charset="-122"/>
              </a:rPr>
              <a:t>n</a:t>
            </a:r>
            <a:r>
              <a:rPr lang="zh-CN" altLang="en-US" sz="2200" dirty="0">
                <a:solidFill>
                  <a:schemeClr val="tx2"/>
                </a:solidFill>
                <a:uFillTx/>
                <a:ea typeface="微软雅黑" panose="020B0503020204020204" charset="-122"/>
                <a:cs typeface="微软雅黑" panose="020B0503020204020204" charset="-122"/>
              </a:rPr>
              <a:t>与</a:t>
            </a:r>
            <a:r>
              <a:rPr lang="en-US" altLang="zh-CN" sz="2200" dirty="0">
                <a:solidFill>
                  <a:schemeClr val="tx2"/>
                </a:solidFill>
                <a:uFillTx/>
                <a:ea typeface="微软雅黑" panose="020B0503020204020204" charset="-122"/>
                <a:cs typeface="微软雅黑" panose="020B0503020204020204" charset="-122"/>
              </a:rPr>
              <a:t>c</a:t>
            </a:r>
            <a:r>
              <a:rPr lang="zh-CN" altLang="en-US" sz="2200" dirty="0">
                <a:solidFill>
                  <a:schemeClr val="tx2"/>
                </a:solidFill>
                <a:uFillTx/>
                <a:ea typeface="微软雅黑" panose="020B0503020204020204" charset="-122"/>
                <a:cs typeface="微软雅黑" panose="020B0503020204020204" charset="-122"/>
              </a:rPr>
              <a:t>并非是常数而是参数。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idx="1"/>
          </p:nvPr>
        </p:nvSpPr>
        <p:spPr>
          <a:xfrm>
            <a:off x="839416" y="970748"/>
            <a:ext cx="10871200" cy="812800"/>
          </a:xfrm>
        </p:spPr>
        <p:txBody>
          <a:bodyPr vert="horz" wrap="square" lIns="121920" tIns="60960" rIns="121920" bIns="60960" anchor="t" anchorCtr="0">
            <a:noAutofit/>
          </a:bodyPr>
          <a:lstStyle/>
          <a:p>
            <a:pPr eaLnBrk="1" hangingPunct="1">
              <a:buNone/>
            </a:pPr>
            <a:r>
              <a:rPr lang="zh-CN" altLang="en-US" sz="2800" dirty="0">
                <a:latin typeface="Times New Roman" panose="02020603050405020304" pitchFamily="18" charset="0"/>
                <a:ea typeface="微软雅黑" panose="020B0503020204020204" charset="-122"/>
              </a:rPr>
              <a:t>1、</a:t>
            </a:r>
            <a:r>
              <a:rPr lang="zh-CN" altLang="en-US" sz="2800" b="1" dirty="0">
                <a:solidFill>
                  <a:srgbClr val="CC0000"/>
                </a:solidFill>
                <a:latin typeface="Times New Roman" panose="02020603050405020304" pitchFamily="18" charset="0"/>
                <a:ea typeface="微软雅黑" panose="020B0503020204020204" charset="-122"/>
              </a:rPr>
              <a:t>广义洛特卡定律</a:t>
            </a:r>
            <a:r>
              <a:rPr lang="zh-CN" altLang="en-US" sz="2800" b="1" dirty="0">
                <a:latin typeface="Times New Roman" panose="02020603050405020304" pitchFamily="18" charset="0"/>
                <a:ea typeface="微软雅黑" panose="020B0503020204020204" charset="-122"/>
              </a:rPr>
              <a:t> </a:t>
            </a:r>
            <a:r>
              <a:rPr lang="zh-CN" altLang="en-US" sz="2800" dirty="0">
                <a:solidFill>
                  <a:schemeClr val="tx1"/>
                </a:solidFill>
                <a:latin typeface="Times New Roman" panose="02020603050405020304" pitchFamily="18" charset="0"/>
                <a:ea typeface="微软雅黑" panose="020B0503020204020204" charset="-122"/>
              </a:rPr>
              <a:t>(洛氏分布一般公式的研究</a:t>
            </a:r>
            <a:r>
              <a:rPr lang="en-US" altLang="zh-CN" sz="2800" dirty="0">
                <a:solidFill>
                  <a:schemeClr val="tx1"/>
                </a:solidFill>
                <a:latin typeface="Times New Roman" panose="02020603050405020304" pitchFamily="18" charset="0"/>
                <a:ea typeface="微软雅黑" panose="020B0503020204020204" charset="-122"/>
              </a:rPr>
              <a:t>)</a:t>
            </a:r>
          </a:p>
        </p:txBody>
      </p:sp>
      <p:sp>
        <p:nvSpPr>
          <p:cNvPr id="7173" name="Rectangle 5"/>
          <p:cNvSpPr>
            <a:spLocks noChangeArrowheads="1"/>
          </p:cNvSpPr>
          <p:nvPr/>
        </p:nvSpPr>
        <p:spPr bwMode="auto">
          <a:xfrm>
            <a:off x="1487488" y="2323280"/>
            <a:ext cx="8928675" cy="3970318"/>
          </a:xfrm>
          <a:prstGeom prst="rect">
            <a:avLst/>
          </a:prstGeom>
          <a:noFill/>
          <a:ln w="9525">
            <a:noFill/>
            <a:miter lim="800000"/>
          </a:ln>
        </p:spPr>
        <p:txBody>
          <a:bodyPr wrap="square">
            <a:spAutoFit/>
          </a:bodyPr>
          <a:lstStyle/>
          <a:p>
            <a:pPr marL="0" marR="0" lvl="0" algn="l" defTabSz="914400" rtl="0">
              <a:lnSpc>
                <a:spcPct val="150000"/>
              </a:lnSpc>
              <a:spcBef>
                <a:spcPts val="0"/>
              </a:spcBef>
              <a:spcAft>
                <a:spcPts val="600"/>
              </a:spcAft>
              <a:buClr>
                <a:srgbClr val="A50021"/>
              </a:buClr>
              <a:buSzTx/>
              <a:buFont typeface="Wingdings" panose="05000000000000000000" pitchFamily="2" charset="2"/>
              <a:buChar char="Ø"/>
              <a:defRPr/>
            </a:pPr>
            <a:r>
              <a:rPr kumimoji="1" lang="zh-CN" altLang="en-US" i="0" baseline="0" noProof="0" dirty="0">
                <a:ln>
                  <a:noFill/>
                </a:ln>
                <a:solidFill>
                  <a:schemeClr val="tx1"/>
                </a:solidFill>
                <a:effectLst/>
                <a:uLnTx/>
                <a:uFillTx/>
                <a:ea typeface="微软雅黑" panose="020B0503020204020204" charset="-122"/>
                <a:cs typeface="+mn-cs"/>
              </a:rPr>
              <a:t>式中的指数</a:t>
            </a:r>
            <a:r>
              <a:rPr kumimoji="1" lang="en-US" altLang="zh-CN" i="0" baseline="0" noProof="0" dirty="0">
                <a:ln>
                  <a:noFill/>
                </a:ln>
                <a:solidFill>
                  <a:schemeClr val="tx1"/>
                </a:solidFill>
                <a:effectLst/>
                <a:uLnTx/>
                <a:uFillTx/>
                <a:ea typeface="微软雅黑" panose="020B0503020204020204" charset="-122"/>
                <a:cs typeface="+mn-cs"/>
              </a:rPr>
              <a:t>n</a:t>
            </a:r>
            <a:r>
              <a:rPr kumimoji="1" lang="zh-CN" altLang="en-US" i="0" baseline="0" noProof="0" dirty="0">
                <a:ln>
                  <a:noFill/>
                </a:ln>
                <a:solidFill>
                  <a:schemeClr val="tx1"/>
                </a:solidFill>
                <a:effectLst/>
                <a:uLnTx/>
                <a:uFillTx/>
                <a:ea typeface="微软雅黑" panose="020B0503020204020204" charset="-122"/>
                <a:cs typeface="+mn-cs"/>
              </a:rPr>
              <a:t>并不一定都等于2 。</a:t>
            </a:r>
            <a:endParaRPr kumimoji="1" lang="en-US" altLang="zh-CN" i="0" baseline="0" noProof="0" dirty="0">
              <a:ln>
                <a:noFill/>
              </a:ln>
              <a:solidFill>
                <a:schemeClr val="tx2"/>
              </a:solidFill>
              <a:effectLst/>
              <a:uLnTx/>
              <a:uFillTx/>
              <a:ea typeface="微软雅黑" panose="020B0503020204020204" charset="-122"/>
              <a:cs typeface="+mn-cs"/>
            </a:endParaRPr>
          </a:p>
          <a:p>
            <a:pPr marL="457200" lvl="2">
              <a:lnSpc>
                <a:spcPct val="150000"/>
              </a:lnSpc>
              <a:spcBef>
                <a:spcPts val="0"/>
              </a:spcBef>
              <a:spcAft>
                <a:spcPts val="600"/>
              </a:spcAft>
              <a:buClr>
                <a:schemeClr val="accent2"/>
              </a:buClr>
              <a:buFont typeface="Wingdings" panose="05000000000000000000" pitchFamily="2" charset="2"/>
              <a:buChar char="Ø"/>
              <a:defRPr/>
            </a:pPr>
            <a:r>
              <a:rPr kumimoji="1" lang="en-US" altLang="zh-CN" sz="2000" i="0" baseline="0" noProof="0" dirty="0">
                <a:ln>
                  <a:noFill/>
                </a:ln>
                <a:solidFill>
                  <a:schemeClr val="tx1"/>
                </a:solidFill>
                <a:effectLst/>
                <a:uLnTx/>
                <a:uFillTx/>
                <a:ea typeface="微软雅黑" panose="020B0503020204020204" charset="-122"/>
                <a:cs typeface="+mn-cs"/>
              </a:rPr>
              <a:t>n</a:t>
            </a:r>
            <a:r>
              <a:rPr kumimoji="1" lang="zh-CN" altLang="en-US" sz="2000" i="0" baseline="0" noProof="0" dirty="0">
                <a:ln>
                  <a:noFill/>
                </a:ln>
                <a:solidFill>
                  <a:schemeClr val="tx1"/>
                </a:solidFill>
                <a:effectLst/>
                <a:uLnTx/>
                <a:uFillTx/>
                <a:ea typeface="微软雅黑" panose="020B0503020204020204" charset="-122"/>
                <a:cs typeface="+mn-cs"/>
              </a:rPr>
              <a:t>值的估算，可以用最小二乘法。</a:t>
            </a:r>
            <a:endParaRPr kumimoji="1" lang="en-US" altLang="zh-CN" sz="2000" i="0" baseline="0" noProof="0" dirty="0">
              <a:ln>
                <a:noFill/>
              </a:ln>
              <a:solidFill>
                <a:srgbClr val="CC0000"/>
              </a:solidFill>
              <a:effectLst/>
              <a:uLnTx/>
              <a:uFillTx/>
              <a:ea typeface="微软雅黑" panose="020B0503020204020204" charset="-122"/>
              <a:cs typeface="+mn-cs"/>
            </a:endParaRPr>
          </a:p>
          <a:p>
            <a:pPr marL="457200" lvl="2">
              <a:lnSpc>
                <a:spcPct val="150000"/>
              </a:lnSpc>
              <a:spcBef>
                <a:spcPts val="0"/>
              </a:spcBef>
              <a:spcAft>
                <a:spcPts val="600"/>
              </a:spcAft>
              <a:buClr>
                <a:schemeClr val="accent2"/>
              </a:buClr>
              <a:buFont typeface="Wingdings" panose="05000000000000000000" pitchFamily="2" charset="2"/>
              <a:buChar char="Ø"/>
              <a:defRPr/>
            </a:pPr>
            <a:r>
              <a:rPr kumimoji="1" lang="zh-CN" altLang="en-US" sz="2000" i="0" baseline="0" noProof="0" dirty="0">
                <a:ln>
                  <a:noFill/>
                </a:ln>
                <a:solidFill>
                  <a:schemeClr val="tx1"/>
                </a:solidFill>
                <a:effectLst/>
                <a:uLnTx/>
                <a:uFillTx/>
                <a:ea typeface="微软雅黑" panose="020B0503020204020204" charset="-122"/>
                <a:cs typeface="+mn-cs"/>
              </a:rPr>
              <a:t>维拉奇（</a:t>
            </a:r>
            <a:r>
              <a:rPr kumimoji="1" lang="en-US" altLang="zh-CN" sz="2000" i="0" baseline="0" noProof="0" dirty="0" err="1">
                <a:ln>
                  <a:noFill/>
                </a:ln>
                <a:solidFill>
                  <a:schemeClr val="tx1"/>
                </a:solidFill>
                <a:effectLst/>
                <a:uLnTx/>
                <a:uFillTx/>
                <a:ea typeface="微软雅黑" panose="020B0503020204020204" charset="-122"/>
                <a:cs typeface="+mn-cs"/>
              </a:rPr>
              <a:t>Vlachy</a:t>
            </a:r>
            <a:r>
              <a:rPr kumimoji="1" lang="en-US" altLang="zh-CN" sz="2000" i="0" baseline="0" noProof="0" dirty="0">
                <a:ln>
                  <a:noFill/>
                </a:ln>
                <a:solidFill>
                  <a:schemeClr val="tx1"/>
                </a:solidFill>
                <a:effectLst/>
                <a:uLnTx/>
                <a:uFillTx/>
                <a:ea typeface="微软雅黑" panose="020B0503020204020204" charset="-122"/>
                <a:cs typeface="+mn-cs"/>
              </a:rPr>
              <a:t>）</a:t>
            </a:r>
            <a:r>
              <a:rPr kumimoji="1" lang="zh-CN" altLang="en-US" sz="2000" i="0" baseline="0" noProof="0" dirty="0">
                <a:ln>
                  <a:noFill/>
                </a:ln>
                <a:solidFill>
                  <a:schemeClr val="tx1"/>
                </a:solidFill>
                <a:effectLst/>
                <a:uLnTx/>
                <a:uFillTx/>
                <a:ea typeface="微软雅黑" panose="020B0503020204020204" charset="-122"/>
                <a:cs typeface="+mn-cs"/>
              </a:rPr>
              <a:t>的研究表明, </a:t>
            </a:r>
            <a:r>
              <a:rPr kumimoji="1" lang="en-US" altLang="zh-CN" sz="2000" i="0" baseline="0" noProof="0" dirty="0">
                <a:ln>
                  <a:noFill/>
                </a:ln>
                <a:solidFill>
                  <a:schemeClr val="tx1"/>
                </a:solidFill>
                <a:effectLst/>
                <a:uLnTx/>
                <a:uFillTx/>
                <a:ea typeface="微软雅黑" panose="020B0503020204020204" charset="-122"/>
                <a:cs typeface="+mn-cs"/>
              </a:rPr>
              <a:t>n </a:t>
            </a:r>
            <a:r>
              <a:rPr kumimoji="1" lang="zh-CN" altLang="en-US" sz="2000" i="0" baseline="0" noProof="0" dirty="0">
                <a:ln>
                  <a:noFill/>
                </a:ln>
                <a:solidFill>
                  <a:schemeClr val="tx1"/>
                </a:solidFill>
                <a:effectLst/>
                <a:uLnTx/>
                <a:uFillTx/>
                <a:ea typeface="微软雅黑" panose="020B0503020204020204" charset="-122"/>
                <a:cs typeface="+mn-cs"/>
              </a:rPr>
              <a:t>值在1.2～3.8之间波动。</a:t>
            </a:r>
          </a:p>
          <a:p>
            <a:pPr marL="457200" lvl="2">
              <a:lnSpc>
                <a:spcPct val="150000"/>
              </a:lnSpc>
              <a:spcBef>
                <a:spcPts val="0"/>
              </a:spcBef>
              <a:spcAft>
                <a:spcPts val="600"/>
              </a:spcAft>
              <a:buClr>
                <a:schemeClr val="accent2"/>
              </a:buClr>
              <a:buFont typeface="Wingdings" panose="05000000000000000000" pitchFamily="2" charset="2"/>
              <a:buChar char="Ø"/>
              <a:defRPr/>
            </a:pPr>
            <a:r>
              <a:rPr kumimoji="1" lang="en-US" altLang="zh-CN" sz="2000" i="0" baseline="0" noProof="0" dirty="0">
                <a:ln>
                  <a:noFill/>
                </a:ln>
                <a:solidFill>
                  <a:schemeClr val="tx1"/>
                </a:solidFill>
                <a:effectLst/>
                <a:uLnTx/>
                <a:uFillTx/>
                <a:ea typeface="微软雅黑" panose="020B0503020204020204" charset="-122"/>
                <a:cs typeface="+mn-cs"/>
              </a:rPr>
              <a:t>n </a:t>
            </a:r>
            <a:r>
              <a:rPr kumimoji="1" lang="zh-CN" altLang="en-US" sz="2000" i="0" baseline="0" noProof="0" dirty="0">
                <a:ln>
                  <a:noFill/>
                </a:ln>
                <a:solidFill>
                  <a:schemeClr val="tx1"/>
                </a:solidFill>
                <a:effectLst/>
                <a:uLnTx/>
                <a:uFillTx/>
                <a:ea typeface="微软雅黑" panose="020B0503020204020204" charset="-122"/>
                <a:cs typeface="+mn-cs"/>
              </a:rPr>
              <a:t>的取值要受到</a:t>
            </a:r>
            <a:r>
              <a:rPr kumimoji="1" lang="zh-CN" altLang="en-US" sz="2000" i="0" baseline="0" noProof="0" dirty="0">
                <a:ln>
                  <a:noFill/>
                </a:ln>
                <a:solidFill>
                  <a:srgbClr val="FF0000"/>
                </a:solidFill>
                <a:effectLst/>
                <a:uLnTx/>
                <a:uFillTx/>
                <a:ea typeface="微软雅黑" panose="020B0503020204020204" charset="-122"/>
                <a:cs typeface="+mn-cs"/>
              </a:rPr>
              <a:t>样本的大小、学科的性质和发展程度</a:t>
            </a:r>
            <a:r>
              <a:rPr kumimoji="1" lang="zh-CN" altLang="en-US" sz="2000" i="0" baseline="0" noProof="0" dirty="0">
                <a:ln>
                  <a:noFill/>
                </a:ln>
                <a:solidFill>
                  <a:schemeClr val="tx1"/>
                </a:solidFill>
                <a:effectLst/>
                <a:uLnTx/>
                <a:uFillTx/>
                <a:ea typeface="微软雅黑" panose="020B0503020204020204" charset="-122"/>
                <a:cs typeface="+mn-cs"/>
              </a:rPr>
              <a:t>等因素的影响。</a:t>
            </a:r>
          </a:p>
          <a:p>
            <a:pPr>
              <a:lnSpc>
                <a:spcPct val="150000"/>
              </a:lnSpc>
              <a:spcBef>
                <a:spcPts val="0"/>
              </a:spcBef>
              <a:spcAft>
                <a:spcPts val="600"/>
              </a:spcAft>
              <a:buClr>
                <a:srgbClr val="A50021"/>
              </a:buClr>
              <a:buFont typeface="Wingdings" panose="05000000000000000000" pitchFamily="2" charset="2"/>
              <a:buChar char="Ø"/>
              <a:defRPr/>
            </a:pPr>
            <a:r>
              <a:rPr kumimoji="1" lang="zh-CN" altLang="en-US" dirty="0">
                <a:ea typeface="微软雅黑" panose="020B0503020204020204" charset="-122"/>
              </a:rPr>
              <a:t>常数</a:t>
            </a:r>
            <a:r>
              <a:rPr kumimoji="1" lang="en-US" altLang="zh-CN" dirty="0">
                <a:ea typeface="微软雅黑" panose="020B0503020204020204" charset="-122"/>
              </a:rPr>
              <a:t>C </a:t>
            </a:r>
            <a:r>
              <a:rPr kumimoji="1" lang="zh-CN" altLang="en-US" dirty="0">
                <a:ea typeface="微软雅黑" panose="020B0503020204020204" charset="-122"/>
              </a:rPr>
              <a:t>也会在0.6079 附近上下波动。</a:t>
            </a:r>
          </a:p>
          <a:p>
            <a:pPr marL="457200" lvl="2">
              <a:lnSpc>
                <a:spcPct val="150000"/>
              </a:lnSpc>
              <a:spcBef>
                <a:spcPts val="0"/>
              </a:spcBef>
              <a:spcAft>
                <a:spcPts val="600"/>
              </a:spcAft>
              <a:buClr>
                <a:schemeClr val="accent2"/>
              </a:buClr>
              <a:buFont typeface="Wingdings" panose="05000000000000000000" pitchFamily="2" charset="2"/>
              <a:buChar char="Ø"/>
              <a:defRPr/>
            </a:pPr>
            <a:r>
              <a:rPr kumimoji="1" lang="zh-CN" altLang="en-US" sz="2000" i="0" baseline="0" noProof="0" dirty="0">
                <a:ln>
                  <a:noFill/>
                </a:ln>
                <a:solidFill>
                  <a:schemeClr val="tx1"/>
                </a:solidFill>
                <a:effectLst/>
                <a:uLnTx/>
                <a:uFillTx/>
                <a:ea typeface="微软雅黑" panose="020B0503020204020204" charset="-122"/>
                <a:cs typeface="+mn-cs"/>
              </a:rPr>
              <a:t>不同的</a:t>
            </a:r>
            <a:r>
              <a:rPr kumimoji="1" lang="en-US" altLang="zh-CN" sz="2000" i="0" baseline="0" noProof="0" dirty="0">
                <a:ln>
                  <a:noFill/>
                </a:ln>
                <a:solidFill>
                  <a:schemeClr val="tx1"/>
                </a:solidFill>
                <a:effectLst/>
                <a:uLnTx/>
                <a:uFillTx/>
                <a:ea typeface="微软雅黑" panose="020B0503020204020204" charset="-122"/>
                <a:cs typeface="+mn-cs"/>
              </a:rPr>
              <a:t>n</a:t>
            </a:r>
            <a:r>
              <a:rPr kumimoji="1" lang="zh-CN" altLang="en-US" sz="2000" i="0" baseline="0" noProof="0" dirty="0">
                <a:ln>
                  <a:noFill/>
                </a:ln>
                <a:solidFill>
                  <a:schemeClr val="tx1"/>
                </a:solidFill>
                <a:effectLst/>
                <a:uLnTx/>
                <a:uFillTx/>
                <a:ea typeface="微软雅黑" panose="020B0503020204020204" charset="-122"/>
                <a:cs typeface="+mn-cs"/>
              </a:rPr>
              <a:t>值将产生一个显著不同的常数</a:t>
            </a:r>
            <a:r>
              <a:rPr kumimoji="1" lang="en-US" altLang="zh-CN" sz="2000" i="0" baseline="0" noProof="0" dirty="0">
                <a:ln>
                  <a:noFill/>
                </a:ln>
                <a:solidFill>
                  <a:schemeClr val="tx1"/>
                </a:solidFill>
                <a:effectLst/>
                <a:uLnTx/>
                <a:uFillTx/>
                <a:ea typeface="微软雅黑" panose="020B0503020204020204" charset="-122"/>
                <a:cs typeface="+mn-cs"/>
              </a:rPr>
              <a:t>C; </a:t>
            </a:r>
            <a:endParaRPr kumimoji="1" lang="en-US" altLang="zh-CN" sz="2000" i="0" baseline="0" noProof="0" dirty="0">
              <a:ln>
                <a:noFill/>
              </a:ln>
              <a:solidFill>
                <a:srgbClr val="CC0000"/>
              </a:solidFill>
              <a:effectLst/>
              <a:uLnTx/>
              <a:uFillTx/>
              <a:ea typeface="微软雅黑" panose="020B0503020204020204" charset="-122"/>
              <a:cs typeface="+mn-cs"/>
            </a:endParaRPr>
          </a:p>
          <a:p>
            <a:pPr marL="457200" lvl="2">
              <a:lnSpc>
                <a:spcPct val="150000"/>
              </a:lnSpc>
              <a:spcBef>
                <a:spcPts val="0"/>
              </a:spcBef>
              <a:spcAft>
                <a:spcPts val="600"/>
              </a:spcAft>
              <a:buClr>
                <a:schemeClr val="accent2"/>
              </a:buClr>
              <a:buFont typeface="Wingdings" panose="05000000000000000000" pitchFamily="2" charset="2"/>
              <a:buChar char="Ø"/>
              <a:defRPr/>
            </a:pPr>
            <a:r>
              <a:rPr kumimoji="1" lang="zh-CN" altLang="en-US" sz="2000" i="0" baseline="0" noProof="0" dirty="0">
                <a:ln>
                  <a:noFill/>
                </a:ln>
                <a:solidFill>
                  <a:schemeClr val="tx1"/>
                </a:solidFill>
                <a:effectLst/>
                <a:uLnTx/>
                <a:uFillTx/>
                <a:ea typeface="微软雅黑" panose="020B0503020204020204" charset="-122"/>
                <a:cs typeface="+mn-cs"/>
              </a:rPr>
              <a:t>而且</a:t>
            </a:r>
            <a:r>
              <a:rPr kumimoji="1" lang="en-US" altLang="zh-CN" sz="2000" i="0" baseline="0" noProof="0" dirty="0">
                <a:ln>
                  <a:noFill/>
                </a:ln>
                <a:solidFill>
                  <a:schemeClr val="tx1"/>
                </a:solidFill>
                <a:effectLst/>
                <a:uLnTx/>
                <a:uFillTx/>
                <a:ea typeface="微软雅黑" panose="020B0503020204020204" charset="-122"/>
                <a:cs typeface="+mn-cs"/>
              </a:rPr>
              <a:t>n </a:t>
            </a:r>
            <a:r>
              <a:rPr kumimoji="1" lang="zh-CN" altLang="en-US" sz="2000" i="0" baseline="0" noProof="0" dirty="0">
                <a:ln>
                  <a:noFill/>
                </a:ln>
                <a:solidFill>
                  <a:schemeClr val="tx1"/>
                </a:solidFill>
                <a:effectLst/>
                <a:uLnTx/>
                <a:uFillTx/>
                <a:ea typeface="微软雅黑" panose="020B0503020204020204" charset="-122"/>
                <a:cs typeface="+mn-cs"/>
              </a:rPr>
              <a:t>值的较小变化(特别是在</a:t>
            </a:r>
            <a:r>
              <a:rPr kumimoji="1" lang="en-US" altLang="zh-CN" sz="2000" i="0" baseline="0" noProof="0" dirty="0">
                <a:ln>
                  <a:noFill/>
                </a:ln>
                <a:solidFill>
                  <a:schemeClr val="tx1"/>
                </a:solidFill>
                <a:effectLst/>
                <a:uLnTx/>
                <a:uFillTx/>
                <a:ea typeface="微软雅黑" panose="020B0503020204020204" charset="-122"/>
                <a:cs typeface="+mn-cs"/>
              </a:rPr>
              <a:t>n &lt; 2 </a:t>
            </a:r>
            <a:r>
              <a:rPr kumimoji="1" lang="zh-CN" altLang="en-US" sz="2000" i="0" baseline="0" noProof="0" dirty="0">
                <a:ln>
                  <a:noFill/>
                </a:ln>
                <a:solidFill>
                  <a:schemeClr val="tx1"/>
                </a:solidFill>
                <a:effectLst/>
                <a:uLnTx/>
                <a:uFillTx/>
                <a:ea typeface="微软雅黑" panose="020B0503020204020204" charset="-122"/>
                <a:cs typeface="+mn-cs"/>
              </a:rPr>
              <a:t>时) 就会引起</a:t>
            </a:r>
            <a:r>
              <a:rPr kumimoji="1" lang="en-US" altLang="zh-CN" sz="2000" i="0" baseline="0" noProof="0" dirty="0">
                <a:ln>
                  <a:noFill/>
                </a:ln>
                <a:solidFill>
                  <a:schemeClr val="tx1"/>
                </a:solidFill>
                <a:effectLst/>
                <a:uLnTx/>
                <a:uFillTx/>
                <a:ea typeface="微软雅黑" panose="020B0503020204020204" charset="-122"/>
                <a:cs typeface="+mn-cs"/>
              </a:rPr>
              <a:t>C </a:t>
            </a:r>
            <a:r>
              <a:rPr kumimoji="1" lang="zh-CN" altLang="en-US" sz="2000" i="0" baseline="0" noProof="0" dirty="0">
                <a:ln>
                  <a:noFill/>
                </a:ln>
                <a:solidFill>
                  <a:schemeClr val="tx1"/>
                </a:solidFill>
                <a:effectLst/>
                <a:uLnTx/>
                <a:uFillTx/>
                <a:ea typeface="微软雅黑" panose="020B0503020204020204" charset="-122"/>
                <a:cs typeface="+mn-cs"/>
              </a:rPr>
              <a:t>值的明显的变化</a:t>
            </a:r>
            <a:r>
              <a:rPr kumimoji="1" lang="zh-CN" altLang="en-US" sz="2000" b="1" i="0" u="none" strike="noStrike" kern="1200" cap="none" spc="0" normalizeH="0" baseline="0" noProof="0" dirty="0">
                <a:ln>
                  <a:noFill/>
                </a:ln>
                <a:solidFill>
                  <a:schemeClr val="tx1"/>
                </a:solidFill>
                <a:effectLst/>
                <a:uLnTx/>
                <a:uFillTx/>
                <a:ea typeface="AdobeSongStd-Light-Acro" charset="-122"/>
                <a:cs typeface="+mn-cs"/>
              </a:rPr>
              <a:t>。</a:t>
            </a:r>
          </a:p>
        </p:txBody>
      </p:sp>
      <p:graphicFrame>
        <p:nvGraphicFramePr>
          <p:cNvPr id="7170" name="Object 1024"/>
          <p:cNvGraphicFramePr/>
          <p:nvPr/>
        </p:nvGraphicFramePr>
        <p:xfrm>
          <a:off x="4536017" y="1510665"/>
          <a:ext cx="2205567" cy="838200"/>
        </p:xfrm>
        <a:graphic>
          <a:graphicData uri="http://schemas.openxmlformats.org/presentationml/2006/ole">
            <mc:AlternateContent xmlns:mc="http://schemas.openxmlformats.org/markup-compatibility/2006">
              <mc:Choice xmlns:v="urn:schemas-microsoft-com:vml" Requires="v">
                <p:oleObj spid="_x0000_s7171" r:id="rId3" imgW="635000" imgH="241300" progId="Equation.DSMT4">
                  <p:embed/>
                </p:oleObj>
              </mc:Choice>
              <mc:Fallback>
                <p:oleObj r:id="rId3" imgW="635000" imgH="241300" progId="Equation.DSMT4">
                  <p:embed/>
                  <p:pic>
                    <p:nvPicPr>
                      <p:cNvPr id="0" name="图片 3075"/>
                      <p:cNvPicPr/>
                      <p:nvPr/>
                    </p:nvPicPr>
                    <p:blipFill>
                      <a:blip r:embed="rId4"/>
                      <a:stretch>
                        <a:fillRect/>
                      </a:stretch>
                    </p:blipFill>
                    <p:spPr>
                      <a:xfrm>
                        <a:off x="4536017" y="1510665"/>
                        <a:ext cx="2205567" cy="838200"/>
                      </a:xfrm>
                      <a:prstGeom prst="rect">
                        <a:avLst/>
                      </a:prstGeom>
                      <a:noFill/>
                      <a:ln w="38100">
                        <a:noFill/>
                        <a:miter/>
                      </a:ln>
                    </p:spPr>
                  </p:pic>
                </p:oleObj>
              </mc:Fallback>
            </mc:AlternateContent>
          </a:graphicData>
        </a:graphic>
      </p:graphicFrame>
      <p:sp>
        <p:nvSpPr>
          <p:cNvPr id="4" name="标题 3"/>
          <p:cNvSpPr>
            <a:spLocks noGrp="1"/>
          </p:cNvSpPr>
          <p:nvPr>
            <p:ph type="title"/>
          </p:nvPr>
        </p:nvSpPr>
        <p:spPr/>
        <p:txBody>
          <a:bodyPr/>
          <a:lstStyle/>
          <a:p>
            <a:r>
              <a:rPr lang="zh-CN" altLang="en-US"/>
              <a:t>三、洛特卡定律的发展</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C:\Users\Administrator\AppData\Roaming\Tencent\Users\1348447360\QQ\WinTemp\RichOle\UG262ES~B@H_8F[H)6_MP%F.png"/>
          <p:cNvPicPr>
            <a:picLocks noChangeAspect="1"/>
          </p:cNvPicPr>
          <p:nvPr>
            <p:custDataLst>
              <p:tags r:id="rId1"/>
            </p:custDataLst>
          </p:nvPr>
        </p:nvPicPr>
        <p:blipFill>
          <a:blip r:embed="rId3"/>
          <a:stretch>
            <a:fillRect/>
          </a:stretch>
        </p:blipFill>
        <p:spPr>
          <a:xfrm>
            <a:off x="1336040" y="-31115"/>
            <a:ext cx="9427210" cy="69215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三、洛特卡定律的发展</a:t>
            </a:r>
          </a:p>
        </p:txBody>
      </p:sp>
      <p:sp>
        <p:nvSpPr>
          <p:cNvPr id="8195" name="Rectangle 3"/>
          <p:cNvSpPr>
            <a:spLocks noGrp="1"/>
          </p:cNvSpPr>
          <p:nvPr>
            <p:ph idx="1"/>
            <p:custDataLst>
              <p:tags r:id="rId2"/>
            </p:custDataLst>
          </p:nvPr>
        </p:nvSpPr>
        <p:spPr>
          <a:xfrm>
            <a:off x="982980" y="965835"/>
            <a:ext cx="10063480" cy="3248025"/>
          </a:xfrm>
        </p:spPr>
        <p:txBody>
          <a:bodyPr vert="horz" wrap="square" lIns="91440" tIns="45720" rIns="91440" bIns="45720" anchor="t" anchorCtr="0">
            <a:normAutofit/>
          </a:bodyPr>
          <a:lstStyle/>
          <a:p>
            <a:pPr marL="0">
              <a:lnSpc>
                <a:spcPct val="115000"/>
              </a:lnSpc>
              <a:buNone/>
            </a:pPr>
            <a:r>
              <a:rPr lang="zh-CN" altLang="en-US" sz="2800" dirty="0">
                <a:solidFill>
                  <a:schemeClr val="tx1"/>
                </a:solidFill>
                <a:latin typeface="Times New Roman" panose="02020603050405020304" pitchFamily="18" charset="0"/>
                <a:ea typeface="微软雅黑" panose="020B0503020204020204" charset="-122"/>
              </a:rPr>
              <a:t>2、</a:t>
            </a:r>
            <a:r>
              <a:rPr lang="zh-CN" altLang="en-US" sz="2800" b="1" dirty="0">
                <a:solidFill>
                  <a:srgbClr val="CC0000"/>
                </a:solidFill>
                <a:latin typeface="Times New Roman" panose="02020603050405020304" pitchFamily="18" charset="0"/>
                <a:ea typeface="微软雅黑" panose="020B0503020204020204" charset="-122"/>
              </a:rPr>
              <a:t>普赖斯定律及其重要推论</a:t>
            </a:r>
          </a:p>
          <a:p>
            <a:pPr marL="0">
              <a:lnSpc>
                <a:spcPct val="150000"/>
              </a:lnSpc>
              <a:spcAft>
                <a:spcPts val="600"/>
              </a:spcAft>
              <a:buNone/>
            </a:pPr>
            <a:r>
              <a:rPr lang="zh-CN" altLang="en-US" sz="2000" dirty="0">
                <a:solidFill>
                  <a:srgbClr val="17175D"/>
                </a:solidFill>
                <a:latin typeface="Times New Roman" panose="02020603050405020304" pitchFamily="18" charset="0"/>
                <a:ea typeface="微软雅黑" panose="020B0503020204020204" charset="-122"/>
              </a:rPr>
              <a:t>高产作者</a:t>
            </a:r>
            <a:r>
              <a:rPr lang="zh-CN" altLang="en-US" sz="2000" dirty="0">
                <a:solidFill>
                  <a:schemeClr val="tx1"/>
                </a:solidFill>
                <a:latin typeface="Times New Roman" panose="02020603050405020304" pitchFamily="18" charset="0"/>
                <a:ea typeface="微软雅黑" panose="020B0503020204020204" charset="-122"/>
              </a:rPr>
              <a:t>（杰出科学家）：完成所有该专业论文总和的一半。</a:t>
            </a:r>
          </a:p>
          <a:p>
            <a:pPr marL="0">
              <a:lnSpc>
                <a:spcPct val="150000"/>
              </a:lnSpc>
              <a:spcAft>
                <a:spcPts val="600"/>
              </a:spcAft>
              <a:buNone/>
            </a:pPr>
            <a:r>
              <a:rPr lang="zh-CN" altLang="en-US" sz="2000" dirty="0">
                <a:solidFill>
                  <a:srgbClr val="17175D"/>
                </a:solidFill>
                <a:latin typeface="Times New Roman" panose="02020603050405020304" pitchFamily="18" charset="0"/>
                <a:ea typeface="微软雅黑" panose="020B0503020204020204" charset="-122"/>
              </a:rPr>
              <a:t>普赖斯定律(</a:t>
            </a:r>
            <a:r>
              <a:rPr lang="en-US" altLang="zh-CN" sz="2000" dirty="0">
                <a:solidFill>
                  <a:srgbClr val="17175D"/>
                </a:solidFill>
                <a:latin typeface="Times New Roman" panose="02020603050405020304" pitchFamily="18" charset="0"/>
                <a:ea typeface="微软雅黑" panose="020B0503020204020204" charset="-122"/>
              </a:rPr>
              <a:t>Price Law)：</a:t>
            </a:r>
            <a:r>
              <a:rPr lang="zh-CN" altLang="en-US" sz="2000" dirty="0">
                <a:solidFill>
                  <a:srgbClr val="17175D"/>
                </a:solidFill>
                <a:latin typeface="Times New Roman" panose="02020603050405020304" pitchFamily="18" charset="0"/>
                <a:ea typeface="微软雅黑" panose="020B0503020204020204" charset="-122"/>
              </a:rPr>
              <a:t>“完成该专业论文总和的一半的高产作者的人数在数量上，等于该专业作者总数的平方根” 。</a:t>
            </a:r>
            <a:r>
              <a:rPr lang="zh-CN" altLang="en-US" sz="2000" dirty="0">
                <a:solidFill>
                  <a:schemeClr val="tx1"/>
                </a:solidFill>
                <a:latin typeface="Times New Roman" panose="02020603050405020304" pitchFamily="18" charset="0"/>
                <a:ea typeface="微软雅黑" panose="020B0503020204020204" charset="-122"/>
              </a:rPr>
              <a:t>也就是</a:t>
            </a:r>
            <a:r>
              <a:rPr lang="zh-CN" altLang="en-US" sz="2000" dirty="0">
                <a:solidFill>
                  <a:srgbClr val="17175D"/>
                </a:solidFill>
                <a:latin typeface="Times New Roman" panose="02020603050405020304" pitchFamily="18" charset="0"/>
                <a:ea typeface="微软雅黑" panose="020B0503020204020204" charset="-122"/>
              </a:rPr>
              <a:t>“科学家的总人数, 大致是按杰出科学家人数的平方增长的” 。</a:t>
            </a:r>
            <a:r>
              <a:rPr lang="zh-CN" altLang="en-US" sz="2000" dirty="0">
                <a:solidFill>
                  <a:schemeClr val="tx1"/>
                </a:solidFill>
                <a:latin typeface="Times New Roman" panose="02020603050405020304" pitchFamily="18" charset="0"/>
                <a:ea typeface="微软雅黑" panose="020B0503020204020204" charset="-122"/>
              </a:rPr>
              <a:t>也可以说</a:t>
            </a:r>
            <a:r>
              <a:rPr lang="zh-CN" altLang="en-US" sz="2000" dirty="0">
                <a:solidFill>
                  <a:srgbClr val="17175D"/>
                </a:solidFill>
                <a:latin typeface="Times New Roman" panose="02020603050405020304" pitchFamily="18" charset="0"/>
                <a:ea typeface="微软雅黑" panose="020B0503020204020204" charset="-122"/>
              </a:rPr>
              <a:t>科学家总人数开平方, 所得到的人数撰写了全部科学论文的50%，</a:t>
            </a:r>
            <a:r>
              <a:rPr lang="zh-CN" altLang="en-US" sz="2000" dirty="0">
                <a:solidFill>
                  <a:schemeClr val="tx1"/>
                </a:solidFill>
                <a:latin typeface="Times New Roman" panose="02020603050405020304" pitchFamily="18" charset="0"/>
                <a:ea typeface="微软雅黑" panose="020B0503020204020204" charset="-122"/>
              </a:rPr>
              <a:t>即：</a:t>
            </a:r>
          </a:p>
        </p:txBody>
      </p:sp>
      <p:sp>
        <p:nvSpPr>
          <p:cNvPr id="8196" name="Rectangle 8"/>
          <p:cNvSpPr/>
          <p:nvPr>
            <p:custDataLst>
              <p:tags r:id="rId3"/>
            </p:custDataLst>
          </p:nvPr>
        </p:nvSpPr>
        <p:spPr>
          <a:xfrm>
            <a:off x="1271464" y="4725144"/>
            <a:ext cx="8305800" cy="1884427"/>
          </a:xfrm>
          <a:prstGeom prst="rect">
            <a:avLst/>
          </a:prstGeom>
          <a:noFill/>
          <a:ln w="9525">
            <a:noFill/>
          </a:ln>
        </p:spPr>
        <p:txBody>
          <a:bodyPr>
            <a:spAutoFit/>
          </a:bodyPr>
          <a:lstStyle/>
          <a:p>
            <a:pPr>
              <a:lnSpc>
                <a:spcPct val="150000"/>
              </a:lnSpc>
              <a:spcBef>
                <a:spcPts val="600"/>
              </a:spcBef>
              <a:buClr>
                <a:srgbClr val="A50021"/>
              </a:buClr>
              <a:buSzPct val="75000"/>
              <a:buFont typeface="Wingdings" panose="05000000000000000000" pitchFamily="2" charset="2"/>
            </a:pPr>
            <a:r>
              <a:rPr lang="zh-CN" altLang="en-US" sz="2000" dirty="0">
                <a:solidFill>
                  <a:schemeClr val="tx1"/>
                </a:solidFill>
                <a:uFillTx/>
                <a:latin typeface="Times New Roman" panose="02020603050405020304" pitchFamily="18" charset="0"/>
                <a:ea typeface="微软雅黑" panose="020B0503020204020204" charset="-122"/>
              </a:rPr>
              <a:t>式中，</a:t>
            </a:r>
            <a:r>
              <a:rPr lang="en-US" altLang="zh-CN" sz="2000" dirty="0">
                <a:solidFill>
                  <a:schemeClr val="tx1"/>
                </a:solidFill>
                <a:uFillTx/>
                <a:latin typeface="Times New Roman" panose="02020603050405020304" pitchFamily="18" charset="0"/>
                <a:ea typeface="微软雅黑" panose="020B0503020204020204" charset="-122"/>
              </a:rPr>
              <a:t>n(x)</a:t>
            </a:r>
            <a:r>
              <a:rPr lang="zh-CN" altLang="en-US" sz="2000" dirty="0">
                <a:solidFill>
                  <a:schemeClr val="tx1"/>
                </a:solidFill>
                <a:uFillTx/>
                <a:latin typeface="Times New Roman" panose="02020603050405020304" pitchFamily="18" charset="0"/>
                <a:ea typeface="微软雅黑" panose="020B0503020204020204" charset="-122"/>
              </a:rPr>
              <a:t>为撰写</a:t>
            </a:r>
            <a:r>
              <a:rPr lang="en-US" altLang="zh-CN" sz="2000" dirty="0">
                <a:solidFill>
                  <a:schemeClr val="tx1"/>
                </a:solidFill>
                <a:uFillTx/>
                <a:latin typeface="Times New Roman" panose="02020603050405020304" pitchFamily="18" charset="0"/>
                <a:ea typeface="微软雅黑" panose="020B0503020204020204" charset="-122"/>
              </a:rPr>
              <a:t>x</a:t>
            </a:r>
            <a:r>
              <a:rPr lang="zh-CN" altLang="en-US" sz="2000" dirty="0">
                <a:solidFill>
                  <a:schemeClr val="tx1"/>
                </a:solidFill>
                <a:uFillTx/>
                <a:latin typeface="Times New Roman" panose="02020603050405020304" pitchFamily="18" charset="0"/>
                <a:ea typeface="微软雅黑" panose="020B0503020204020204" charset="-122"/>
              </a:rPr>
              <a:t>篇论文的作者数；</a:t>
            </a:r>
            <a:br>
              <a:rPr lang="zh-CN" altLang="en-US" sz="2000" dirty="0">
                <a:solidFill>
                  <a:schemeClr val="tx1"/>
                </a:solidFill>
                <a:uFillTx/>
                <a:latin typeface="Times New Roman" panose="02020603050405020304" pitchFamily="18" charset="0"/>
                <a:ea typeface="微软雅黑" panose="020B0503020204020204" charset="-122"/>
              </a:rPr>
            </a:br>
            <a:r>
              <a:rPr lang="zh-CN" altLang="en-US" sz="2000" dirty="0">
                <a:solidFill>
                  <a:schemeClr val="tx1"/>
                </a:solidFill>
                <a:uFillTx/>
                <a:latin typeface="Times New Roman" panose="02020603050405020304" pitchFamily="18" charset="0"/>
                <a:ea typeface="微软雅黑" panose="020B0503020204020204" charset="-122"/>
              </a:rPr>
              <a:t>            </a:t>
            </a:r>
            <a:r>
              <a:rPr lang="en-US" altLang="zh-CN" sz="2000" dirty="0">
                <a:solidFill>
                  <a:schemeClr val="tx1"/>
                </a:solidFill>
                <a:uFillTx/>
                <a:latin typeface="Times New Roman" panose="02020603050405020304" pitchFamily="18" charset="0"/>
                <a:ea typeface="微软雅黑" panose="020B0503020204020204" charset="-122"/>
              </a:rPr>
              <a:t>N</a:t>
            </a:r>
            <a:r>
              <a:rPr lang="zh-CN" altLang="en-US" sz="2000" dirty="0">
                <a:solidFill>
                  <a:schemeClr val="tx1"/>
                </a:solidFill>
                <a:uFillTx/>
                <a:latin typeface="Times New Roman" panose="02020603050405020304" pitchFamily="18" charset="0"/>
                <a:ea typeface="微软雅黑" panose="020B0503020204020204" charset="-122"/>
              </a:rPr>
              <a:t>为全部作者总数； </a:t>
            </a:r>
            <a:br>
              <a:rPr lang="zh-CN" altLang="en-US" sz="2000" dirty="0">
                <a:solidFill>
                  <a:schemeClr val="tx1"/>
                </a:solidFill>
                <a:uFillTx/>
                <a:latin typeface="Times New Roman" panose="02020603050405020304" pitchFamily="18" charset="0"/>
                <a:ea typeface="微软雅黑" panose="020B0503020204020204" charset="-122"/>
              </a:rPr>
            </a:br>
            <a:r>
              <a:rPr lang="zh-CN" altLang="en-US" sz="2000" dirty="0">
                <a:solidFill>
                  <a:schemeClr val="tx1"/>
                </a:solidFill>
                <a:uFillTx/>
                <a:latin typeface="Times New Roman" panose="02020603050405020304" pitchFamily="18" charset="0"/>
                <a:ea typeface="微软雅黑" panose="020B0503020204020204" charset="-122"/>
              </a:rPr>
              <a:t>            </a:t>
            </a:r>
            <a:r>
              <a:rPr lang="en-US" altLang="zh-CN" sz="2000" dirty="0">
                <a:solidFill>
                  <a:schemeClr val="tx1"/>
                </a:solidFill>
                <a:uFillTx/>
                <a:latin typeface="Times New Roman" panose="02020603050405020304" pitchFamily="18" charset="0"/>
                <a:ea typeface="微软雅黑" panose="020B0503020204020204" charset="-122"/>
              </a:rPr>
              <a:t>n</a:t>
            </a:r>
            <a:r>
              <a:rPr lang="en-US" altLang="zh-CN" sz="2000" baseline="-25000" dirty="0">
                <a:solidFill>
                  <a:schemeClr val="tx1"/>
                </a:solidFill>
                <a:uFillTx/>
                <a:latin typeface="Times New Roman" panose="02020603050405020304" pitchFamily="18" charset="0"/>
                <a:ea typeface="微软雅黑" panose="020B0503020204020204" charset="-122"/>
              </a:rPr>
              <a:t>max</a:t>
            </a:r>
            <a:r>
              <a:rPr lang="zh-CN" altLang="en-US" sz="2000" dirty="0">
                <a:solidFill>
                  <a:schemeClr val="tx1"/>
                </a:solidFill>
                <a:uFillTx/>
                <a:latin typeface="Times New Roman" panose="02020603050405020304" pitchFamily="18" charset="0"/>
                <a:ea typeface="微软雅黑" panose="020B0503020204020204" charset="-122"/>
              </a:rPr>
              <a:t>为最高产的那位科学家所发表的论文数</a:t>
            </a:r>
            <a:r>
              <a:rPr lang="en-US" altLang="zh-CN" sz="2000" dirty="0">
                <a:solidFill>
                  <a:schemeClr val="tx1"/>
                </a:solidFill>
                <a:uFillTx/>
                <a:latin typeface="Times New Roman" panose="02020603050405020304" pitchFamily="18" charset="0"/>
                <a:ea typeface="微软雅黑" panose="020B0503020204020204" charset="-122"/>
              </a:rPr>
              <a:t>。</a:t>
            </a:r>
            <a:br>
              <a:rPr lang="en-US" altLang="zh-CN" sz="2000" dirty="0">
                <a:solidFill>
                  <a:schemeClr val="tx1"/>
                </a:solidFill>
                <a:uFillTx/>
                <a:latin typeface="Times New Roman" panose="02020603050405020304" pitchFamily="18" charset="0"/>
                <a:ea typeface="微软雅黑" panose="020B0503020204020204" charset="-122"/>
              </a:rPr>
            </a:br>
            <a:r>
              <a:rPr lang="en-US" altLang="zh-CN" sz="2000" dirty="0">
                <a:solidFill>
                  <a:schemeClr val="tx1"/>
                </a:solidFill>
                <a:uFillTx/>
                <a:latin typeface="Times New Roman" panose="02020603050405020304" pitchFamily="18" charset="0"/>
                <a:ea typeface="微软雅黑" panose="020B0503020204020204" charset="-122"/>
              </a:rPr>
              <a:t>            m</a:t>
            </a:r>
            <a:r>
              <a:rPr lang="zh-CN" altLang="en-US" sz="2000" dirty="0">
                <a:solidFill>
                  <a:schemeClr val="tx1"/>
                </a:solidFill>
                <a:uFillTx/>
                <a:latin typeface="Times New Roman" panose="02020603050405020304" pitchFamily="18" charset="0"/>
                <a:ea typeface="微软雅黑" panose="020B0503020204020204" charset="-122"/>
              </a:rPr>
              <a:t>为区分是否为高产作者的论文数量低限。</a:t>
            </a:r>
          </a:p>
        </p:txBody>
      </p:sp>
      <p:graphicFrame>
        <p:nvGraphicFramePr>
          <p:cNvPr id="8194" name="Object 0"/>
          <p:cNvGraphicFramePr/>
          <p:nvPr>
            <p:custDataLst>
              <p:tags r:id="rId4"/>
            </p:custDataLst>
          </p:nvPr>
        </p:nvGraphicFramePr>
        <p:xfrm>
          <a:off x="4821238" y="3707130"/>
          <a:ext cx="2549525" cy="941388"/>
        </p:xfrm>
        <a:graphic>
          <a:graphicData uri="http://schemas.openxmlformats.org/presentationml/2006/ole">
            <mc:AlternateContent xmlns:mc="http://schemas.openxmlformats.org/markup-compatibility/2006">
              <mc:Choice xmlns:v="urn:schemas-microsoft-com:vml" Requires="v">
                <p:oleObj spid="_x0000_s8195" r:id="rId6" imgW="901065" imgH="444500" progId="Equation.DSMT4">
                  <p:embed/>
                </p:oleObj>
              </mc:Choice>
              <mc:Fallback>
                <p:oleObj r:id="rId6" imgW="901065" imgH="444500" progId="Equation.DSMT4">
                  <p:embed/>
                  <p:pic>
                    <p:nvPicPr>
                      <p:cNvPr id="0" name="图片 3076"/>
                      <p:cNvPicPr/>
                      <p:nvPr/>
                    </p:nvPicPr>
                    <p:blipFill>
                      <a:blip r:embed="rId7"/>
                      <a:stretch>
                        <a:fillRect/>
                      </a:stretch>
                    </p:blipFill>
                    <p:spPr>
                      <a:xfrm>
                        <a:off x="4821238" y="3707130"/>
                        <a:ext cx="2549525" cy="941388"/>
                      </a:xfrm>
                      <a:prstGeom prst="rect">
                        <a:avLst/>
                      </a:prstGeom>
                      <a:noFill/>
                      <a:ln w="38100">
                        <a:noFill/>
                        <a:miter/>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三、洛特卡定律的发展</a:t>
            </a:r>
          </a:p>
        </p:txBody>
      </p:sp>
      <p:sp>
        <p:nvSpPr>
          <p:cNvPr id="9219" name="Rectangle 2"/>
          <p:cNvSpPr/>
          <p:nvPr>
            <p:custDataLst>
              <p:tags r:id="rId2"/>
            </p:custDataLst>
          </p:nvPr>
        </p:nvSpPr>
        <p:spPr>
          <a:xfrm>
            <a:off x="1031240" y="1385696"/>
            <a:ext cx="10465613" cy="476669"/>
          </a:xfrm>
          <a:prstGeom prst="rect">
            <a:avLst/>
          </a:prstGeom>
          <a:noFill/>
          <a:ln w="9525">
            <a:noFill/>
          </a:ln>
        </p:spPr>
        <p:txBody>
          <a:bodyPr wrap="square">
            <a:spAutoFit/>
          </a:bodyPr>
          <a:lstStyle/>
          <a:p>
            <a:pPr>
              <a:lnSpc>
                <a:spcPct val="125000"/>
              </a:lnSpc>
              <a:spcBef>
                <a:spcPct val="50000"/>
              </a:spcBef>
              <a:buClr>
                <a:srgbClr val="A50021"/>
              </a:buClr>
              <a:buSzPct val="75000"/>
              <a:buFont typeface="Wingdings" panose="05000000000000000000" pitchFamily="2" charset="2"/>
            </a:pPr>
            <a:r>
              <a:rPr lang="zh-CN" altLang="en-US" sz="2200" dirty="0">
                <a:solidFill>
                  <a:schemeClr val="tx1"/>
                </a:solidFill>
                <a:uFillTx/>
                <a:latin typeface="Times New Roman" panose="02020603050405020304" pitchFamily="18" charset="0"/>
                <a:ea typeface="微软雅黑" panose="020B0503020204020204" charset="-122"/>
              </a:rPr>
              <a:t>另外，若将科学家们发表论文的总数记为</a:t>
            </a:r>
            <a:r>
              <a:rPr lang="en-US" altLang="zh-CN" sz="2200" dirty="0">
                <a:solidFill>
                  <a:schemeClr val="tx1"/>
                </a:solidFill>
                <a:uFillTx/>
                <a:latin typeface="Times New Roman" panose="02020603050405020304" pitchFamily="18" charset="0"/>
                <a:ea typeface="微软雅黑" panose="020B0503020204020204" charset="-122"/>
              </a:rPr>
              <a:t>x(1 , n</a:t>
            </a:r>
            <a:r>
              <a:rPr lang="en-US" altLang="zh-CN" sz="2200" baseline="-25000" dirty="0">
                <a:solidFill>
                  <a:schemeClr val="tx1"/>
                </a:solidFill>
                <a:uFillTx/>
                <a:latin typeface="Times New Roman" panose="02020603050405020304" pitchFamily="18" charset="0"/>
                <a:ea typeface="微软雅黑" panose="020B0503020204020204" charset="-122"/>
              </a:rPr>
              <a:t>max</a:t>
            </a:r>
            <a:r>
              <a:rPr lang="en-US" altLang="zh-CN" sz="2200" dirty="0">
                <a:solidFill>
                  <a:schemeClr val="tx1"/>
                </a:solidFill>
                <a:uFillTx/>
                <a:latin typeface="Times New Roman" panose="02020603050405020304" pitchFamily="18" charset="0"/>
                <a:ea typeface="微软雅黑" panose="020B0503020204020204" charset="-122"/>
              </a:rPr>
              <a:t>) ，</a:t>
            </a:r>
            <a:r>
              <a:rPr lang="zh-CN" altLang="en-US" sz="2200" dirty="0">
                <a:solidFill>
                  <a:schemeClr val="tx1"/>
                </a:solidFill>
                <a:uFillTx/>
                <a:latin typeface="Times New Roman" panose="02020603050405020304" pitchFamily="18" charset="0"/>
                <a:ea typeface="微软雅黑" panose="020B0503020204020204" charset="-122"/>
              </a:rPr>
              <a:t>则普赖斯定律亦可用下式表示:</a:t>
            </a:r>
          </a:p>
        </p:txBody>
      </p:sp>
      <p:graphicFrame>
        <p:nvGraphicFramePr>
          <p:cNvPr id="9218" name="Object 3"/>
          <p:cNvGraphicFramePr/>
          <p:nvPr>
            <p:custDataLst>
              <p:tags r:id="rId3"/>
            </p:custDataLst>
          </p:nvPr>
        </p:nvGraphicFramePr>
        <p:xfrm>
          <a:off x="4187825" y="1891665"/>
          <a:ext cx="3816350" cy="687388"/>
        </p:xfrm>
        <a:graphic>
          <a:graphicData uri="http://schemas.openxmlformats.org/presentationml/2006/ole">
            <mc:AlternateContent xmlns:mc="http://schemas.openxmlformats.org/markup-compatibility/2006">
              <mc:Choice xmlns:v="urn:schemas-microsoft-com:vml" Requires="v">
                <p:oleObj spid="_x0000_s9219" r:id="rId6" imgW="2183765" imgH="393700" progId="Equation.DSMT4">
                  <p:embed/>
                </p:oleObj>
              </mc:Choice>
              <mc:Fallback>
                <p:oleObj r:id="rId6" imgW="2183765" imgH="393700" progId="Equation.DSMT4">
                  <p:embed/>
                  <p:pic>
                    <p:nvPicPr>
                      <p:cNvPr id="0" name="图片 3077"/>
                      <p:cNvPicPr/>
                      <p:nvPr/>
                    </p:nvPicPr>
                    <p:blipFill>
                      <a:blip r:embed="rId7"/>
                      <a:stretch>
                        <a:fillRect/>
                      </a:stretch>
                    </p:blipFill>
                    <p:spPr>
                      <a:xfrm>
                        <a:off x="4187825" y="1891665"/>
                        <a:ext cx="3816350" cy="687388"/>
                      </a:xfrm>
                      <a:prstGeom prst="rect">
                        <a:avLst/>
                      </a:prstGeom>
                      <a:noFill/>
                      <a:ln w="38100">
                        <a:noFill/>
                        <a:miter/>
                      </a:ln>
                    </p:spPr>
                  </p:pic>
                </p:oleObj>
              </mc:Fallback>
            </mc:AlternateContent>
          </a:graphicData>
        </a:graphic>
      </p:graphicFrame>
      <p:sp>
        <p:nvSpPr>
          <p:cNvPr id="9220" name="Rectangle 4"/>
          <p:cNvSpPr/>
          <p:nvPr>
            <p:custDataLst>
              <p:tags r:id="rId4"/>
            </p:custDataLst>
          </p:nvPr>
        </p:nvSpPr>
        <p:spPr>
          <a:xfrm>
            <a:off x="1343472" y="2780928"/>
            <a:ext cx="9025199" cy="3584058"/>
          </a:xfrm>
          <a:prstGeom prst="rect">
            <a:avLst/>
          </a:prstGeom>
          <a:noFill/>
          <a:ln w="9525">
            <a:noFill/>
          </a:ln>
        </p:spPr>
        <p:txBody>
          <a:bodyPr wrap="square">
            <a:spAutoFit/>
          </a:bodyPr>
          <a:lstStyle/>
          <a:p>
            <a:pPr>
              <a:lnSpc>
                <a:spcPct val="130000"/>
              </a:lnSpc>
              <a:spcBef>
                <a:spcPct val="20000"/>
              </a:spcBef>
              <a:buClr>
                <a:srgbClr val="A50021"/>
              </a:buClr>
              <a:buSzPct val="75000"/>
              <a:buFont typeface="Wingdings" panose="05000000000000000000" pitchFamily="2" charset="2"/>
            </a:pPr>
            <a:r>
              <a:rPr lang="zh-CN" altLang="en-US" sz="2300" dirty="0">
                <a:solidFill>
                  <a:schemeClr val="tx2"/>
                </a:solidFill>
                <a:latin typeface="Times New Roman" panose="02020603050405020304" pitchFamily="18" charset="0"/>
                <a:ea typeface="微软雅黑" panose="020B0503020204020204" charset="-122"/>
              </a:rPr>
              <a:t>普赖斯对于洛特卡定律的一个重要推论：</a:t>
            </a:r>
            <a:r>
              <a:rPr lang="zh-CN" altLang="en-US" sz="2300" dirty="0">
                <a:latin typeface="Times New Roman" panose="02020603050405020304" pitchFamily="18" charset="0"/>
                <a:ea typeface="微软雅黑" panose="020B0503020204020204" charset="-122"/>
              </a:rPr>
              <a:t>洛氏定律, 经推导得出：</a:t>
            </a:r>
          </a:p>
          <a:p>
            <a:pPr algn="ctr">
              <a:lnSpc>
                <a:spcPct val="130000"/>
              </a:lnSpc>
              <a:spcBef>
                <a:spcPct val="20000"/>
              </a:spcBef>
              <a:buClr>
                <a:srgbClr val="A50021"/>
              </a:buClr>
              <a:buSzPct val="75000"/>
              <a:buFont typeface="Wingdings" panose="05000000000000000000" pitchFamily="2" charset="2"/>
            </a:pPr>
            <a:r>
              <a:rPr lang="en-US" altLang="zh-CN" sz="2300" dirty="0">
                <a:solidFill>
                  <a:srgbClr val="CC0000"/>
                </a:solidFill>
                <a:latin typeface="Times New Roman" panose="02020603050405020304" pitchFamily="18" charset="0"/>
                <a:ea typeface="微软雅黑" panose="020B0503020204020204" charset="-122"/>
              </a:rPr>
              <a:t>  m≈0.749(n</a:t>
            </a:r>
            <a:r>
              <a:rPr lang="en-US" altLang="zh-CN" sz="2300" baseline="-25000" dirty="0">
                <a:solidFill>
                  <a:srgbClr val="CC0000"/>
                </a:solidFill>
                <a:latin typeface="Times New Roman" panose="02020603050405020304" pitchFamily="18" charset="0"/>
                <a:ea typeface="微软雅黑" panose="020B0503020204020204" charset="-122"/>
              </a:rPr>
              <a:t>max</a:t>
            </a:r>
            <a:r>
              <a:rPr lang="en-US" altLang="zh-CN" sz="2300" baseline="30000" dirty="0">
                <a:solidFill>
                  <a:srgbClr val="CC0000"/>
                </a:solidFill>
                <a:latin typeface="Times New Roman" panose="02020603050405020304" pitchFamily="18" charset="0"/>
                <a:ea typeface="微软雅黑" panose="020B0503020204020204" charset="-122"/>
              </a:rPr>
              <a:t>1/2</a:t>
            </a:r>
            <a:r>
              <a:rPr lang="en-US" altLang="zh-CN" sz="2300" dirty="0">
                <a:solidFill>
                  <a:srgbClr val="CC0000"/>
                </a:solidFill>
                <a:latin typeface="Times New Roman" panose="02020603050405020304" pitchFamily="18" charset="0"/>
                <a:ea typeface="微软雅黑" panose="020B0503020204020204" charset="-122"/>
              </a:rPr>
              <a:t>)</a:t>
            </a:r>
            <a:r>
              <a:rPr lang="en-US" altLang="zh-CN" sz="2300" dirty="0">
                <a:latin typeface="Times New Roman" panose="02020603050405020304" pitchFamily="18" charset="0"/>
                <a:ea typeface="微软雅黑" panose="020B0503020204020204" charset="-122"/>
              </a:rPr>
              <a:t> </a:t>
            </a:r>
          </a:p>
          <a:p>
            <a:pPr algn="l">
              <a:lnSpc>
                <a:spcPct val="130000"/>
              </a:lnSpc>
              <a:spcBef>
                <a:spcPct val="20000"/>
              </a:spcBef>
              <a:buClr>
                <a:srgbClr val="A50021"/>
              </a:buClr>
              <a:buSzPct val="75000"/>
              <a:buFont typeface="Wingdings" panose="05000000000000000000" pitchFamily="2" charset="2"/>
            </a:pPr>
            <a:r>
              <a:rPr lang="zh-CN" altLang="en-US" sz="2300" dirty="0">
                <a:latin typeface="Times New Roman" panose="02020603050405020304" pitchFamily="18" charset="0"/>
                <a:ea typeface="微软雅黑" panose="020B0503020204020204" charset="-122"/>
              </a:rPr>
              <a:t>这说明：</a:t>
            </a:r>
          </a:p>
          <a:p>
            <a:pPr marL="800100" lvl="1" indent="-342900" eaLnBrk="1" hangingPunct="1">
              <a:lnSpc>
                <a:spcPct val="150000"/>
              </a:lnSpc>
              <a:spcBef>
                <a:spcPct val="20000"/>
              </a:spcBef>
              <a:buClr>
                <a:srgbClr val="A50021"/>
              </a:buClr>
              <a:buSzPct val="75000"/>
              <a:buFont typeface="Wingdings" panose="05000000000000000000" pitchFamily="2" charset="2"/>
              <a:buChar char="ü"/>
            </a:pPr>
            <a:r>
              <a:rPr lang="zh-CN" altLang="en-US" sz="2000" dirty="0">
                <a:latin typeface="Times New Roman" panose="02020603050405020304" pitchFamily="18" charset="0"/>
                <a:ea typeface="微软雅黑" panose="020B0503020204020204" charset="-122"/>
              </a:rPr>
              <a:t>发表0.749 (</a:t>
            </a:r>
            <a:r>
              <a:rPr lang="en-US" altLang="zh-CN" sz="2000" dirty="0">
                <a:latin typeface="Times New Roman" panose="02020603050405020304" pitchFamily="18" charset="0"/>
                <a:ea typeface="微软雅黑" panose="020B0503020204020204" charset="-122"/>
              </a:rPr>
              <a:t>n</a:t>
            </a:r>
            <a:r>
              <a:rPr lang="en-US" altLang="zh-CN" sz="2000" baseline="-25000" dirty="0">
                <a:latin typeface="Times New Roman" panose="02020603050405020304" pitchFamily="18" charset="0"/>
                <a:ea typeface="微软雅黑" panose="020B0503020204020204" charset="-122"/>
              </a:rPr>
              <a:t>max</a:t>
            </a:r>
            <a:r>
              <a:rPr lang="en-US" altLang="zh-CN" sz="2000" baseline="30000" dirty="0">
                <a:latin typeface="Times New Roman" panose="02020603050405020304" pitchFamily="18" charset="0"/>
                <a:ea typeface="微软雅黑" panose="020B0503020204020204" charset="-122"/>
              </a:rPr>
              <a:t>1/2</a:t>
            </a:r>
            <a:r>
              <a:rPr lang="en-US" altLang="zh-CN" sz="2000" dirty="0">
                <a:latin typeface="Times New Roman" panose="02020603050405020304" pitchFamily="18" charset="0"/>
                <a:ea typeface="微软雅黑" panose="020B0503020204020204" charset="-122"/>
              </a:rPr>
              <a:t>) </a:t>
            </a:r>
            <a:r>
              <a:rPr lang="zh-CN" altLang="en-US" sz="2000" dirty="0">
                <a:latin typeface="Times New Roman" panose="02020603050405020304" pitchFamily="18" charset="0"/>
                <a:ea typeface="微软雅黑" panose="020B0503020204020204" charset="-122"/>
              </a:rPr>
              <a:t>篇及以上论文的科学家们所发表的论文总数等于全部论文总数的一半; </a:t>
            </a:r>
          </a:p>
          <a:p>
            <a:pPr marL="800100" lvl="1" indent="-342900" eaLnBrk="1" hangingPunct="1">
              <a:lnSpc>
                <a:spcPct val="150000"/>
              </a:lnSpc>
              <a:spcBef>
                <a:spcPct val="20000"/>
              </a:spcBef>
              <a:buClr>
                <a:srgbClr val="A50021"/>
              </a:buClr>
              <a:buSzPct val="75000"/>
              <a:buFont typeface="Wingdings" panose="05000000000000000000" pitchFamily="2" charset="2"/>
              <a:buChar char="ü"/>
            </a:pPr>
            <a:r>
              <a:rPr lang="zh-CN" altLang="en-US" sz="2000" dirty="0">
                <a:latin typeface="Times New Roman" panose="02020603050405020304" pitchFamily="18" charset="0"/>
                <a:ea typeface="微软雅黑" panose="020B0503020204020204" charset="-122"/>
              </a:rPr>
              <a:t>或者说, 杰出科学家中最低产的那位科学家所发表的论文数，等于最高产科学家发表论文数的平方根的 0.749 倍。</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idx="1"/>
          </p:nvPr>
        </p:nvSpPr>
        <p:spPr>
          <a:xfrm>
            <a:off x="983432" y="1552892"/>
            <a:ext cx="10873208" cy="3752215"/>
          </a:xfrm>
        </p:spPr>
        <p:txBody>
          <a:bodyPr vert="horz" wrap="square" lIns="121920" tIns="60960" rIns="121920" bIns="60960" anchor="t" anchorCtr="0">
            <a:normAutofit fontScale="97500"/>
          </a:bodyPr>
          <a:lstStyle/>
          <a:p>
            <a:pPr marL="0" indent="0">
              <a:lnSpc>
                <a:spcPct val="150000"/>
              </a:lnSpc>
              <a:buNone/>
            </a:pPr>
            <a:r>
              <a:rPr lang="zh-CN" altLang="en-US" sz="2400" b="1" dirty="0">
                <a:solidFill>
                  <a:schemeClr val="tx2"/>
                </a:solidFill>
                <a:latin typeface="Times New Roman" panose="02020603050405020304" pitchFamily="18" charset="0"/>
                <a:ea typeface="微软雅黑" panose="020B0503020204020204" charset="-122"/>
              </a:rPr>
              <a:t>普赖斯得出的洛特卡定律的又一个重要推论：</a:t>
            </a:r>
          </a:p>
          <a:p>
            <a:pPr marL="0" indent="0">
              <a:lnSpc>
                <a:spcPct val="150000"/>
              </a:lnSpc>
              <a:buNone/>
            </a:pPr>
            <a:r>
              <a:rPr lang="zh-CN" altLang="en-US" sz="2400" dirty="0">
                <a:solidFill>
                  <a:schemeClr val="tx1"/>
                </a:solidFill>
                <a:latin typeface="Times New Roman" panose="02020603050405020304" pitchFamily="18" charset="0"/>
                <a:ea typeface="微软雅黑" panose="020B0503020204020204" charset="-122"/>
              </a:rPr>
              <a:t>普赖斯经过进一步推导和计算, 得出</a:t>
            </a:r>
            <a:r>
              <a:rPr lang="zh-CN" altLang="en-US" sz="2400" b="1" dirty="0">
                <a:solidFill>
                  <a:srgbClr val="CC0000"/>
                </a:solidFill>
                <a:latin typeface="Times New Roman" panose="02020603050405020304" pitchFamily="18" charset="0"/>
                <a:ea typeface="微软雅黑" panose="020B0503020204020204" charset="-122"/>
              </a:rPr>
              <a:t>杰出科学家</a:t>
            </a:r>
            <a:r>
              <a:rPr lang="zh-CN" altLang="en-US" sz="2400" dirty="0">
                <a:solidFill>
                  <a:schemeClr val="tx1"/>
                </a:solidFill>
                <a:latin typeface="Times New Roman" panose="02020603050405020304" pitchFamily="18" charset="0"/>
                <a:ea typeface="微软雅黑" panose="020B0503020204020204" charset="-122"/>
              </a:rPr>
              <a:t>与</a:t>
            </a:r>
            <a:r>
              <a:rPr lang="zh-CN" altLang="en-US" sz="2400" b="1" dirty="0">
                <a:solidFill>
                  <a:srgbClr val="CC0000"/>
                </a:solidFill>
                <a:latin typeface="Times New Roman" panose="02020603050405020304" pitchFamily="18" charset="0"/>
                <a:ea typeface="微软雅黑" panose="020B0503020204020204" charset="-122"/>
              </a:rPr>
              <a:t>全体科学家总数</a:t>
            </a:r>
            <a:r>
              <a:rPr lang="zh-CN" altLang="en-US" sz="2400" dirty="0">
                <a:solidFill>
                  <a:schemeClr val="tx1"/>
                </a:solidFill>
                <a:latin typeface="Times New Roman" panose="02020603050405020304" pitchFamily="18" charset="0"/>
                <a:ea typeface="微软雅黑" panose="020B0503020204020204" charset="-122"/>
              </a:rPr>
              <a:t>的比例关系：</a:t>
            </a:r>
            <a:endParaRPr lang="en-US" altLang="zh-CN" sz="2400" b="1" dirty="0">
              <a:latin typeface="Times New Roman" panose="02020603050405020304" pitchFamily="18" charset="0"/>
              <a:ea typeface="微软雅黑" panose="020B0503020204020204" charset="-122"/>
            </a:endParaRPr>
          </a:p>
          <a:p>
            <a:pPr marL="0" indent="0">
              <a:lnSpc>
                <a:spcPct val="150000"/>
              </a:lnSpc>
              <a:buNone/>
            </a:pPr>
            <a:r>
              <a:rPr lang="en-US" altLang="zh-CN" sz="2400" b="1" dirty="0">
                <a:solidFill>
                  <a:srgbClr val="CC0000"/>
                </a:solidFill>
                <a:latin typeface="Times New Roman" panose="02020603050405020304" pitchFamily="18" charset="0"/>
                <a:ea typeface="微软雅黑" panose="020B0503020204020204" charset="-122"/>
              </a:rPr>
              <a:t>                             R ≈ 0.812/ n</a:t>
            </a:r>
            <a:r>
              <a:rPr lang="en-US" altLang="zh-CN" sz="2400" b="1" baseline="-25000" dirty="0">
                <a:solidFill>
                  <a:srgbClr val="CC0000"/>
                </a:solidFill>
                <a:latin typeface="Times New Roman" panose="02020603050405020304" pitchFamily="18" charset="0"/>
                <a:ea typeface="微软雅黑" panose="020B0503020204020204" charset="-122"/>
              </a:rPr>
              <a:t>max</a:t>
            </a:r>
            <a:r>
              <a:rPr lang="en-US" altLang="zh-CN" sz="2400" b="1" baseline="30000" dirty="0">
                <a:solidFill>
                  <a:srgbClr val="CC0000"/>
                </a:solidFill>
                <a:latin typeface="Times New Roman" panose="02020603050405020304" pitchFamily="18" charset="0"/>
                <a:ea typeface="微软雅黑" panose="020B0503020204020204" charset="-122"/>
              </a:rPr>
              <a:t>1/2</a:t>
            </a:r>
          </a:p>
          <a:p>
            <a:pPr marL="0" indent="0">
              <a:lnSpc>
                <a:spcPct val="150000"/>
              </a:lnSpc>
              <a:buNone/>
            </a:pPr>
            <a:r>
              <a:rPr lang="zh-CN" altLang="en-US" sz="2400" dirty="0">
                <a:solidFill>
                  <a:schemeClr val="tx1"/>
                </a:solidFill>
                <a:latin typeface="Times New Roman" panose="02020603050405020304" pitchFamily="18" charset="0"/>
                <a:ea typeface="微软雅黑" panose="020B0503020204020204" charset="-122"/>
              </a:rPr>
              <a:t>式中, </a:t>
            </a:r>
            <a:r>
              <a:rPr lang="en-US" altLang="zh-CN" sz="2400" dirty="0">
                <a:solidFill>
                  <a:schemeClr val="tx1"/>
                </a:solidFill>
                <a:latin typeface="Times New Roman" panose="02020603050405020304" pitchFamily="18" charset="0"/>
                <a:ea typeface="微软雅黑" panose="020B0503020204020204" charset="-122"/>
              </a:rPr>
              <a:t>R </a:t>
            </a:r>
            <a:r>
              <a:rPr lang="zh-CN" altLang="en-US" sz="2400" dirty="0">
                <a:solidFill>
                  <a:schemeClr val="tx1"/>
                </a:solidFill>
                <a:latin typeface="Times New Roman" panose="02020603050405020304" pitchFamily="18" charset="0"/>
                <a:ea typeface="微软雅黑" panose="020B0503020204020204" charset="-122"/>
              </a:rPr>
              <a:t>是杰出科学家人数与全体科学家总数之比。</a:t>
            </a:r>
          </a:p>
        </p:txBody>
      </p:sp>
      <p:sp>
        <p:nvSpPr>
          <p:cNvPr id="4" name="标题 3"/>
          <p:cNvSpPr>
            <a:spLocks noGrp="1"/>
          </p:cNvSpPr>
          <p:nvPr>
            <p:ph type="title"/>
            <p:custDataLst>
              <p:tags r:id="rId1"/>
            </p:custDataLst>
          </p:nvPr>
        </p:nvSpPr>
        <p:spPr/>
        <p:txBody>
          <a:bodyPr/>
          <a:lstStyle/>
          <a:p>
            <a:r>
              <a:rPr lang="zh-CN" altLang="en-US"/>
              <a:t>三、洛特卡定律的发展</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1273459" y="1268760"/>
            <a:ext cx="9799984" cy="5346065"/>
          </a:xfrm>
          <a:prstGeom prst="rect">
            <a:avLst/>
          </a:prstGeom>
          <a:noFill/>
          <a:ln w="9525">
            <a:noFill/>
            <a:miter lim="800000"/>
          </a:ln>
        </p:spPr>
        <p:txBody>
          <a:bodyPr>
            <a:noAutofit/>
          </a:bodyPr>
          <a:lstStyle/>
          <a:p>
            <a:pPr marL="0" marR="0" lvl="0" indent="0" algn="l" defTabSz="914400" rtl="0" eaLnBrk="1" fontAlgn="base" latinLnBrk="0" hangingPunct="1">
              <a:lnSpc>
                <a:spcPct val="150000"/>
              </a:lnSpc>
              <a:spcBef>
                <a:spcPct val="20000"/>
              </a:spcBef>
              <a:spcAft>
                <a:spcPct val="0"/>
              </a:spcAft>
              <a:buClr>
                <a:srgbClr val="A50021"/>
              </a:buClr>
              <a:buSzPct val="75000"/>
              <a:buFont typeface="Wingdings" panose="05000000000000000000" pitchFamily="2" charset="2"/>
              <a:buNone/>
              <a:defRPr/>
            </a:pPr>
            <a:r>
              <a:rPr kumimoji="1" lang="zh-CN" altLang="en-US" sz="2000" i="0" baseline="0" noProof="0" dirty="0">
                <a:ln>
                  <a:noFill/>
                </a:ln>
                <a:solidFill>
                  <a:schemeClr val="tx1"/>
                </a:solidFill>
                <a:effectLst/>
                <a:uLnTx/>
                <a:uFillTx/>
                <a:ea typeface="微软雅黑" panose="020B0503020204020204" charset="-122"/>
                <a:cs typeface="+mn-cs"/>
              </a:rPr>
              <a:t>（1）</a:t>
            </a:r>
            <a:r>
              <a:rPr kumimoji="1" lang="zh-CN" altLang="en-US" sz="2000" b="1" i="0" baseline="0" noProof="0" dirty="0">
                <a:ln>
                  <a:noFill/>
                </a:ln>
                <a:solidFill>
                  <a:srgbClr val="CC0000"/>
                </a:solidFill>
                <a:effectLst/>
                <a:uLnTx/>
                <a:uFillTx/>
                <a:ea typeface="微软雅黑" panose="020B0503020204020204" charset="-122"/>
                <a:cs typeface="+mn-cs"/>
              </a:rPr>
              <a:t>学科特征</a:t>
            </a:r>
            <a:r>
              <a:rPr kumimoji="1" lang="zh-CN" altLang="en-US" sz="2000" i="0" baseline="0" noProof="0" dirty="0">
                <a:ln>
                  <a:noFill/>
                </a:ln>
                <a:solidFill>
                  <a:srgbClr val="CC0000"/>
                </a:solidFill>
                <a:effectLst/>
                <a:uLnTx/>
                <a:uFillTx/>
                <a:ea typeface="微软雅黑" panose="020B0503020204020204" charset="-122"/>
                <a:cs typeface="+mn-cs"/>
              </a:rPr>
              <a:t>：</a:t>
            </a:r>
            <a:r>
              <a:rPr kumimoji="1" lang="en-US" altLang="zh-CN" sz="2000" i="0" baseline="0" noProof="0" dirty="0" err="1">
                <a:ln>
                  <a:noFill/>
                </a:ln>
                <a:solidFill>
                  <a:schemeClr val="tx1"/>
                </a:solidFill>
                <a:effectLst/>
                <a:uLnTx/>
                <a:uFillTx/>
                <a:ea typeface="微软雅黑" panose="020B0503020204020204" charset="-122"/>
                <a:cs typeface="+mn-cs"/>
              </a:rPr>
              <a:t>Vlachy</a:t>
            </a:r>
            <a:r>
              <a:rPr kumimoji="1" lang="en-US" altLang="zh-CN" sz="2000" i="0" baseline="0" noProof="0" dirty="0">
                <a:ln>
                  <a:noFill/>
                </a:ln>
                <a:solidFill>
                  <a:schemeClr val="tx1"/>
                </a:solidFill>
                <a:effectLst/>
                <a:uLnTx/>
                <a:uFillTx/>
                <a:ea typeface="微软雅黑" panose="020B0503020204020204" charset="-122"/>
                <a:cs typeface="+mn-cs"/>
              </a:rPr>
              <a:t>（</a:t>
            </a:r>
            <a:r>
              <a:rPr kumimoji="1" lang="zh-CN" altLang="en-US" sz="2000" i="0" baseline="0" noProof="0" dirty="0">
                <a:ln>
                  <a:noFill/>
                </a:ln>
                <a:solidFill>
                  <a:schemeClr val="tx1"/>
                </a:solidFill>
                <a:effectLst/>
                <a:uLnTx/>
                <a:uFillTx/>
                <a:ea typeface="微软雅黑" panose="020B0503020204020204" charset="-122"/>
                <a:cs typeface="+mn-cs"/>
              </a:rPr>
              <a:t>弗拉奇） 指出, 就物理学而言, </a:t>
            </a:r>
            <a:r>
              <a:rPr kumimoji="1" lang="en-US" altLang="zh-CN" sz="2000" i="0" baseline="0" noProof="0" dirty="0">
                <a:ln>
                  <a:noFill/>
                </a:ln>
                <a:solidFill>
                  <a:schemeClr val="tx1"/>
                </a:solidFill>
                <a:effectLst/>
                <a:uLnTx/>
                <a:uFillTx/>
                <a:ea typeface="微软雅黑" panose="020B0503020204020204" charset="-122"/>
                <a:cs typeface="+mn-cs"/>
              </a:rPr>
              <a:t>n </a:t>
            </a:r>
            <a:r>
              <a:rPr kumimoji="1" lang="zh-CN" altLang="en-US" sz="2000" i="0" baseline="0" noProof="0" dirty="0">
                <a:ln>
                  <a:noFill/>
                </a:ln>
                <a:solidFill>
                  <a:schemeClr val="tx1"/>
                </a:solidFill>
                <a:effectLst/>
                <a:uLnTx/>
                <a:uFillTx/>
                <a:ea typeface="微软雅黑" panose="020B0503020204020204" charset="-122"/>
                <a:cs typeface="+mn-cs"/>
              </a:rPr>
              <a:t>等于2 是合理的; 对于</a:t>
            </a:r>
            <a:r>
              <a:rPr kumimoji="1" lang="zh-CN" altLang="en-US" sz="2000" i="0" baseline="0" noProof="0" dirty="0">
                <a:ln>
                  <a:noFill/>
                </a:ln>
                <a:solidFill>
                  <a:schemeClr val="tx2"/>
                </a:solidFill>
                <a:effectLst/>
                <a:uLnTx/>
                <a:uFillTx/>
                <a:ea typeface="微软雅黑" panose="020B0503020204020204" charset="-122"/>
                <a:cs typeface="+mn-cs"/>
              </a:rPr>
              <a:t>技术科学、社会科学和人文科学来说, </a:t>
            </a:r>
            <a:r>
              <a:rPr kumimoji="1" lang="en-US" altLang="zh-CN" sz="2000" i="0" baseline="0" noProof="0" dirty="0">
                <a:ln>
                  <a:noFill/>
                </a:ln>
                <a:solidFill>
                  <a:schemeClr val="tx2"/>
                </a:solidFill>
                <a:effectLst/>
                <a:uLnTx/>
                <a:uFillTx/>
                <a:ea typeface="微软雅黑" panose="020B0503020204020204" charset="-122"/>
                <a:cs typeface="+mn-cs"/>
              </a:rPr>
              <a:t>n</a:t>
            </a:r>
            <a:r>
              <a:rPr kumimoji="1" lang="zh-CN" altLang="en-US" sz="2000" i="0" baseline="0" noProof="0" dirty="0">
                <a:ln>
                  <a:noFill/>
                </a:ln>
                <a:solidFill>
                  <a:schemeClr val="tx2"/>
                </a:solidFill>
                <a:effectLst/>
                <a:uLnTx/>
                <a:uFillTx/>
                <a:ea typeface="微软雅黑" panose="020B0503020204020204" charset="-122"/>
                <a:cs typeface="+mn-cs"/>
              </a:rPr>
              <a:t>值将增大</a:t>
            </a:r>
            <a:r>
              <a:rPr kumimoji="1" lang="zh-CN" altLang="en-US" sz="2000" i="0" baseline="0" noProof="0" dirty="0">
                <a:ln>
                  <a:noFill/>
                </a:ln>
                <a:solidFill>
                  <a:schemeClr val="tx1"/>
                </a:solidFill>
                <a:effectLst/>
                <a:uLnTx/>
                <a:uFillTx/>
                <a:ea typeface="微软雅黑" panose="020B0503020204020204" charset="-122"/>
                <a:cs typeface="+mn-cs"/>
              </a:rPr>
              <a:t>；而</a:t>
            </a:r>
            <a:r>
              <a:rPr kumimoji="1" lang="zh-CN" altLang="en-US" sz="2000" i="0" baseline="0" noProof="0" dirty="0">
                <a:ln>
                  <a:noFill/>
                </a:ln>
                <a:solidFill>
                  <a:schemeClr val="tx2"/>
                </a:solidFill>
                <a:effectLst/>
                <a:uLnTx/>
                <a:uFillTx/>
                <a:ea typeface="微软雅黑" panose="020B0503020204020204" charset="-122"/>
                <a:cs typeface="+mn-cs"/>
              </a:rPr>
              <a:t>规模较大和科研合作程度较高的学科, </a:t>
            </a:r>
            <a:r>
              <a:rPr kumimoji="1" lang="en-US" altLang="zh-CN" sz="2000" i="0" baseline="0" noProof="0" dirty="0">
                <a:ln>
                  <a:noFill/>
                </a:ln>
                <a:solidFill>
                  <a:schemeClr val="tx2"/>
                </a:solidFill>
                <a:effectLst/>
                <a:uLnTx/>
                <a:uFillTx/>
                <a:ea typeface="微软雅黑" panose="020B0503020204020204" charset="-122"/>
                <a:cs typeface="+mn-cs"/>
              </a:rPr>
              <a:t>n </a:t>
            </a:r>
            <a:r>
              <a:rPr kumimoji="1" lang="zh-CN" altLang="en-US" sz="2000" i="0" baseline="0" noProof="0" dirty="0">
                <a:ln>
                  <a:noFill/>
                </a:ln>
                <a:solidFill>
                  <a:schemeClr val="tx2"/>
                </a:solidFill>
                <a:effectLst/>
                <a:uLnTx/>
                <a:uFillTx/>
                <a:ea typeface="微软雅黑" panose="020B0503020204020204" charset="-122"/>
                <a:cs typeface="+mn-cs"/>
              </a:rPr>
              <a:t>值会变小</a:t>
            </a:r>
            <a:r>
              <a:rPr kumimoji="1" lang="en-US" altLang="zh-CN" sz="2000" i="0" baseline="0" noProof="0" dirty="0">
                <a:ln>
                  <a:noFill/>
                </a:ln>
                <a:solidFill>
                  <a:schemeClr val="tx2"/>
                </a:solidFill>
                <a:effectLst/>
                <a:uLnTx/>
                <a:uFillTx/>
                <a:ea typeface="微软雅黑" panose="020B0503020204020204" charset="-122"/>
                <a:cs typeface="+mn-cs"/>
              </a:rPr>
              <a:t>,</a:t>
            </a:r>
            <a:r>
              <a:rPr kumimoji="1" lang="en-US" altLang="zh-CN" sz="2000" b="1" i="0" baseline="0" noProof="0" dirty="0">
                <a:ln>
                  <a:noFill/>
                </a:ln>
                <a:effectLst/>
                <a:uLnTx/>
                <a:uFillTx/>
                <a:ea typeface="微软雅黑" panose="020B0503020204020204" charset="-122"/>
                <a:cs typeface="+mn-cs"/>
              </a:rPr>
              <a:t>n </a:t>
            </a:r>
            <a:r>
              <a:rPr kumimoji="1" lang="zh-CN" altLang="en-US" sz="2000" b="1" i="0" baseline="0" noProof="0" dirty="0">
                <a:ln>
                  <a:noFill/>
                </a:ln>
                <a:effectLst/>
                <a:uLnTx/>
                <a:uFillTx/>
                <a:ea typeface="微软雅黑" panose="020B0503020204020204" charset="-122"/>
                <a:cs typeface="+mn-cs"/>
              </a:rPr>
              <a:t>值在1.2～3.8之间波动</a:t>
            </a:r>
            <a:r>
              <a:rPr kumimoji="1" lang="zh-CN" altLang="en-US" sz="2000" i="0" baseline="0" noProof="0" dirty="0">
                <a:ln>
                  <a:noFill/>
                </a:ln>
                <a:solidFill>
                  <a:schemeClr val="tx2"/>
                </a:solidFill>
                <a:effectLst/>
                <a:uLnTx/>
                <a:uFillTx/>
                <a:ea typeface="微软雅黑" panose="020B0503020204020204" charset="-122"/>
                <a:cs typeface="+mn-cs"/>
              </a:rPr>
              <a:t>。</a:t>
            </a:r>
            <a:r>
              <a:rPr kumimoji="1" lang="zh-CN" altLang="en-US" sz="2000" i="0" baseline="0" noProof="0" dirty="0">
                <a:ln>
                  <a:noFill/>
                </a:ln>
                <a:solidFill>
                  <a:schemeClr val="tx1"/>
                </a:solidFill>
                <a:effectLst/>
                <a:uLnTx/>
                <a:uFillTx/>
                <a:ea typeface="微软雅黑" panose="020B0503020204020204" charset="-122"/>
                <a:cs typeface="+mn-cs"/>
              </a:rPr>
              <a:t>1988年，尼丘尔通过试验得出结论：</a:t>
            </a:r>
            <a:r>
              <a:rPr kumimoji="1" lang="en-US" altLang="zh-CN" sz="2000" b="1" i="0" baseline="0" noProof="0" dirty="0">
                <a:ln>
                  <a:noFill/>
                </a:ln>
                <a:effectLst/>
                <a:uLnTx/>
                <a:uFillTx/>
                <a:ea typeface="微软雅黑" panose="020B0503020204020204" charset="-122"/>
                <a:cs typeface="+mn-cs"/>
              </a:rPr>
              <a:t>n→1.5～4</a:t>
            </a:r>
            <a:r>
              <a:rPr kumimoji="1" lang="en-US" altLang="zh-CN" sz="2000" i="0" baseline="0" noProof="0" dirty="0">
                <a:ln>
                  <a:noFill/>
                </a:ln>
                <a:solidFill>
                  <a:schemeClr val="tx1"/>
                </a:solidFill>
                <a:effectLst/>
                <a:uLnTx/>
                <a:uFillTx/>
                <a:ea typeface="微软雅黑" panose="020B0503020204020204" charset="-122"/>
                <a:cs typeface="+mn-cs"/>
              </a:rPr>
              <a:t>，</a:t>
            </a:r>
            <a:r>
              <a:rPr kumimoji="1" lang="zh-CN" altLang="en-US" sz="2000" i="0" baseline="0" noProof="0" dirty="0">
                <a:ln>
                  <a:noFill/>
                </a:ln>
                <a:solidFill>
                  <a:schemeClr val="tx1"/>
                </a:solidFill>
                <a:effectLst/>
                <a:uLnTx/>
                <a:uFillTx/>
                <a:ea typeface="微软雅黑" panose="020B0503020204020204" charset="-122"/>
                <a:cs typeface="+mn-cs"/>
              </a:rPr>
              <a:t>自然科学</a:t>
            </a:r>
            <a:r>
              <a:rPr kumimoji="1" lang="en-US" altLang="zh-CN" sz="2000" i="0" baseline="0" noProof="0" dirty="0">
                <a:ln>
                  <a:noFill/>
                </a:ln>
                <a:solidFill>
                  <a:schemeClr val="tx1"/>
                </a:solidFill>
                <a:effectLst/>
                <a:uLnTx/>
                <a:uFillTx/>
                <a:ea typeface="微软雅黑" panose="020B0503020204020204" charset="-122"/>
                <a:cs typeface="+mn-cs"/>
              </a:rPr>
              <a:t>n=2.49，</a:t>
            </a:r>
            <a:r>
              <a:rPr kumimoji="1" lang="zh-CN" altLang="en-US" sz="2000" i="0" baseline="0" noProof="0" dirty="0">
                <a:ln>
                  <a:noFill/>
                </a:ln>
                <a:solidFill>
                  <a:schemeClr val="tx1"/>
                </a:solidFill>
                <a:effectLst/>
                <a:uLnTx/>
                <a:uFillTx/>
                <a:ea typeface="微软雅黑" panose="020B0503020204020204" charset="-122"/>
                <a:cs typeface="+mn-cs"/>
              </a:rPr>
              <a:t>人文科学</a:t>
            </a:r>
            <a:r>
              <a:rPr kumimoji="1" lang="en-US" altLang="zh-CN" sz="2000" i="0" baseline="0" noProof="0" dirty="0">
                <a:ln>
                  <a:noFill/>
                </a:ln>
                <a:solidFill>
                  <a:schemeClr val="tx1"/>
                </a:solidFill>
                <a:effectLst/>
                <a:uLnTx/>
                <a:uFillTx/>
                <a:ea typeface="微软雅黑" panose="020B0503020204020204" charset="-122"/>
                <a:cs typeface="+mn-cs"/>
              </a:rPr>
              <a:t>n=2.5，</a:t>
            </a:r>
            <a:r>
              <a:rPr kumimoji="1" lang="zh-CN" altLang="en-US" sz="2000" i="0" baseline="0" noProof="0" dirty="0">
                <a:ln>
                  <a:noFill/>
                </a:ln>
                <a:solidFill>
                  <a:schemeClr val="tx1"/>
                </a:solidFill>
                <a:effectLst/>
                <a:uLnTx/>
                <a:uFillTx/>
                <a:ea typeface="微软雅黑" panose="020B0503020204020204" charset="-122"/>
                <a:cs typeface="+mn-cs"/>
              </a:rPr>
              <a:t>社会科学</a:t>
            </a:r>
            <a:r>
              <a:rPr kumimoji="1" lang="en-US" altLang="zh-CN" sz="2000" i="0" baseline="0" noProof="0" dirty="0">
                <a:ln>
                  <a:noFill/>
                </a:ln>
                <a:solidFill>
                  <a:schemeClr val="tx1"/>
                </a:solidFill>
                <a:effectLst/>
                <a:uLnTx/>
                <a:uFillTx/>
                <a:ea typeface="微软雅黑" panose="020B0503020204020204" charset="-122"/>
                <a:cs typeface="+mn-cs"/>
              </a:rPr>
              <a:t>n=3.03。</a:t>
            </a:r>
            <a:r>
              <a:rPr kumimoji="1" lang="zh-CN" altLang="en-US" sz="2000" i="0" baseline="0" noProof="0" dirty="0">
                <a:ln>
                  <a:noFill/>
                </a:ln>
                <a:solidFill>
                  <a:schemeClr val="tx1"/>
                </a:solidFill>
                <a:effectLst/>
                <a:uLnTx/>
                <a:uFillTx/>
                <a:ea typeface="微软雅黑" panose="020B0503020204020204" charset="-122"/>
                <a:cs typeface="+mn-cs"/>
              </a:rPr>
              <a:t>大多数情况下符合洛氏分布。</a:t>
            </a:r>
          </a:p>
          <a:p>
            <a:pPr marL="0" marR="0" lvl="0" indent="0" algn="l" defTabSz="914400" rtl="0" eaLnBrk="1" fontAlgn="base" latinLnBrk="0" hangingPunct="1">
              <a:lnSpc>
                <a:spcPct val="150000"/>
              </a:lnSpc>
              <a:spcBef>
                <a:spcPct val="20000"/>
              </a:spcBef>
              <a:spcAft>
                <a:spcPct val="0"/>
              </a:spcAft>
              <a:buClr>
                <a:srgbClr val="A50021"/>
              </a:buClr>
              <a:buSzPct val="75000"/>
              <a:buFont typeface="Wingdings" panose="05000000000000000000" pitchFamily="2" charset="2"/>
              <a:buNone/>
              <a:defRPr/>
            </a:pPr>
            <a:r>
              <a:rPr kumimoji="1" lang="zh-CN" altLang="en-US" sz="2000" i="0" baseline="0" noProof="0" dirty="0">
                <a:ln>
                  <a:noFill/>
                </a:ln>
                <a:solidFill>
                  <a:schemeClr val="tx1"/>
                </a:solidFill>
                <a:effectLst/>
                <a:uLnTx/>
                <a:uFillTx/>
                <a:ea typeface="微软雅黑" panose="020B0503020204020204" charset="-122"/>
                <a:cs typeface="+mn-cs"/>
              </a:rPr>
              <a:t>（2） </a:t>
            </a:r>
            <a:r>
              <a:rPr kumimoji="1" lang="zh-CN" altLang="en-US" sz="2000" b="1" i="0" baseline="0" noProof="0" dirty="0">
                <a:ln>
                  <a:noFill/>
                </a:ln>
                <a:solidFill>
                  <a:srgbClr val="CC0000"/>
                </a:solidFill>
                <a:effectLst/>
                <a:uLnTx/>
                <a:uFillTx/>
                <a:ea typeface="微软雅黑" panose="020B0503020204020204" charset="-122"/>
                <a:cs typeface="+mn-cs"/>
              </a:rPr>
              <a:t>统计条件：</a:t>
            </a:r>
            <a:r>
              <a:rPr kumimoji="1" lang="zh-CN" altLang="en-US" sz="2000" i="0" baseline="0" noProof="0" dirty="0">
                <a:ln>
                  <a:noFill/>
                </a:ln>
                <a:solidFill>
                  <a:schemeClr val="tx1"/>
                </a:solidFill>
                <a:effectLst/>
                <a:uLnTx/>
                <a:uFillTx/>
                <a:ea typeface="微软雅黑" panose="020B0503020204020204" charset="-122"/>
                <a:cs typeface="+mn-cs"/>
              </a:rPr>
              <a:t>影响平方反比定律的两个主要变量：</a:t>
            </a:r>
            <a:r>
              <a:rPr kumimoji="1" lang="zh-CN" altLang="en-US" sz="2000" i="0" baseline="0" noProof="0" dirty="0">
                <a:ln>
                  <a:noFill/>
                </a:ln>
                <a:solidFill>
                  <a:schemeClr val="tx2"/>
                </a:solidFill>
                <a:effectLst/>
                <a:uLnTx/>
                <a:uFillTx/>
                <a:ea typeface="微软雅黑" panose="020B0503020204020204" charset="-122"/>
                <a:cs typeface="+mn-cs"/>
              </a:rPr>
              <a:t>统计研究的</a:t>
            </a:r>
            <a:r>
              <a:rPr kumimoji="1" lang="zh-CN" altLang="en-US" sz="2000" b="1" i="0" baseline="0" noProof="0" dirty="0">
                <a:ln>
                  <a:noFill/>
                </a:ln>
                <a:effectLst/>
                <a:uLnTx/>
                <a:uFillTx/>
                <a:ea typeface="微软雅黑" panose="020B0503020204020204" charset="-122"/>
                <a:cs typeface="+mn-cs"/>
              </a:rPr>
              <a:t>时间跨度和作者数量</a:t>
            </a:r>
            <a:r>
              <a:rPr kumimoji="1" lang="zh-CN" altLang="en-US" sz="2000" i="0" baseline="0" noProof="0" dirty="0">
                <a:ln>
                  <a:noFill/>
                </a:ln>
                <a:solidFill>
                  <a:schemeClr val="tx2"/>
                </a:solidFill>
                <a:effectLst/>
                <a:uLnTx/>
                <a:uFillTx/>
                <a:ea typeface="微软雅黑" panose="020B0503020204020204" charset="-122"/>
                <a:cs typeface="+mn-cs"/>
              </a:rPr>
              <a:t>。</a:t>
            </a:r>
            <a:r>
              <a:rPr kumimoji="1" lang="zh-CN" altLang="en-US" sz="2000" i="0" baseline="0" noProof="0" dirty="0">
                <a:ln>
                  <a:noFill/>
                </a:ln>
                <a:solidFill>
                  <a:schemeClr val="tx1"/>
                </a:solidFill>
                <a:effectLst/>
                <a:uLnTx/>
                <a:uFillTx/>
                <a:ea typeface="微软雅黑" panose="020B0503020204020204" charset="-122"/>
                <a:cs typeface="+mn-cs"/>
              </a:rPr>
              <a:t>一般来说,若统计的时间区间较长(如10 年以上) 、作者集合较大(如1 000 人以上) , 再加上其他条件的配合, 其研究将会得到比较客观的应有结论。</a:t>
            </a:r>
          </a:p>
          <a:p>
            <a:pPr marL="0" marR="0" lvl="0" indent="0" algn="l" defTabSz="914400" rtl="0" eaLnBrk="1" fontAlgn="base" latinLnBrk="0" hangingPunct="1">
              <a:lnSpc>
                <a:spcPct val="150000"/>
              </a:lnSpc>
              <a:spcBef>
                <a:spcPct val="20000"/>
              </a:spcBef>
              <a:spcAft>
                <a:spcPct val="0"/>
              </a:spcAft>
              <a:buClr>
                <a:srgbClr val="A50021"/>
              </a:buClr>
              <a:buSzPct val="75000"/>
              <a:buFont typeface="Wingdings" panose="05000000000000000000" pitchFamily="2" charset="2"/>
              <a:buNone/>
              <a:defRPr/>
            </a:pPr>
            <a:r>
              <a:rPr kumimoji="1" lang="zh-CN" altLang="en-US" sz="2000" i="0" baseline="0" noProof="0" dirty="0">
                <a:ln>
                  <a:noFill/>
                </a:ln>
                <a:solidFill>
                  <a:schemeClr val="tx1"/>
                </a:solidFill>
                <a:effectLst/>
                <a:uLnTx/>
                <a:uFillTx/>
                <a:ea typeface="微软雅黑" panose="020B0503020204020204" charset="-122"/>
                <a:cs typeface="+mn-cs"/>
              </a:rPr>
              <a:t>（3） </a:t>
            </a:r>
            <a:r>
              <a:rPr kumimoji="1" lang="zh-CN" altLang="en-US" sz="2000" b="1" i="0" baseline="0" noProof="0" dirty="0">
                <a:ln>
                  <a:noFill/>
                </a:ln>
                <a:solidFill>
                  <a:srgbClr val="CC0000"/>
                </a:solidFill>
                <a:effectLst/>
                <a:uLnTx/>
                <a:uFillTx/>
                <a:ea typeface="微软雅黑" panose="020B0503020204020204" charset="-122"/>
                <a:cs typeface="+mn-cs"/>
              </a:rPr>
              <a:t>研究方法：</a:t>
            </a:r>
            <a:r>
              <a:rPr kumimoji="1" lang="zh-CN" altLang="en-US" sz="2000" b="1" i="0" baseline="0" noProof="0" dirty="0">
                <a:ln>
                  <a:noFill/>
                </a:ln>
                <a:effectLst/>
                <a:uLnTx/>
                <a:uFillTx/>
                <a:ea typeface="微软雅黑" panose="020B0503020204020204" charset="-122"/>
                <a:cs typeface="+mn-cs"/>
              </a:rPr>
              <a:t>对合著者和高产作者</a:t>
            </a:r>
            <a:r>
              <a:rPr kumimoji="1" lang="zh-CN" altLang="en-US" sz="2000" i="0" baseline="0" noProof="0" dirty="0">
                <a:ln>
                  <a:noFill/>
                </a:ln>
                <a:solidFill>
                  <a:schemeClr val="tx2"/>
                </a:solidFill>
                <a:effectLst/>
                <a:uLnTx/>
                <a:uFillTx/>
                <a:ea typeface="微软雅黑" panose="020B0503020204020204" charset="-122"/>
                <a:cs typeface="+mn-cs"/>
              </a:rPr>
              <a:t>群的不同处理</a:t>
            </a:r>
            <a:r>
              <a:rPr kumimoji="1" lang="zh-CN" altLang="en-US" sz="2000" i="0" baseline="0" noProof="0" dirty="0">
                <a:ln>
                  <a:noFill/>
                </a:ln>
                <a:solidFill>
                  <a:schemeClr val="tx1"/>
                </a:solidFill>
                <a:effectLst/>
                <a:uLnTx/>
                <a:uFillTx/>
                <a:ea typeface="微软雅黑" panose="020B0503020204020204" charset="-122"/>
                <a:cs typeface="+mn-cs"/>
              </a:rPr>
              <a:t>将会影响其研究结果。高产作者数据对其直线关系影响颇大, 因此, 在确定洛特卡分布关系时须截删一部分高产作者数据。同时，考虑合理处理</a:t>
            </a:r>
            <a:r>
              <a:rPr kumimoji="1" lang="zh-CN" altLang="en-US" sz="2000" i="0" baseline="0" noProof="0" dirty="0">
                <a:ln>
                  <a:noFill/>
                </a:ln>
                <a:effectLst/>
                <a:uLnTx/>
                <a:uFillTx/>
                <a:ea typeface="微软雅黑" panose="020B0503020204020204" charset="-122"/>
                <a:cs typeface="+mn-cs"/>
              </a:rPr>
              <a:t>合著者</a:t>
            </a:r>
            <a:r>
              <a:rPr kumimoji="1" lang="zh-CN" altLang="en-US" sz="2000" i="0" baseline="0" noProof="0" dirty="0">
                <a:ln>
                  <a:noFill/>
                </a:ln>
                <a:solidFill>
                  <a:schemeClr val="tx1"/>
                </a:solidFill>
                <a:effectLst/>
                <a:uLnTx/>
                <a:uFillTx/>
                <a:ea typeface="微软雅黑" panose="020B0503020204020204" charset="-122"/>
                <a:cs typeface="+mn-cs"/>
              </a:rPr>
              <a:t>。</a:t>
            </a:r>
          </a:p>
        </p:txBody>
      </p:sp>
      <p:sp>
        <p:nvSpPr>
          <p:cNvPr id="4" name="标题 3"/>
          <p:cNvSpPr>
            <a:spLocks noGrp="1"/>
          </p:cNvSpPr>
          <p:nvPr>
            <p:ph type="title"/>
            <p:custDataLst>
              <p:tags r:id="rId1"/>
            </p:custDataLst>
          </p:nvPr>
        </p:nvSpPr>
        <p:spPr/>
        <p:txBody>
          <a:bodyPr/>
          <a:lstStyle/>
          <a:p>
            <a:r>
              <a:rPr lang="zh-CN" altLang="en-US"/>
              <a:t>四、 洛特卡定律的影响因素</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idx="1"/>
          </p:nvPr>
        </p:nvSpPr>
        <p:spPr>
          <a:xfrm>
            <a:off x="627762" y="1037838"/>
            <a:ext cx="11329035" cy="2823210"/>
          </a:xfrm>
        </p:spPr>
        <p:txBody>
          <a:bodyPr vert="horz" wrap="square" lIns="121920" tIns="60960" rIns="121920" bIns="60960" anchor="t" anchorCtr="0">
            <a:normAutofit fontScale="97500"/>
          </a:bodyPr>
          <a:lstStyle/>
          <a:p>
            <a:pPr eaLnBrk="1" hangingPunct="1">
              <a:lnSpc>
                <a:spcPct val="115000"/>
              </a:lnSpc>
              <a:buNone/>
            </a:pPr>
            <a:r>
              <a:rPr lang="zh-CN" altLang="en-US" sz="3100" dirty="0">
                <a:solidFill>
                  <a:schemeClr val="accent1">
                    <a:lumMod val="50000"/>
                  </a:schemeClr>
                </a:solidFill>
                <a:latin typeface="Times New Roman" panose="02020603050405020304" pitchFamily="18" charset="0"/>
                <a:ea typeface="微软雅黑" panose="020B0503020204020204" charset="-122"/>
              </a:rPr>
              <a:t>1、</a:t>
            </a:r>
            <a:r>
              <a:rPr lang="zh-CN" altLang="en-US" sz="2700" dirty="0">
                <a:solidFill>
                  <a:schemeClr val="accent1">
                    <a:lumMod val="50000"/>
                  </a:schemeClr>
                </a:solidFill>
                <a:latin typeface="Times New Roman" panose="02020603050405020304" pitchFamily="18" charset="0"/>
                <a:ea typeface="微软雅黑" panose="020B0503020204020204" charset="-122"/>
              </a:rPr>
              <a:t>通过数据分析，了解科技人员科学劳动成果的生产状况：</a:t>
            </a:r>
            <a:endParaRPr lang="en-US" altLang="zh-CN" sz="2135" dirty="0">
              <a:solidFill>
                <a:srgbClr val="CC0000"/>
              </a:solidFill>
              <a:latin typeface="Times New Roman" panose="02020603050405020304" pitchFamily="18" charset="0"/>
              <a:ea typeface="微软雅黑" panose="020B0503020204020204" charset="-122"/>
            </a:endParaRPr>
          </a:p>
          <a:p>
            <a:pPr lvl="1" eaLnBrk="1" hangingPunct="1">
              <a:lnSpc>
                <a:spcPct val="125000"/>
              </a:lnSpc>
              <a:buClr>
                <a:srgbClr val="CC0000"/>
              </a:buClr>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charset="-122"/>
              </a:rPr>
              <a:t>数据收集</a:t>
            </a:r>
          </a:p>
          <a:p>
            <a:pPr lvl="1" eaLnBrk="1" hangingPunct="1">
              <a:lnSpc>
                <a:spcPct val="125000"/>
              </a:lnSpc>
              <a:spcBef>
                <a:spcPct val="0"/>
              </a:spcBef>
              <a:buClr>
                <a:srgbClr val="CC0000"/>
              </a:buClr>
              <a:buSzTx/>
              <a:buFont typeface="Wingdings" panose="05000000000000000000" pitchFamily="2" charset="2"/>
              <a:buChar char="Ø"/>
            </a:pPr>
            <a:r>
              <a:rPr lang="zh-CN" altLang="en-US" sz="2400" dirty="0">
                <a:solidFill>
                  <a:schemeClr val="tx1"/>
                </a:solidFill>
                <a:latin typeface="Times New Roman" panose="02020603050405020304" pitchFamily="18" charset="0"/>
                <a:ea typeface="微软雅黑" panose="020B0503020204020204" charset="-122"/>
              </a:rPr>
              <a:t>估算指数</a:t>
            </a:r>
            <a:r>
              <a:rPr lang="en-US" altLang="zh-CN" sz="2400" dirty="0">
                <a:solidFill>
                  <a:schemeClr val="tx1"/>
                </a:solidFill>
                <a:latin typeface="Times New Roman" panose="02020603050405020304" pitchFamily="18" charset="0"/>
                <a:ea typeface="微软雅黑" panose="020B0503020204020204" charset="-122"/>
              </a:rPr>
              <a:t>n </a:t>
            </a:r>
            <a:r>
              <a:rPr lang="zh-CN" altLang="en-US" sz="2400" dirty="0">
                <a:solidFill>
                  <a:schemeClr val="tx1"/>
                </a:solidFill>
                <a:latin typeface="Times New Roman" panose="02020603050405020304" pitchFamily="18" charset="0"/>
                <a:ea typeface="微软雅黑" panose="020B0503020204020204" charset="-122"/>
              </a:rPr>
              <a:t>值, 通常采用最小二乘法</a:t>
            </a:r>
          </a:p>
          <a:p>
            <a:pPr lvl="1" eaLnBrk="1" hangingPunct="1">
              <a:lnSpc>
                <a:spcPct val="125000"/>
              </a:lnSpc>
              <a:spcBef>
                <a:spcPct val="0"/>
              </a:spcBef>
              <a:buClr>
                <a:srgbClr val="CC0000"/>
              </a:buClr>
              <a:buSzTx/>
              <a:buFont typeface="Wingdings" panose="05000000000000000000" pitchFamily="2" charset="2"/>
              <a:buChar char="Ø"/>
            </a:pPr>
            <a:r>
              <a:rPr lang="en-US" altLang="zh-CN" sz="2400" dirty="0">
                <a:solidFill>
                  <a:schemeClr val="tx1"/>
                </a:solidFill>
                <a:latin typeface="Times New Roman" panose="02020603050405020304" pitchFamily="18" charset="0"/>
                <a:ea typeface="微软雅黑" panose="020B0503020204020204" charset="-122"/>
              </a:rPr>
              <a:t>C</a:t>
            </a:r>
            <a:r>
              <a:rPr lang="zh-CN" altLang="en-US" sz="2400" dirty="0">
                <a:solidFill>
                  <a:schemeClr val="tx1"/>
                </a:solidFill>
                <a:latin typeface="Times New Roman" panose="02020603050405020304" pitchFamily="18" charset="0"/>
                <a:ea typeface="微软雅黑" panose="020B0503020204020204" charset="-122"/>
              </a:rPr>
              <a:t>值的计算:</a:t>
            </a:r>
            <a:r>
              <a:rPr lang="en-US" altLang="zh-CN" sz="2400" dirty="0">
                <a:solidFill>
                  <a:schemeClr val="tx1"/>
                </a:solidFill>
                <a:latin typeface="Times New Roman" panose="02020603050405020304" pitchFamily="18" charset="0"/>
                <a:ea typeface="微软雅黑" panose="020B0503020204020204" charset="-122"/>
              </a:rPr>
              <a:t>C=1/∑(1/</a:t>
            </a:r>
            <a:r>
              <a:rPr lang="en-US" altLang="zh-CN" sz="2400" dirty="0" err="1">
                <a:solidFill>
                  <a:schemeClr val="tx1"/>
                </a:solidFill>
                <a:latin typeface="Times New Roman" panose="02020603050405020304" pitchFamily="18" charset="0"/>
                <a:ea typeface="微软雅黑" panose="020B0503020204020204" charset="-122"/>
              </a:rPr>
              <a:t>x</a:t>
            </a:r>
            <a:r>
              <a:rPr lang="en-US" altLang="zh-CN" sz="2400" baseline="30000" dirty="0" err="1">
                <a:solidFill>
                  <a:schemeClr val="tx1"/>
                </a:solidFill>
                <a:latin typeface="Times New Roman" panose="02020603050405020304" pitchFamily="18" charset="0"/>
                <a:ea typeface="微软雅黑" panose="020B0503020204020204" charset="-122"/>
              </a:rPr>
              <a:t>n</a:t>
            </a:r>
            <a:r>
              <a:rPr lang="en-US" altLang="zh-CN" sz="2400" dirty="0">
                <a:solidFill>
                  <a:schemeClr val="tx1"/>
                </a:solidFill>
                <a:latin typeface="Times New Roman" panose="02020603050405020304" pitchFamily="18" charset="0"/>
                <a:ea typeface="微软雅黑" panose="020B0503020204020204" charset="-122"/>
              </a:rPr>
              <a:t> </a:t>
            </a:r>
            <a:r>
              <a:rPr lang="en-US" altLang="zh-CN" sz="2135" dirty="0">
                <a:solidFill>
                  <a:schemeClr val="accent1">
                    <a:lumMod val="50000"/>
                  </a:schemeClr>
                </a:solidFill>
                <a:latin typeface="Times New Roman" panose="02020603050405020304" pitchFamily="18" charset="0"/>
                <a:ea typeface="微软雅黑" panose="020B0503020204020204" charset="-122"/>
              </a:rPr>
              <a:t>(n</a:t>
            </a:r>
            <a:r>
              <a:rPr lang="zh-CN" altLang="en-US" sz="2135" dirty="0">
                <a:solidFill>
                  <a:schemeClr val="accent1">
                    <a:lumMod val="50000"/>
                  </a:schemeClr>
                </a:solidFill>
                <a:latin typeface="Times New Roman" panose="02020603050405020304" pitchFamily="18" charset="0"/>
                <a:ea typeface="微软雅黑" panose="020B0503020204020204" charset="-122"/>
              </a:rPr>
              <a:t>与</a:t>
            </a:r>
            <a:r>
              <a:rPr lang="en-US" altLang="zh-CN" sz="2135" dirty="0">
                <a:solidFill>
                  <a:schemeClr val="accent1">
                    <a:lumMod val="50000"/>
                  </a:schemeClr>
                </a:solidFill>
                <a:latin typeface="Times New Roman" panose="02020603050405020304" pitchFamily="18" charset="0"/>
                <a:ea typeface="微软雅黑" panose="020B0503020204020204" charset="-122"/>
              </a:rPr>
              <a:t>c</a:t>
            </a:r>
            <a:r>
              <a:rPr lang="zh-CN" altLang="en-US" sz="2135" dirty="0">
                <a:solidFill>
                  <a:schemeClr val="accent1">
                    <a:lumMod val="50000"/>
                  </a:schemeClr>
                </a:solidFill>
                <a:latin typeface="Times New Roman" panose="02020603050405020304" pitchFamily="18" charset="0"/>
                <a:ea typeface="微软雅黑" panose="020B0503020204020204" charset="-122"/>
              </a:rPr>
              <a:t>的对应值表)</a:t>
            </a:r>
            <a:endParaRPr lang="zh-CN" altLang="en-US" sz="2135" baseline="30000" dirty="0">
              <a:solidFill>
                <a:schemeClr val="accent1">
                  <a:lumMod val="50000"/>
                </a:schemeClr>
              </a:solidFill>
              <a:latin typeface="Times New Roman" panose="02020603050405020304" pitchFamily="18" charset="0"/>
              <a:ea typeface="微软雅黑" panose="020B0503020204020204" charset="-122"/>
            </a:endParaRPr>
          </a:p>
          <a:p>
            <a:pPr lvl="1" eaLnBrk="1" hangingPunct="1">
              <a:lnSpc>
                <a:spcPct val="125000"/>
              </a:lnSpc>
              <a:spcBef>
                <a:spcPct val="0"/>
              </a:spcBef>
              <a:buClr>
                <a:srgbClr val="CC0000"/>
              </a:buClr>
              <a:buSzTx/>
              <a:buFont typeface="Wingdings" panose="05000000000000000000" pitchFamily="2" charset="2"/>
              <a:buChar char="Ø"/>
            </a:pPr>
            <a:r>
              <a:rPr lang="en-US" altLang="zh-CN" sz="2400" dirty="0">
                <a:solidFill>
                  <a:schemeClr val="tx1"/>
                </a:solidFill>
                <a:latin typeface="Times New Roman" panose="02020603050405020304" pitchFamily="18" charset="0"/>
                <a:ea typeface="微软雅黑" panose="020B0503020204020204" charset="-122"/>
              </a:rPr>
              <a:t>K－S</a:t>
            </a:r>
            <a:r>
              <a:rPr lang="zh-CN" altLang="en-US" sz="2400" dirty="0">
                <a:solidFill>
                  <a:schemeClr val="tx1"/>
                </a:solidFill>
                <a:latin typeface="Times New Roman" panose="02020603050405020304" pitchFamily="18" charset="0"/>
                <a:ea typeface="微软雅黑" panose="020B0503020204020204" charset="-122"/>
              </a:rPr>
              <a:t>检验：判明理论计算分布与实际统计分布的一致性</a:t>
            </a:r>
            <a:endParaRPr lang="en-US" altLang="zh-CN" sz="2400" dirty="0">
              <a:solidFill>
                <a:srgbClr val="CC0000"/>
              </a:solidFill>
              <a:latin typeface="Times New Roman" panose="02020603050405020304" pitchFamily="18" charset="0"/>
              <a:ea typeface="微软雅黑" panose="020B0503020204020204" charset="-122"/>
            </a:endParaRPr>
          </a:p>
        </p:txBody>
      </p:sp>
      <p:sp>
        <p:nvSpPr>
          <p:cNvPr id="21508" name="Rectangle 5"/>
          <p:cNvSpPr>
            <a:spLocks noChangeArrowheads="1"/>
          </p:cNvSpPr>
          <p:nvPr/>
        </p:nvSpPr>
        <p:spPr bwMode="auto">
          <a:xfrm>
            <a:off x="1415479" y="3724840"/>
            <a:ext cx="9505057" cy="2872740"/>
          </a:xfrm>
          <a:prstGeom prst="rect">
            <a:avLst/>
          </a:prstGeom>
          <a:noFill/>
          <a:ln w="9525">
            <a:noFill/>
            <a:miter lim="800000"/>
          </a:ln>
        </p:spPr>
        <p:txBody>
          <a:bodyPr/>
          <a:lstStyle/>
          <a:p>
            <a:pPr marL="457200" marR="0" lvl="0" indent="-457200" algn="l" defTabSz="914400" rtl="0" eaLnBrk="1" fontAlgn="base" latinLnBrk="0" hangingPunct="1">
              <a:lnSpc>
                <a:spcPct val="150000"/>
              </a:lnSpc>
              <a:spcBef>
                <a:spcPct val="20000"/>
              </a:spcBef>
              <a:spcAft>
                <a:spcPct val="0"/>
              </a:spcAft>
              <a:buClr>
                <a:srgbClr val="A50021"/>
              </a:buClr>
              <a:buSzPct val="75000"/>
              <a:buFont typeface="Wingdings" panose="05000000000000000000" pitchFamily="2" charset="2"/>
              <a:buNone/>
              <a:defRPr/>
            </a:pPr>
            <a:r>
              <a:rPr kumimoji="1" lang="zh-CN" altLang="en-US" i="0" baseline="0" noProof="0" dirty="0">
                <a:ln>
                  <a:noFill/>
                </a:ln>
                <a:solidFill>
                  <a:schemeClr val="tx1"/>
                </a:solidFill>
                <a:effectLst/>
                <a:uLnTx/>
                <a:uFillTx/>
                <a:ea typeface="微软雅黑" panose="020B0503020204020204" charset="-122"/>
                <a:cs typeface="+mn-cs"/>
              </a:rPr>
              <a:t>①</a:t>
            </a:r>
            <a:r>
              <a:rPr kumimoji="1" lang="zh-CN" altLang="en-US" sz="2000" i="0" baseline="0" noProof="0" dirty="0">
                <a:ln>
                  <a:noFill/>
                </a:ln>
                <a:solidFill>
                  <a:schemeClr val="tx1"/>
                </a:solidFill>
                <a:effectLst/>
                <a:uLnTx/>
                <a:uFillTx/>
                <a:ea typeface="微软雅黑" panose="020B0503020204020204" charset="-122"/>
                <a:cs typeface="+mn-cs"/>
              </a:rPr>
              <a:t>计算</a:t>
            </a:r>
            <a:r>
              <a:rPr kumimoji="1" lang="en-US" altLang="zh-CN" sz="2000" i="0" baseline="0" noProof="0" dirty="0">
                <a:ln>
                  <a:noFill/>
                </a:ln>
                <a:solidFill>
                  <a:schemeClr val="tx1"/>
                </a:solidFill>
                <a:effectLst/>
                <a:uLnTx/>
                <a:uFillTx/>
                <a:ea typeface="微软雅黑" panose="020B0503020204020204" charset="-122"/>
                <a:cs typeface="+mn-cs"/>
              </a:rPr>
              <a:t>K－S</a:t>
            </a:r>
            <a:r>
              <a:rPr kumimoji="1" lang="zh-CN" altLang="en-US" sz="2000" i="0" baseline="0" noProof="0" dirty="0">
                <a:ln>
                  <a:noFill/>
                </a:ln>
                <a:solidFill>
                  <a:schemeClr val="tx1"/>
                </a:solidFill>
                <a:effectLst/>
                <a:uLnTx/>
                <a:uFillTx/>
                <a:ea typeface="微软雅黑" panose="020B0503020204020204" charset="-122"/>
                <a:cs typeface="+mn-cs"/>
              </a:rPr>
              <a:t>值: 1.63/</a:t>
            </a:r>
            <a:r>
              <a:rPr kumimoji="1" lang="en-US" altLang="zh-CN" sz="2000" i="0" baseline="0" noProof="0" dirty="0">
                <a:ln>
                  <a:noFill/>
                </a:ln>
                <a:solidFill>
                  <a:schemeClr val="tx1"/>
                </a:solidFill>
                <a:effectLst/>
                <a:uLnTx/>
                <a:uFillTx/>
                <a:ea typeface="微软雅黑" panose="020B0503020204020204" charset="-122"/>
                <a:cs typeface="+mn-cs"/>
              </a:rPr>
              <a:t>y</a:t>
            </a:r>
            <a:r>
              <a:rPr kumimoji="1" lang="en-US" altLang="zh-CN" sz="2000" i="0" baseline="30000" noProof="0" dirty="0">
                <a:ln>
                  <a:noFill/>
                </a:ln>
                <a:solidFill>
                  <a:schemeClr val="tx1"/>
                </a:solidFill>
                <a:effectLst/>
                <a:uLnTx/>
                <a:uFillTx/>
                <a:ea typeface="微软雅黑" panose="020B0503020204020204" charset="-122"/>
                <a:cs typeface="+mn-cs"/>
              </a:rPr>
              <a:t>1/2</a:t>
            </a:r>
            <a:r>
              <a:rPr kumimoji="1" lang="en-US" altLang="zh-CN" sz="2000" i="0" baseline="0" noProof="0" dirty="0">
                <a:ln>
                  <a:noFill/>
                </a:ln>
                <a:solidFill>
                  <a:schemeClr val="tx1"/>
                </a:solidFill>
                <a:effectLst/>
                <a:uLnTx/>
                <a:uFillTx/>
                <a:ea typeface="微软雅黑" panose="020B0503020204020204" charset="-122"/>
                <a:cs typeface="+mn-cs"/>
              </a:rPr>
              <a:t> (y</a:t>
            </a:r>
            <a:r>
              <a:rPr kumimoji="1" lang="zh-CN" altLang="en-US" sz="2000" i="0" baseline="0" noProof="0" dirty="0">
                <a:ln>
                  <a:noFill/>
                </a:ln>
                <a:solidFill>
                  <a:schemeClr val="tx1"/>
                </a:solidFill>
                <a:effectLst/>
                <a:uLnTx/>
                <a:uFillTx/>
                <a:ea typeface="微软雅黑" panose="020B0503020204020204" charset="-122"/>
                <a:cs typeface="+mn-cs"/>
              </a:rPr>
              <a:t>为统计的作者总数) 。</a:t>
            </a:r>
          </a:p>
          <a:p>
            <a:pPr marL="457200" marR="0" lvl="0" indent="-457200" algn="l" defTabSz="914400" rtl="0" eaLnBrk="1" fontAlgn="base" latinLnBrk="0" hangingPunct="1">
              <a:lnSpc>
                <a:spcPct val="150000"/>
              </a:lnSpc>
              <a:spcBef>
                <a:spcPct val="20000"/>
              </a:spcBef>
              <a:spcAft>
                <a:spcPct val="0"/>
              </a:spcAft>
              <a:buClr>
                <a:srgbClr val="A50021"/>
              </a:buClr>
              <a:buSzPct val="75000"/>
              <a:buFont typeface="Wingdings" panose="05000000000000000000" pitchFamily="2" charset="2"/>
              <a:buNone/>
              <a:defRPr/>
            </a:pPr>
            <a:r>
              <a:rPr kumimoji="1" lang="zh-CN" altLang="en-US" sz="2000" i="0" baseline="0" noProof="0" dirty="0">
                <a:ln>
                  <a:noFill/>
                </a:ln>
                <a:solidFill>
                  <a:schemeClr val="tx1"/>
                </a:solidFill>
                <a:effectLst/>
                <a:uLnTx/>
                <a:uFillTx/>
                <a:ea typeface="微软雅黑" panose="020B0503020204020204" charset="-122"/>
                <a:cs typeface="+mn-cs"/>
              </a:rPr>
              <a:t>②找出最大偏差值</a:t>
            </a:r>
            <a:r>
              <a:rPr kumimoji="1" lang="en-US" altLang="zh-CN" sz="2000" i="0" baseline="0" noProof="0" dirty="0">
                <a:ln>
                  <a:noFill/>
                </a:ln>
                <a:solidFill>
                  <a:schemeClr val="tx1"/>
                </a:solidFill>
                <a:effectLst/>
                <a:uLnTx/>
                <a:uFillTx/>
                <a:ea typeface="微软雅黑" panose="020B0503020204020204" charset="-122"/>
                <a:cs typeface="+mn-cs"/>
              </a:rPr>
              <a:t>D: D = Max| F</a:t>
            </a:r>
            <a:r>
              <a:rPr kumimoji="1" lang="en-US" altLang="zh-CN" sz="2000" i="0" baseline="-25000" noProof="0" dirty="0">
                <a:ln>
                  <a:noFill/>
                </a:ln>
                <a:solidFill>
                  <a:schemeClr val="tx1"/>
                </a:solidFill>
                <a:effectLst/>
                <a:uLnTx/>
                <a:uFillTx/>
                <a:ea typeface="微软雅黑" panose="020B0503020204020204" charset="-122"/>
                <a:cs typeface="+mn-cs"/>
              </a:rPr>
              <a:t>0</a:t>
            </a:r>
            <a:r>
              <a:rPr kumimoji="1" lang="en-US" altLang="zh-CN" sz="2000" i="0" baseline="0" noProof="0" dirty="0">
                <a:ln>
                  <a:noFill/>
                </a:ln>
                <a:solidFill>
                  <a:schemeClr val="tx1"/>
                </a:solidFill>
                <a:effectLst/>
                <a:uLnTx/>
                <a:uFillTx/>
                <a:ea typeface="微软雅黑" panose="020B0503020204020204" charset="-122"/>
                <a:cs typeface="+mn-cs"/>
              </a:rPr>
              <a:t> (x) - </a:t>
            </a:r>
            <a:r>
              <a:rPr kumimoji="1" lang="en-US" altLang="zh-CN" sz="2000" i="0" baseline="0" noProof="0" dirty="0" err="1">
                <a:ln>
                  <a:noFill/>
                </a:ln>
                <a:solidFill>
                  <a:schemeClr val="tx1"/>
                </a:solidFill>
                <a:effectLst/>
                <a:uLnTx/>
                <a:uFillTx/>
                <a:ea typeface="微软雅黑" panose="020B0503020204020204" charset="-122"/>
                <a:cs typeface="+mn-cs"/>
              </a:rPr>
              <a:t>S</a:t>
            </a:r>
            <a:r>
              <a:rPr kumimoji="1" lang="en-US" altLang="zh-CN" sz="2000" i="0" baseline="-25000" noProof="0" dirty="0" err="1">
                <a:ln>
                  <a:noFill/>
                </a:ln>
                <a:solidFill>
                  <a:schemeClr val="tx1"/>
                </a:solidFill>
                <a:effectLst/>
                <a:uLnTx/>
                <a:uFillTx/>
                <a:ea typeface="微软雅黑" panose="020B0503020204020204" charset="-122"/>
                <a:cs typeface="+mn-cs"/>
              </a:rPr>
              <a:t>n</a:t>
            </a:r>
            <a:r>
              <a:rPr kumimoji="1" lang="en-US" altLang="zh-CN" sz="2000" i="0" baseline="0" noProof="0" dirty="0">
                <a:ln>
                  <a:noFill/>
                </a:ln>
                <a:solidFill>
                  <a:schemeClr val="tx1"/>
                </a:solidFill>
                <a:effectLst/>
                <a:uLnTx/>
                <a:uFillTx/>
                <a:ea typeface="微软雅黑" panose="020B0503020204020204" charset="-122"/>
                <a:cs typeface="+mn-cs"/>
              </a:rPr>
              <a:t> (x) | </a:t>
            </a:r>
            <a:r>
              <a:rPr kumimoji="1" lang="zh-CN" altLang="en-US" sz="2000" i="0" baseline="0" noProof="0" dirty="0">
                <a:ln>
                  <a:noFill/>
                </a:ln>
                <a:solidFill>
                  <a:schemeClr val="tx1"/>
                </a:solidFill>
                <a:effectLst/>
                <a:uLnTx/>
                <a:uFillTx/>
                <a:ea typeface="微软雅黑" panose="020B0503020204020204" charset="-122"/>
                <a:cs typeface="+mn-cs"/>
              </a:rPr>
              <a:t>，其中</a:t>
            </a:r>
            <a:r>
              <a:rPr kumimoji="1" lang="en-US" altLang="zh-CN" sz="2000" i="0" baseline="0" noProof="0" dirty="0">
                <a:ln>
                  <a:noFill/>
                </a:ln>
                <a:solidFill>
                  <a:schemeClr val="tx1"/>
                </a:solidFill>
                <a:effectLst/>
                <a:uLnTx/>
                <a:uFillTx/>
                <a:ea typeface="微软雅黑" panose="020B0503020204020204" charset="-122"/>
                <a:cs typeface="+mn-cs"/>
              </a:rPr>
              <a:t>F</a:t>
            </a:r>
            <a:r>
              <a:rPr kumimoji="1" lang="en-US" altLang="zh-CN" sz="2000" i="0" baseline="-25000" noProof="0" dirty="0">
                <a:ln>
                  <a:noFill/>
                </a:ln>
                <a:solidFill>
                  <a:schemeClr val="tx1"/>
                </a:solidFill>
                <a:effectLst/>
                <a:uLnTx/>
                <a:uFillTx/>
                <a:ea typeface="微软雅黑" panose="020B0503020204020204" charset="-122"/>
                <a:cs typeface="+mn-cs"/>
              </a:rPr>
              <a:t>0</a:t>
            </a:r>
            <a:r>
              <a:rPr kumimoji="1" lang="en-US" altLang="zh-CN" sz="2000" i="0" baseline="0" noProof="0" dirty="0">
                <a:ln>
                  <a:noFill/>
                </a:ln>
                <a:solidFill>
                  <a:schemeClr val="tx1"/>
                </a:solidFill>
                <a:effectLst/>
                <a:uLnTx/>
                <a:uFillTx/>
                <a:ea typeface="微软雅黑" panose="020B0503020204020204" charset="-122"/>
                <a:cs typeface="+mn-cs"/>
              </a:rPr>
              <a:t> (x) </a:t>
            </a:r>
            <a:r>
              <a:rPr kumimoji="1" lang="zh-CN" altLang="en-US" sz="2000" i="0" baseline="0" noProof="0" dirty="0">
                <a:ln>
                  <a:noFill/>
                </a:ln>
                <a:solidFill>
                  <a:schemeClr val="tx1"/>
                </a:solidFill>
                <a:effectLst/>
                <a:uLnTx/>
                <a:uFillTx/>
                <a:ea typeface="微软雅黑" panose="020B0503020204020204" charset="-122"/>
                <a:cs typeface="+mn-cs"/>
              </a:rPr>
              <a:t>为累积作者频率的</a:t>
            </a:r>
            <a:r>
              <a:rPr kumimoji="1" lang="zh-CN" altLang="en-US" sz="2000" i="0" baseline="0" noProof="0" dirty="0">
                <a:ln>
                  <a:noFill/>
                </a:ln>
                <a:solidFill>
                  <a:srgbClr val="CC0000"/>
                </a:solidFill>
                <a:effectLst/>
                <a:uLnTx/>
                <a:uFillTx/>
                <a:ea typeface="微软雅黑" panose="020B0503020204020204" charset="-122"/>
                <a:cs typeface="+mn-cs"/>
              </a:rPr>
              <a:t>理论值</a:t>
            </a:r>
            <a:r>
              <a:rPr kumimoji="1" lang="zh-CN" altLang="en-US" sz="2000" i="0" baseline="0" noProof="0" dirty="0">
                <a:ln>
                  <a:noFill/>
                </a:ln>
                <a:solidFill>
                  <a:schemeClr val="tx1"/>
                </a:solidFill>
                <a:effectLst/>
                <a:uLnTx/>
                <a:uFillTx/>
                <a:ea typeface="微软雅黑" panose="020B0503020204020204" charset="-122"/>
                <a:cs typeface="+mn-cs"/>
              </a:rPr>
              <a:t>; </a:t>
            </a:r>
            <a:r>
              <a:rPr kumimoji="1" lang="en-US" altLang="zh-CN" sz="2000" i="0" baseline="0" noProof="0" dirty="0" err="1">
                <a:ln>
                  <a:noFill/>
                </a:ln>
                <a:solidFill>
                  <a:schemeClr val="tx1"/>
                </a:solidFill>
                <a:effectLst/>
                <a:uLnTx/>
                <a:uFillTx/>
                <a:ea typeface="微软雅黑" panose="020B0503020204020204" charset="-122"/>
                <a:cs typeface="+mn-cs"/>
              </a:rPr>
              <a:t>S</a:t>
            </a:r>
            <a:r>
              <a:rPr kumimoji="1" lang="en-US" altLang="zh-CN" sz="2000" i="0" baseline="-25000" noProof="0" dirty="0" err="1">
                <a:ln>
                  <a:noFill/>
                </a:ln>
                <a:solidFill>
                  <a:schemeClr val="tx1"/>
                </a:solidFill>
                <a:effectLst/>
                <a:uLnTx/>
                <a:uFillTx/>
                <a:ea typeface="微软雅黑" panose="020B0503020204020204" charset="-122"/>
                <a:cs typeface="+mn-cs"/>
              </a:rPr>
              <a:t>n</a:t>
            </a:r>
            <a:r>
              <a:rPr kumimoji="1" lang="en-US" altLang="zh-CN" sz="2000" i="0" baseline="-25000" noProof="0" dirty="0">
                <a:ln>
                  <a:noFill/>
                </a:ln>
                <a:solidFill>
                  <a:schemeClr val="tx1"/>
                </a:solidFill>
                <a:effectLst/>
                <a:uLnTx/>
                <a:uFillTx/>
                <a:ea typeface="微软雅黑" panose="020B0503020204020204" charset="-122"/>
                <a:cs typeface="+mn-cs"/>
              </a:rPr>
              <a:t> </a:t>
            </a:r>
            <a:r>
              <a:rPr kumimoji="1" lang="en-US" altLang="zh-CN" sz="2000" i="0" baseline="0" noProof="0" dirty="0">
                <a:ln>
                  <a:noFill/>
                </a:ln>
                <a:solidFill>
                  <a:schemeClr val="tx1"/>
                </a:solidFill>
                <a:effectLst/>
                <a:uLnTx/>
                <a:uFillTx/>
                <a:ea typeface="微软雅黑" panose="020B0503020204020204" charset="-122"/>
                <a:cs typeface="+mn-cs"/>
              </a:rPr>
              <a:t>(x) </a:t>
            </a:r>
            <a:r>
              <a:rPr kumimoji="1" lang="zh-CN" altLang="en-US" sz="2000" i="0" baseline="0" noProof="0" dirty="0">
                <a:ln>
                  <a:noFill/>
                </a:ln>
                <a:solidFill>
                  <a:schemeClr val="tx1"/>
                </a:solidFill>
                <a:effectLst/>
                <a:uLnTx/>
                <a:uFillTx/>
                <a:ea typeface="微软雅黑" panose="020B0503020204020204" charset="-122"/>
                <a:cs typeface="+mn-cs"/>
              </a:rPr>
              <a:t>为累积作者频率的</a:t>
            </a:r>
            <a:r>
              <a:rPr kumimoji="1" lang="zh-CN" altLang="en-US" sz="2000" i="0" baseline="0" noProof="0" dirty="0">
                <a:ln>
                  <a:noFill/>
                </a:ln>
                <a:solidFill>
                  <a:srgbClr val="CC0000"/>
                </a:solidFill>
                <a:effectLst/>
                <a:uLnTx/>
                <a:uFillTx/>
                <a:ea typeface="微软雅黑" panose="020B0503020204020204" charset="-122"/>
                <a:cs typeface="+mn-cs"/>
              </a:rPr>
              <a:t>观察值</a:t>
            </a:r>
            <a:r>
              <a:rPr kumimoji="1" lang="zh-CN" altLang="en-US" sz="2000" i="0" baseline="0" noProof="0" dirty="0">
                <a:ln>
                  <a:noFill/>
                </a:ln>
                <a:solidFill>
                  <a:schemeClr val="tx1"/>
                </a:solidFill>
                <a:effectLst/>
                <a:uLnTx/>
                <a:uFillTx/>
                <a:ea typeface="微软雅黑" panose="020B0503020204020204" charset="-122"/>
                <a:cs typeface="+mn-cs"/>
              </a:rPr>
              <a:t>。</a:t>
            </a:r>
          </a:p>
          <a:p>
            <a:pPr marL="457200" marR="0" lvl="0" indent="-457200" algn="l" defTabSz="914400" rtl="0" eaLnBrk="1" fontAlgn="base" latinLnBrk="0" hangingPunct="1">
              <a:lnSpc>
                <a:spcPct val="150000"/>
              </a:lnSpc>
              <a:spcBef>
                <a:spcPct val="20000"/>
              </a:spcBef>
              <a:spcAft>
                <a:spcPct val="0"/>
              </a:spcAft>
              <a:buClr>
                <a:srgbClr val="A50021"/>
              </a:buClr>
              <a:buSzPct val="75000"/>
              <a:buFont typeface="Wingdings" panose="05000000000000000000" pitchFamily="2" charset="2"/>
              <a:buNone/>
              <a:defRPr/>
            </a:pPr>
            <a:r>
              <a:rPr kumimoji="1" lang="zh-CN" altLang="en-US" sz="2000" i="0" baseline="0" noProof="0" dirty="0">
                <a:ln>
                  <a:noFill/>
                </a:ln>
                <a:solidFill>
                  <a:schemeClr val="tx1"/>
                </a:solidFill>
                <a:effectLst/>
                <a:uLnTx/>
                <a:uFillTx/>
                <a:ea typeface="微软雅黑" panose="020B0503020204020204" charset="-122"/>
                <a:cs typeface="+mn-cs"/>
              </a:rPr>
              <a:t>③比较</a:t>
            </a:r>
            <a:r>
              <a:rPr kumimoji="1" lang="en-US" altLang="zh-CN" sz="2000" i="0" baseline="0" noProof="0" dirty="0">
                <a:ln>
                  <a:noFill/>
                </a:ln>
                <a:solidFill>
                  <a:schemeClr val="tx1"/>
                </a:solidFill>
                <a:effectLst/>
                <a:uLnTx/>
                <a:uFillTx/>
                <a:ea typeface="微软雅黑" panose="020B0503020204020204" charset="-122"/>
                <a:cs typeface="+mn-cs"/>
              </a:rPr>
              <a:t>D </a:t>
            </a:r>
            <a:r>
              <a:rPr kumimoji="1" lang="zh-CN" altLang="en-US" sz="2000" i="0" baseline="0" noProof="0" dirty="0">
                <a:ln>
                  <a:noFill/>
                </a:ln>
                <a:solidFill>
                  <a:schemeClr val="tx1"/>
                </a:solidFill>
                <a:effectLst/>
                <a:uLnTx/>
                <a:uFillTx/>
                <a:ea typeface="微软雅黑" panose="020B0503020204020204" charset="-122"/>
                <a:cs typeface="+mn-cs"/>
              </a:rPr>
              <a:t>值与</a:t>
            </a:r>
            <a:r>
              <a:rPr kumimoji="1" lang="en-US" altLang="zh-CN" sz="2000" i="0" baseline="0" noProof="0" dirty="0">
                <a:ln>
                  <a:noFill/>
                </a:ln>
                <a:solidFill>
                  <a:schemeClr val="tx1"/>
                </a:solidFill>
                <a:effectLst/>
                <a:uLnTx/>
                <a:uFillTx/>
                <a:ea typeface="微软雅黑" panose="020B0503020204020204" charset="-122"/>
                <a:cs typeface="+mn-cs"/>
              </a:rPr>
              <a:t>K-S </a:t>
            </a:r>
            <a:r>
              <a:rPr kumimoji="1" lang="zh-CN" altLang="en-US" sz="2000" i="0" baseline="0" noProof="0" dirty="0">
                <a:ln>
                  <a:noFill/>
                </a:ln>
                <a:solidFill>
                  <a:schemeClr val="tx1"/>
                </a:solidFill>
                <a:effectLst/>
                <a:uLnTx/>
                <a:uFillTx/>
                <a:ea typeface="微软雅黑" panose="020B0503020204020204" charset="-122"/>
                <a:cs typeface="+mn-cs"/>
              </a:rPr>
              <a:t>值之大小。</a:t>
            </a:r>
            <a:br>
              <a:rPr kumimoji="1" lang="zh-CN" altLang="en-US" sz="2000" i="0" baseline="0" noProof="0" dirty="0">
                <a:ln>
                  <a:noFill/>
                </a:ln>
                <a:solidFill>
                  <a:schemeClr val="tx1"/>
                </a:solidFill>
                <a:effectLst/>
                <a:uLnTx/>
                <a:uFillTx/>
                <a:ea typeface="微软雅黑" panose="020B0503020204020204" charset="-122"/>
                <a:cs typeface="+mn-cs"/>
              </a:rPr>
            </a:br>
            <a:r>
              <a:rPr kumimoji="1" lang="zh-CN" altLang="en-US" sz="2000" i="0" baseline="0" noProof="0" dirty="0">
                <a:ln>
                  <a:noFill/>
                </a:ln>
                <a:solidFill>
                  <a:schemeClr val="tx1"/>
                </a:solidFill>
                <a:effectLst/>
                <a:uLnTx/>
                <a:uFillTx/>
                <a:ea typeface="微软雅黑" panose="020B0503020204020204" charset="-122"/>
                <a:cs typeface="+mn-cs"/>
              </a:rPr>
              <a:t>若</a:t>
            </a:r>
            <a:r>
              <a:rPr kumimoji="1" lang="en-US" altLang="zh-CN" sz="2000" i="0" baseline="0" noProof="0" dirty="0">
                <a:ln>
                  <a:noFill/>
                </a:ln>
                <a:solidFill>
                  <a:schemeClr val="tx1"/>
                </a:solidFill>
                <a:effectLst/>
                <a:uLnTx/>
                <a:uFillTx/>
                <a:ea typeface="微软雅黑" panose="020B0503020204020204" charset="-122"/>
                <a:cs typeface="+mn-cs"/>
              </a:rPr>
              <a:t>D &lt; K-S </a:t>
            </a:r>
            <a:r>
              <a:rPr kumimoji="1" lang="zh-CN" altLang="en-US" sz="2000" i="0" baseline="0" noProof="0" dirty="0">
                <a:ln>
                  <a:noFill/>
                </a:ln>
                <a:solidFill>
                  <a:schemeClr val="tx1"/>
                </a:solidFill>
                <a:effectLst/>
                <a:uLnTx/>
                <a:uFillTx/>
                <a:ea typeface="微软雅黑" panose="020B0503020204020204" charset="-122"/>
                <a:cs typeface="+mn-cs"/>
              </a:rPr>
              <a:t>值, 则抽样分布符合洛特卡定律理论分布；</a:t>
            </a:r>
            <a:br>
              <a:rPr kumimoji="1" lang="zh-CN" altLang="en-US" sz="2000" i="0" baseline="0" noProof="0" dirty="0">
                <a:ln>
                  <a:noFill/>
                </a:ln>
                <a:solidFill>
                  <a:schemeClr val="tx1"/>
                </a:solidFill>
                <a:effectLst/>
                <a:uLnTx/>
                <a:uFillTx/>
                <a:ea typeface="微软雅黑" panose="020B0503020204020204" charset="-122"/>
                <a:cs typeface="+mn-cs"/>
              </a:rPr>
            </a:br>
            <a:r>
              <a:rPr kumimoji="1" lang="zh-CN" altLang="en-US" sz="2000" i="0" baseline="0" noProof="0" dirty="0">
                <a:ln>
                  <a:noFill/>
                </a:ln>
                <a:solidFill>
                  <a:schemeClr val="tx1"/>
                </a:solidFill>
                <a:effectLst/>
                <a:uLnTx/>
                <a:uFillTx/>
                <a:ea typeface="微软雅黑" panose="020B0503020204020204" charset="-122"/>
                <a:cs typeface="+mn-cs"/>
              </a:rPr>
              <a:t>若</a:t>
            </a:r>
            <a:r>
              <a:rPr kumimoji="1" lang="en-US" altLang="zh-CN" sz="2000" i="0" baseline="0" noProof="0" dirty="0">
                <a:ln>
                  <a:noFill/>
                </a:ln>
                <a:solidFill>
                  <a:schemeClr val="tx1"/>
                </a:solidFill>
                <a:effectLst/>
                <a:uLnTx/>
                <a:uFillTx/>
                <a:ea typeface="微软雅黑" panose="020B0503020204020204" charset="-122"/>
                <a:cs typeface="+mn-cs"/>
              </a:rPr>
              <a:t>D &gt; K-S </a:t>
            </a:r>
            <a:r>
              <a:rPr kumimoji="1" lang="zh-CN" altLang="en-US" sz="2000" i="0" baseline="0" noProof="0" dirty="0">
                <a:ln>
                  <a:noFill/>
                </a:ln>
                <a:solidFill>
                  <a:schemeClr val="tx1"/>
                </a:solidFill>
                <a:effectLst/>
                <a:uLnTx/>
                <a:uFillTx/>
                <a:ea typeface="微软雅黑" panose="020B0503020204020204" charset="-122"/>
                <a:cs typeface="+mn-cs"/>
              </a:rPr>
              <a:t>值, 则不符合洛特卡分布。</a:t>
            </a:r>
          </a:p>
        </p:txBody>
      </p:sp>
      <p:sp>
        <p:nvSpPr>
          <p:cNvPr id="2" name="标题 1"/>
          <p:cNvSpPr>
            <a:spLocks noGrp="1"/>
          </p:cNvSpPr>
          <p:nvPr>
            <p:ph type="title"/>
          </p:nvPr>
        </p:nvSpPr>
        <p:spPr/>
        <p:txBody>
          <a:bodyPr/>
          <a:lstStyle/>
          <a:p>
            <a:r>
              <a:rPr lang="zh-CN" altLang="en-US"/>
              <a:t>五、洛特卡定律的应用</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1" descr="C:\Users\Administrator\AppData\Roaming\Tencent\Users\1348447360\QQ\WinTemp\RichOle\2GS5SWMOPX@LFVCH0P54Y)L.png"/>
          <p:cNvPicPr>
            <a:picLocks noChangeAspect="1"/>
          </p:cNvPicPr>
          <p:nvPr>
            <p:custDataLst>
              <p:tags r:id="rId1"/>
            </p:custDataLst>
          </p:nvPr>
        </p:nvPicPr>
        <p:blipFill>
          <a:blip r:embed="rId3"/>
          <a:stretch>
            <a:fillRect/>
          </a:stretch>
        </p:blipFill>
        <p:spPr>
          <a:xfrm>
            <a:off x="857250" y="18415"/>
            <a:ext cx="10953750" cy="678370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1"/>
          <p:cNvSpPr>
            <a:spLocks noGrp="1"/>
          </p:cNvSpPr>
          <p:nvPr>
            <p:ph idx="1"/>
          </p:nvPr>
        </p:nvSpPr>
        <p:spPr>
          <a:xfrm>
            <a:off x="1415415" y="1315720"/>
            <a:ext cx="10363200" cy="4838700"/>
          </a:xfrm>
        </p:spPr>
        <p:txBody>
          <a:bodyPr vert="horz" wrap="square" lIns="121920" tIns="60960" rIns="121920" bIns="60960" anchor="t" anchorCtr="0"/>
          <a:lstStyle/>
          <a:p>
            <a:pPr eaLnBrk="1" hangingPunct="1"/>
            <a:r>
              <a:rPr lang="zh-CN" altLang="en-US" sz="4000" b="1" dirty="0">
                <a:solidFill>
                  <a:schemeClr val="tx2"/>
                </a:solidFill>
                <a:latin typeface="微软雅黑" panose="020B0503020204020204" charset="-122"/>
                <a:ea typeface="微软雅黑" panose="020B0503020204020204" charset="-122"/>
              </a:rPr>
              <a:t>洛特卡定律的形成</a:t>
            </a:r>
          </a:p>
          <a:p>
            <a:pPr eaLnBrk="1" hangingPunct="1"/>
            <a:r>
              <a:rPr lang="zh-CN" altLang="en-US" sz="4000" b="1" dirty="0">
                <a:solidFill>
                  <a:schemeClr val="tx2"/>
                </a:solidFill>
                <a:latin typeface="微软雅黑" panose="020B0503020204020204" charset="-122"/>
                <a:ea typeface="微软雅黑" panose="020B0503020204020204" charset="-122"/>
              </a:rPr>
              <a:t>洛特卡定律的基本内容</a:t>
            </a:r>
          </a:p>
          <a:p>
            <a:pPr eaLnBrk="1" hangingPunct="1"/>
            <a:r>
              <a:rPr lang="zh-CN" altLang="en-US" sz="4000" b="1" dirty="0">
                <a:solidFill>
                  <a:schemeClr val="tx2"/>
                </a:solidFill>
                <a:latin typeface="微软雅黑" panose="020B0503020204020204" charset="-122"/>
                <a:ea typeface="微软雅黑" panose="020B0503020204020204" charset="-122"/>
              </a:rPr>
              <a:t>洛特卡定律的发展</a:t>
            </a:r>
          </a:p>
          <a:p>
            <a:pPr eaLnBrk="1" hangingPunct="1"/>
            <a:r>
              <a:rPr lang="zh-CN" altLang="en-US" sz="4000" b="1" dirty="0">
                <a:solidFill>
                  <a:schemeClr val="tx2"/>
                </a:solidFill>
                <a:latin typeface="微软雅黑" panose="020B0503020204020204" charset="-122"/>
                <a:ea typeface="微软雅黑" panose="020B0503020204020204" charset="-122"/>
              </a:rPr>
              <a:t>洛特卡定律的影响因素</a:t>
            </a:r>
          </a:p>
          <a:p>
            <a:pPr eaLnBrk="1" hangingPunct="1"/>
            <a:r>
              <a:rPr lang="zh-CN" altLang="en-US" sz="4000" b="1" dirty="0">
                <a:solidFill>
                  <a:schemeClr val="tx2"/>
                </a:solidFill>
                <a:latin typeface="微软雅黑" panose="020B0503020204020204" charset="-122"/>
                <a:ea typeface="微软雅黑" panose="020B0503020204020204" charset="-122"/>
              </a:rPr>
              <a:t>洛特卡定律的应用</a:t>
            </a:r>
          </a:p>
        </p:txBody>
      </p:sp>
      <p:sp>
        <p:nvSpPr>
          <p:cNvPr id="4" name="标题 3"/>
          <p:cNvSpPr>
            <a:spLocks noGrp="1"/>
          </p:cNvSpPr>
          <p:nvPr>
            <p:ph type="title"/>
          </p:nvPr>
        </p:nvSpPr>
        <p:spPr/>
        <p:txBody>
          <a:bodyPr/>
          <a:lstStyle/>
          <a:p>
            <a:r>
              <a:rPr dirty="0">
                <a:effectLst/>
                <a:latin typeface="微软雅黑" panose="020B0503020204020204" charset="-122"/>
                <a:ea typeface="微软雅黑" panose="020B0503020204020204" charset="-122"/>
                <a:sym typeface="+mn-ea"/>
              </a:rPr>
              <a:t>文献作者分布规律 ——洛特卡定律</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idx="1"/>
          </p:nvPr>
        </p:nvSpPr>
        <p:spPr>
          <a:xfrm>
            <a:off x="975995" y="1175385"/>
            <a:ext cx="10006330" cy="2823210"/>
          </a:xfrm>
        </p:spPr>
        <p:txBody>
          <a:bodyPr vert="horz" wrap="square" lIns="121920" tIns="60960" rIns="121920" bIns="60960" anchor="t" anchorCtr="0">
            <a:normAutofit fontScale="97500"/>
          </a:bodyPr>
          <a:lstStyle/>
          <a:p>
            <a:pPr eaLnBrk="1" hangingPunct="1">
              <a:lnSpc>
                <a:spcPct val="115000"/>
              </a:lnSpc>
              <a:buNone/>
            </a:pPr>
            <a:r>
              <a:rPr lang="en-US" altLang="zh-CN" sz="2700" dirty="0">
                <a:solidFill>
                  <a:schemeClr val="accent1">
                    <a:lumMod val="50000"/>
                  </a:schemeClr>
                </a:solidFill>
                <a:latin typeface="Times New Roman" panose="02020603050405020304" pitchFamily="18" charset="0"/>
                <a:ea typeface="微软雅黑" panose="020B0503020204020204" charset="-122"/>
              </a:rPr>
              <a:t>2</a:t>
            </a:r>
            <a:r>
              <a:rPr lang="zh-CN" altLang="en-US" sz="2700" dirty="0">
                <a:solidFill>
                  <a:schemeClr val="accent1">
                    <a:lumMod val="50000"/>
                  </a:schemeClr>
                </a:solidFill>
                <a:latin typeface="Times New Roman" panose="02020603050405020304" pitchFamily="18" charset="0"/>
                <a:ea typeface="微软雅黑" panose="020B0503020204020204" charset="-122"/>
              </a:rPr>
              <a:t>、通过对合著者的状况分析，了解科学劳动规模。</a:t>
            </a:r>
          </a:p>
          <a:p>
            <a:pPr marL="0">
              <a:lnSpc>
                <a:spcPct val="115000"/>
              </a:lnSpc>
              <a:buNone/>
            </a:pPr>
            <a:r>
              <a:rPr lang="zh-CN" altLang="en-US" sz="2100" dirty="0">
                <a:solidFill>
                  <a:schemeClr val="tx1"/>
                </a:solidFill>
                <a:latin typeface="Times New Roman" panose="02020603050405020304" pitchFamily="18" charset="0"/>
                <a:ea typeface="微软雅黑" panose="020B0503020204020204" charset="-122"/>
              </a:rPr>
              <a:t>我国自然科学科学劳动规模在不断地扩大，反映在科学论文作者合作度的巨增。</a:t>
            </a:r>
          </a:p>
          <a:p>
            <a:pPr eaLnBrk="1" hangingPunct="1">
              <a:lnSpc>
                <a:spcPct val="115000"/>
              </a:lnSpc>
              <a:buNone/>
            </a:pPr>
            <a:endParaRPr lang="zh-CN" altLang="en-US" sz="2400" dirty="0">
              <a:solidFill>
                <a:schemeClr val="tx1"/>
              </a:solidFill>
              <a:latin typeface="Times New Roman" panose="02020603050405020304" pitchFamily="18" charset="0"/>
              <a:ea typeface="微软雅黑" panose="020B0503020204020204" charset="-122"/>
            </a:endParaRPr>
          </a:p>
          <a:p>
            <a:pPr eaLnBrk="1" hangingPunct="1">
              <a:lnSpc>
                <a:spcPct val="115000"/>
              </a:lnSpc>
              <a:buNone/>
            </a:pPr>
            <a:r>
              <a:rPr lang="en-US" altLang="zh-CN" sz="2665" dirty="0">
                <a:solidFill>
                  <a:schemeClr val="accent1">
                    <a:lumMod val="50000"/>
                  </a:schemeClr>
                </a:solidFill>
                <a:latin typeface="Times New Roman" panose="02020603050405020304" pitchFamily="18" charset="0"/>
                <a:ea typeface="微软雅黑" panose="020B0503020204020204" charset="-122"/>
                <a:sym typeface="+mn-ea"/>
              </a:rPr>
              <a:t>3</a:t>
            </a:r>
            <a:r>
              <a:rPr lang="zh-CN" altLang="en-US" sz="2665" dirty="0">
                <a:solidFill>
                  <a:schemeClr val="accent1">
                    <a:lumMod val="50000"/>
                  </a:schemeClr>
                </a:solidFill>
                <a:latin typeface="Times New Roman" panose="02020603050405020304" pitchFamily="18" charset="0"/>
                <a:ea typeface="微软雅黑" panose="020B0503020204020204" charset="-122"/>
                <a:sym typeface="+mn-ea"/>
              </a:rPr>
              <a:t>、了解科学论文的作者队伍：</a:t>
            </a:r>
            <a:endParaRPr lang="zh-CN" altLang="en-US" sz="2400" b="1" dirty="0">
              <a:solidFill>
                <a:schemeClr val="tx2"/>
              </a:solidFill>
              <a:latin typeface="Times New Roman" panose="02020603050405020304" pitchFamily="18" charset="0"/>
            </a:endParaRPr>
          </a:p>
          <a:p>
            <a:pPr eaLnBrk="1" hangingPunct="1">
              <a:lnSpc>
                <a:spcPct val="115000"/>
              </a:lnSpc>
              <a:buNone/>
            </a:pPr>
            <a:endParaRPr lang="zh-CN" altLang="en-US" sz="2400" dirty="0">
              <a:solidFill>
                <a:schemeClr val="tx1"/>
              </a:solidFill>
              <a:latin typeface="Times New Roman" panose="02020603050405020304" pitchFamily="18" charset="0"/>
              <a:ea typeface="微软雅黑" panose="020B0503020204020204" charset="-122"/>
            </a:endParaRPr>
          </a:p>
        </p:txBody>
      </p:sp>
      <p:sp>
        <p:nvSpPr>
          <p:cNvPr id="2" name="标题 1"/>
          <p:cNvSpPr>
            <a:spLocks noGrp="1"/>
          </p:cNvSpPr>
          <p:nvPr>
            <p:ph type="title"/>
          </p:nvPr>
        </p:nvSpPr>
        <p:spPr/>
        <p:txBody>
          <a:bodyPr/>
          <a:lstStyle/>
          <a:p>
            <a:r>
              <a:rPr lang="zh-CN" altLang="en-US"/>
              <a:t>五、洛特卡定律的应用</a:t>
            </a:r>
          </a:p>
        </p:txBody>
      </p:sp>
      <p:graphicFrame>
        <p:nvGraphicFramePr>
          <p:cNvPr id="10242" name="Object 4"/>
          <p:cNvGraphicFramePr/>
          <p:nvPr>
            <p:custDataLst>
              <p:tags r:id="rId2"/>
            </p:custDataLst>
            <p:extLst>
              <p:ext uri="{D42A27DB-BD31-4B8C-83A1-F6EECF244321}">
                <p14:modId xmlns:p14="http://schemas.microsoft.com/office/powerpoint/2010/main" val="2844705536"/>
              </p:ext>
            </p:extLst>
          </p:nvPr>
        </p:nvGraphicFramePr>
        <p:xfrm>
          <a:off x="6021388" y="2628900"/>
          <a:ext cx="1600200" cy="800100"/>
        </p:xfrm>
        <a:graphic>
          <a:graphicData uri="http://schemas.openxmlformats.org/presentationml/2006/ole">
            <mc:AlternateContent xmlns:mc="http://schemas.openxmlformats.org/markup-compatibility/2006">
              <mc:Choice xmlns:v="urn:schemas-microsoft-com:vml" Requires="v">
                <p:oleObj spid="_x0000_s10243" r:id="rId5" imgW="786765" imgH="393700" progId="Equation.DSMT4">
                  <p:embed/>
                </p:oleObj>
              </mc:Choice>
              <mc:Fallback>
                <p:oleObj r:id="rId5" imgW="786765" imgH="393700" progId="Equation.DSMT4">
                  <p:embed/>
                  <p:pic>
                    <p:nvPicPr>
                      <p:cNvPr id="0" name="图片 3078"/>
                      <p:cNvPicPr/>
                      <p:nvPr/>
                    </p:nvPicPr>
                    <p:blipFill>
                      <a:blip r:embed="rId6"/>
                      <a:stretch>
                        <a:fillRect/>
                      </a:stretch>
                    </p:blipFill>
                    <p:spPr>
                      <a:xfrm>
                        <a:off x="6021388" y="2628900"/>
                        <a:ext cx="1600200" cy="800100"/>
                      </a:xfrm>
                      <a:prstGeom prst="rect">
                        <a:avLst/>
                      </a:prstGeom>
                      <a:noFill/>
                      <a:ln w="38100">
                        <a:noFill/>
                        <a:miter/>
                      </a:ln>
                    </p:spPr>
                  </p:pic>
                </p:oleObj>
              </mc:Fallback>
            </mc:AlternateContent>
          </a:graphicData>
        </a:graphic>
      </p:graphicFrame>
      <p:sp>
        <p:nvSpPr>
          <p:cNvPr id="10244" name="Rectangle 5"/>
          <p:cNvSpPr/>
          <p:nvPr>
            <p:custDataLst>
              <p:tags r:id="rId3"/>
            </p:custDataLst>
          </p:nvPr>
        </p:nvSpPr>
        <p:spPr>
          <a:xfrm>
            <a:off x="1271464" y="3717032"/>
            <a:ext cx="10006330" cy="1976760"/>
          </a:xfrm>
          <a:prstGeom prst="rect">
            <a:avLst/>
          </a:prstGeom>
          <a:noFill/>
          <a:ln w="9525">
            <a:noFill/>
          </a:ln>
        </p:spPr>
        <p:txBody>
          <a:bodyPr wrap="square">
            <a:spAutoFit/>
          </a:bodyPr>
          <a:lstStyle/>
          <a:p>
            <a:pPr>
              <a:lnSpc>
                <a:spcPct val="150000"/>
              </a:lnSpc>
              <a:spcBef>
                <a:spcPct val="10000"/>
              </a:spcBef>
              <a:buClr>
                <a:srgbClr val="A50021"/>
              </a:buClr>
              <a:buSzPct val="75000"/>
              <a:buFont typeface="Wingdings" panose="05000000000000000000" pitchFamily="2" charset="2"/>
            </a:pPr>
            <a:r>
              <a:rPr lang="en-US" altLang="zh-CN" sz="2000" dirty="0">
                <a:solidFill>
                  <a:schemeClr val="tx1"/>
                </a:solidFill>
                <a:uFillTx/>
                <a:latin typeface="Times New Roman" panose="02020603050405020304" pitchFamily="18" charset="0"/>
                <a:ea typeface="微软雅黑" panose="020B0503020204020204" charset="-122"/>
              </a:rPr>
              <a:t>A</a:t>
            </a:r>
            <a:r>
              <a:rPr lang="zh-CN" altLang="en-US" sz="2000" dirty="0">
                <a:solidFill>
                  <a:schemeClr val="tx1"/>
                </a:solidFill>
                <a:uFillTx/>
                <a:latin typeface="Times New Roman" panose="02020603050405020304" pitchFamily="18" charset="0"/>
                <a:ea typeface="微软雅黑" panose="020B0503020204020204" charset="-122"/>
              </a:rPr>
              <a:t>为老作者</a:t>
            </a:r>
            <a:r>
              <a:rPr lang="en-US" altLang="zh-CN" sz="2000" dirty="0">
                <a:solidFill>
                  <a:schemeClr val="tx1"/>
                </a:solidFill>
                <a:uFillTx/>
                <a:latin typeface="Times New Roman" panose="02020603050405020304" pitchFamily="18" charset="0"/>
                <a:ea typeface="微软雅黑" panose="020B0503020204020204" charset="-122"/>
              </a:rPr>
              <a:t>B</a:t>
            </a:r>
            <a:r>
              <a:rPr lang="zh-CN" altLang="en-US" sz="2000" dirty="0">
                <a:solidFill>
                  <a:schemeClr val="tx1"/>
                </a:solidFill>
                <a:uFillTx/>
                <a:latin typeface="Times New Roman" panose="02020603050405020304" pitchFamily="18" charset="0"/>
                <a:ea typeface="微软雅黑" panose="020B0503020204020204" charset="-122"/>
              </a:rPr>
              <a:t>和新作者</a:t>
            </a:r>
            <a:r>
              <a:rPr lang="en-US" altLang="zh-CN" sz="2000" dirty="0">
                <a:solidFill>
                  <a:schemeClr val="tx1"/>
                </a:solidFill>
                <a:uFillTx/>
                <a:latin typeface="Times New Roman" panose="02020603050405020304" pitchFamily="18" charset="0"/>
                <a:ea typeface="微软雅黑" panose="020B0503020204020204" charset="-122"/>
              </a:rPr>
              <a:t>C</a:t>
            </a:r>
            <a:r>
              <a:rPr lang="zh-CN" altLang="en-US" sz="2000" dirty="0">
                <a:solidFill>
                  <a:schemeClr val="tx1"/>
                </a:solidFill>
                <a:uFillTx/>
                <a:latin typeface="Times New Roman" panose="02020603050405020304" pitchFamily="18" charset="0"/>
                <a:ea typeface="微软雅黑" panose="020B0503020204020204" charset="-122"/>
              </a:rPr>
              <a:t>的数量之和;</a:t>
            </a:r>
          </a:p>
          <a:p>
            <a:pPr>
              <a:lnSpc>
                <a:spcPct val="150000"/>
              </a:lnSpc>
              <a:spcBef>
                <a:spcPct val="10000"/>
              </a:spcBef>
              <a:buClr>
                <a:srgbClr val="A50021"/>
              </a:buClr>
              <a:buSzPct val="75000"/>
              <a:buFont typeface="Wingdings" panose="05000000000000000000" pitchFamily="2" charset="2"/>
            </a:pPr>
            <a:r>
              <a:rPr lang="en-US" altLang="zh-CN" sz="2000" dirty="0">
                <a:solidFill>
                  <a:schemeClr val="tx1"/>
                </a:solidFill>
                <a:uFillTx/>
                <a:latin typeface="Times New Roman" panose="02020603050405020304" pitchFamily="18" charset="0"/>
                <a:ea typeface="微软雅黑" panose="020B0503020204020204" charset="-122"/>
              </a:rPr>
              <a:t>A／N</a:t>
            </a:r>
            <a:r>
              <a:rPr lang="zh-CN" altLang="en-US" sz="2000" dirty="0">
                <a:solidFill>
                  <a:schemeClr val="tx1"/>
                </a:solidFill>
                <a:uFillTx/>
                <a:latin typeface="Times New Roman" panose="02020603050405020304" pitchFamily="18" charset="0"/>
                <a:ea typeface="微软雅黑" panose="020B0503020204020204" charset="-122"/>
              </a:rPr>
              <a:t>可以称为文献单元作者系数;</a:t>
            </a:r>
          </a:p>
          <a:p>
            <a:pPr>
              <a:lnSpc>
                <a:spcPct val="150000"/>
              </a:lnSpc>
              <a:spcBef>
                <a:spcPct val="10000"/>
              </a:spcBef>
              <a:buClr>
                <a:srgbClr val="A50021"/>
              </a:buClr>
              <a:buSzPct val="75000"/>
              <a:buFont typeface="Wingdings" panose="05000000000000000000" pitchFamily="2" charset="2"/>
            </a:pPr>
            <a:r>
              <a:rPr lang="en-US" altLang="zh-CN" sz="2000" dirty="0">
                <a:solidFill>
                  <a:schemeClr val="tx1"/>
                </a:solidFill>
                <a:uFillTx/>
                <a:latin typeface="Times New Roman" panose="02020603050405020304" pitchFamily="18" charset="0"/>
                <a:ea typeface="微软雅黑" panose="020B0503020204020204" charset="-122"/>
              </a:rPr>
              <a:t>B／N</a:t>
            </a:r>
            <a:r>
              <a:rPr lang="zh-CN" altLang="en-US" sz="2000" dirty="0">
                <a:solidFill>
                  <a:schemeClr val="tx1"/>
                </a:solidFill>
                <a:uFillTx/>
                <a:latin typeface="Times New Roman" panose="02020603050405020304" pitchFamily="18" charset="0"/>
                <a:ea typeface="微软雅黑" panose="020B0503020204020204" charset="-122"/>
              </a:rPr>
              <a:t>反映作者重复著述论文的情况;</a:t>
            </a:r>
          </a:p>
          <a:p>
            <a:pPr>
              <a:lnSpc>
                <a:spcPct val="150000"/>
              </a:lnSpc>
              <a:spcBef>
                <a:spcPct val="10000"/>
              </a:spcBef>
              <a:buClr>
                <a:srgbClr val="A50021"/>
              </a:buClr>
              <a:buSzPct val="75000"/>
              <a:buFont typeface="Wingdings" panose="05000000000000000000" pitchFamily="2" charset="2"/>
            </a:pPr>
            <a:r>
              <a:rPr lang="en-US" altLang="zh-CN" sz="2000" dirty="0">
                <a:solidFill>
                  <a:schemeClr val="tx1"/>
                </a:solidFill>
                <a:uFillTx/>
                <a:latin typeface="Times New Roman" panose="02020603050405020304" pitchFamily="18" charset="0"/>
                <a:ea typeface="微软雅黑" panose="020B0503020204020204" charset="-122"/>
              </a:rPr>
              <a:t>C／N</a:t>
            </a:r>
            <a:r>
              <a:rPr lang="zh-CN" altLang="en-US" sz="2000" dirty="0">
                <a:solidFill>
                  <a:schemeClr val="tx1"/>
                </a:solidFill>
                <a:uFillTx/>
                <a:latin typeface="Times New Roman" panose="02020603050405020304" pitchFamily="18" charset="0"/>
                <a:ea typeface="微软雅黑" panose="020B0503020204020204" charset="-122"/>
              </a:rPr>
              <a:t>则反映一个刊物中新作者涌现的情况,也可以叫做文献单元作者增量。</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五、洛特卡定律的应用</a:t>
            </a:r>
          </a:p>
        </p:txBody>
      </p:sp>
      <p:sp>
        <p:nvSpPr>
          <p:cNvPr id="23554" name="Rectangle 2"/>
          <p:cNvSpPr>
            <a:spLocks noChangeArrowheads="1"/>
          </p:cNvSpPr>
          <p:nvPr>
            <p:custDataLst>
              <p:tags r:id="rId1"/>
            </p:custDataLst>
          </p:nvPr>
        </p:nvSpPr>
        <p:spPr bwMode="auto">
          <a:xfrm>
            <a:off x="1703512" y="1412776"/>
            <a:ext cx="9021261" cy="4324261"/>
          </a:xfrm>
          <a:prstGeom prst="rect">
            <a:avLst/>
          </a:prstGeom>
          <a:noFill/>
          <a:ln w="9525">
            <a:noFill/>
            <a:miter lim="800000"/>
          </a:ln>
        </p:spPr>
        <p:txBody>
          <a:bodyPr wrap="square">
            <a:spAutoFit/>
          </a:bodyPr>
          <a:lstStyle/>
          <a:p>
            <a:pPr marL="0" marR="0" lvl="0" indent="0" algn="just" defTabSz="914400" rtl="0" eaLnBrk="1" fontAlgn="base" latinLnBrk="0" hangingPunct="1">
              <a:lnSpc>
                <a:spcPct val="150000"/>
              </a:lnSpc>
              <a:spcBef>
                <a:spcPct val="50000"/>
              </a:spcBef>
              <a:spcAft>
                <a:spcPct val="0"/>
              </a:spcAft>
              <a:buClr>
                <a:srgbClr val="A50021"/>
              </a:buClr>
              <a:buSzPct val="75000"/>
              <a:buFont typeface="Wingdings" panose="05000000000000000000" pitchFamily="2" charset="2"/>
              <a:buNone/>
              <a:defRPr/>
            </a:pPr>
            <a:r>
              <a:rPr kumimoji="1" lang="zh-CN" altLang="en-US" sz="2200" i="0" baseline="0" noProof="0" dirty="0">
                <a:ln>
                  <a:noFill/>
                </a:ln>
                <a:solidFill>
                  <a:schemeClr val="accent1">
                    <a:lumMod val="50000"/>
                  </a:schemeClr>
                </a:solidFill>
                <a:effectLst/>
                <a:uLnTx/>
                <a:uFillTx/>
                <a:ea typeface="微软雅黑" panose="020B0503020204020204" charset="-122"/>
                <a:cs typeface="+mn-cs"/>
              </a:rPr>
              <a:t>4、利于合理编制著者索引、规划检索刊物体系。</a:t>
            </a:r>
            <a:r>
              <a:rPr kumimoji="1" lang="zh-CN" altLang="en-US" sz="2200" i="0" baseline="0" noProof="0" dirty="0">
                <a:ln>
                  <a:noFill/>
                </a:ln>
                <a:solidFill>
                  <a:schemeClr val="tx1"/>
                </a:solidFill>
                <a:effectLst/>
                <a:uLnTx/>
                <a:uFillTx/>
                <a:ea typeface="微软雅黑" panose="020B0503020204020204" charset="-122"/>
                <a:cs typeface="+mn-cs"/>
              </a:rPr>
              <a:t>统计某一学科的文献数量，可估算作者数量及其变化，对合理编制著者索引有一定的参考价值与指导意义。</a:t>
            </a:r>
          </a:p>
          <a:p>
            <a:pPr marL="0" marR="0" lvl="0" indent="0" algn="just" defTabSz="914400" rtl="0" eaLnBrk="1" fontAlgn="base" latinLnBrk="0" hangingPunct="1">
              <a:lnSpc>
                <a:spcPct val="150000"/>
              </a:lnSpc>
              <a:spcBef>
                <a:spcPct val="50000"/>
              </a:spcBef>
              <a:spcAft>
                <a:spcPct val="0"/>
              </a:spcAft>
              <a:buClr>
                <a:srgbClr val="A50021"/>
              </a:buClr>
              <a:buSzPct val="75000"/>
              <a:buFont typeface="Wingdings" panose="05000000000000000000" pitchFamily="2" charset="2"/>
              <a:buNone/>
              <a:defRPr/>
            </a:pPr>
            <a:r>
              <a:rPr kumimoji="1" lang="zh-CN" altLang="en-US" sz="2200" i="0" baseline="0" noProof="0" dirty="0">
                <a:ln>
                  <a:noFill/>
                </a:ln>
                <a:solidFill>
                  <a:schemeClr val="accent1">
                    <a:lumMod val="50000"/>
                  </a:schemeClr>
                </a:solidFill>
                <a:effectLst/>
                <a:uLnTx/>
                <a:uFillTx/>
                <a:ea typeface="微软雅黑" panose="020B0503020204020204" charset="-122"/>
                <a:cs typeface="+mn-cs"/>
              </a:rPr>
              <a:t>5、在科学学和人才学方面的应用。</a:t>
            </a:r>
            <a:r>
              <a:rPr kumimoji="1" lang="zh-CN" altLang="en-US" sz="2200" i="0" baseline="0" noProof="0" dirty="0">
                <a:ln>
                  <a:noFill/>
                </a:ln>
                <a:solidFill>
                  <a:schemeClr val="tx1"/>
                </a:solidFill>
                <a:effectLst/>
                <a:uLnTx/>
                <a:uFillTx/>
                <a:ea typeface="微软雅黑" panose="020B0503020204020204" charset="-122"/>
                <a:cs typeface="+mn-cs"/>
              </a:rPr>
              <a:t>通过统计和估算著者数量，预测文献数量的增长；通过比较各个学科的文献单元作者系数及其增量，判断各个学科的科研动态，了解科学研究发展规模，甚至可以据此推断各个学科研究的集体化趋势、科研人员的需求情况，有利于制定人才培养规划和科研资金投入等。</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idx="1"/>
          </p:nvPr>
        </p:nvSpPr>
        <p:spPr>
          <a:xfrm>
            <a:off x="479425" y="981075"/>
            <a:ext cx="9956800" cy="882015"/>
          </a:xfrm>
        </p:spPr>
        <p:txBody>
          <a:bodyPr vert="horz" wrap="square" lIns="121920" tIns="60960" rIns="121920" bIns="60960" anchor="t" anchorCtr="0">
            <a:normAutofit fontScale="92500" lnSpcReduction="20000"/>
          </a:bodyPr>
          <a:lstStyle/>
          <a:p>
            <a:pPr eaLnBrk="1" hangingPunct="1">
              <a:lnSpc>
                <a:spcPct val="120000"/>
              </a:lnSpc>
              <a:buNone/>
            </a:pPr>
            <a:r>
              <a:rPr lang="zh-CN" altLang="en-US" sz="2000" dirty="0">
                <a:solidFill>
                  <a:schemeClr val="tx1"/>
                </a:solidFill>
              </a:rPr>
              <a:t>上世纪20年代，世界范围内，尤其在美国：    </a:t>
            </a:r>
          </a:p>
          <a:p>
            <a:pPr eaLnBrk="1" hangingPunct="1">
              <a:lnSpc>
                <a:spcPct val="120000"/>
              </a:lnSpc>
              <a:buNone/>
            </a:pPr>
            <a:r>
              <a:rPr lang="zh-CN" altLang="en-US" sz="2000" dirty="0">
                <a:solidFill>
                  <a:schemeClr val="tx1"/>
                </a:solidFill>
              </a:rPr>
              <a:t>文献量激增—作者索引－学术优先权</a:t>
            </a:r>
          </a:p>
        </p:txBody>
      </p:sp>
      <p:pic>
        <p:nvPicPr>
          <p:cNvPr id="15364" name="Picture 5"/>
          <p:cNvPicPr>
            <a:picLocks noChangeAspect="1"/>
          </p:cNvPicPr>
          <p:nvPr/>
        </p:nvPicPr>
        <p:blipFill>
          <a:blip r:embed="rId2"/>
          <a:stretch>
            <a:fillRect/>
          </a:stretch>
        </p:blipFill>
        <p:spPr>
          <a:xfrm>
            <a:off x="1316990" y="1797050"/>
            <a:ext cx="9563735" cy="5002530"/>
          </a:xfrm>
          <a:prstGeom prst="rect">
            <a:avLst/>
          </a:prstGeom>
          <a:noFill/>
          <a:ln w="9525">
            <a:noFill/>
          </a:ln>
        </p:spPr>
      </p:pic>
      <p:sp>
        <p:nvSpPr>
          <p:cNvPr id="2" name="标题 1"/>
          <p:cNvSpPr>
            <a:spLocks noGrp="1"/>
          </p:cNvSpPr>
          <p:nvPr>
            <p:ph type="title"/>
          </p:nvPr>
        </p:nvSpPr>
        <p:spPr>
          <a:xfrm>
            <a:off x="119450" y="260420"/>
            <a:ext cx="6336590" cy="705600"/>
          </a:xfrm>
        </p:spPr>
        <p:txBody>
          <a:bodyPr/>
          <a:lstStyle/>
          <a:p>
            <a:r>
              <a:rPr lang="zh-CN" altLang="en-US" dirty="0"/>
              <a:t>一</a:t>
            </a:r>
            <a:r>
              <a:rPr lang="en-US" altLang="zh-CN" dirty="0"/>
              <a:t>. </a:t>
            </a:r>
            <a:r>
              <a:rPr lang="zh-CN" altLang="en-US" dirty="0"/>
              <a:t>洛特卡定律的形成</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p:nvPr>
            <p:custDataLst>
              <p:tags r:id="rId1"/>
            </p:custDataLst>
          </p:nvPr>
        </p:nvSpPr>
        <p:spPr>
          <a:xfrm>
            <a:off x="1127448" y="1268760"/>
            <a:ext cx="10009112" cy="5329555"/>
          </a:xfrm>
          <a:prstGeom prst="rect">
            <a:avLst/>
          </a:prstGeom>
          <a:noFill/>
          <a:ln w="9525">
            <a:noFill/>
          </a:ln>
        </p:spPr>
        <p:txBody>
          <a:bodyPr>
            <a:noAutofit/>
          </a:bodyPr>
          <a:lstStyle/>
          <a:p>
            <a:pPr marL="0" indent="609600" algn="just">
              <a:lnSpc>
                <a:spcPct val="150000"/>
              </a:lnSpc>
              <a:spcBef>
                <a:spcPts val="0"/>
              </a:spcBef>
              <a:spcAft>
                <a:spcPts val="600"/>
              </a:spcAft>
              <a:buClr>
                <a:srgbClr val="A50021"/>
              </a:buClr>
              <a:buSzPct val="75000"/>
              <a:buFont typeface="Wingdings" panose="05000000000000000000" pitchFamily="2" charset="2"/>
              <a:extLst>
                <a:ext uri="{35155182-B16C-46BC-9424-99874614C6A1}">
                  <wpsdc:indentchars xmlns:wpsdc="http://www.wps.cn/officeDocument/2017/drawingmlCustomData" xmlns="" val="200" checksum="4158780845"/>
                </a:ext>
              </a:extLst>
            </a:pPr>
            <a:r>
              <a:rPr lang="en-US" altLang="zh-CN" sz="2200" dirty="0">
                <a:latin typeface="Times New Roman" panose="02020603050405020304" pitchFamily="18" charset="0"/>
                <a:ea typeface="微软雅黑" panose="020B0503020204020204" charset="-122"/>
              </a:rPr>
              <a:t> </a:t>
            </a:r>
            <a:r>
              <a:rPr lang="zh-CN" altLang="en-US" sz="2200" dirty="0">
                <a:latin typeface="Times New Roman" panose="02020603050405020304" pitchFamily="18" charset="0"/>
                <a:ea typeface="微软雅黑" panose="020B0503020204020204" charset="-122"/>
              </a:rPr>
              <a:t>洛特卡 </a:t>
            </a:r>
            <a:r>
              <a:rPr lang="en-US" altLang="zh-CN" sz="2200" dirty="0">
                <a:latin typeface="Times New Roman" panose="02020603050405020304" pitchFamily="18" charset="0"/>
                <a:ea typeface="微软雅黑" panose="020B0503020204020204" charset="-122"/>
              </a:rPr>
              <a:t>Alfred James Lotka (1880-1949)，</a:t>
            </a:r>
            <a:r>
              <a:rPr lang="zh-CN" altLang="en-US" sz="2200" dirty="0">
                <a:latin typeface="Times New Roman" panose="02020603050405020304" pitchFamily="18" charset="0"/>
                <a:ea typeface="微软雅黑" panose="020B0503020204020204" charset="-122"/>
              </a:rPr>
              <a:t>美国的著名学者，擅长于统计分析。</a:t>
            </a:r>
          </a:p>
          <a:p>
            <a:pPr marL="0" lvl="1" indent="609600" algn="just">
              <a:lnSpc>
                <a:spcPct val="150000"/>
              </a:lnSpc>
              <a:spcBef>
                <a:spcPts val="0"/>
              </a:spcBef>
              <a:spcAft>
                <a:spcPts val="600"/>
              </a:spcAft>
              <a:buClr>
                <a:srgbClr val="CC0000"/>
              </a:buClr>
              <a:buSzPct val="75000"/>
              <a:buFont typeface="Wingdings" panose="05000000000000000000" pitchFamily="2" charset="2"/>
              <a:buChar char="Ø"/>
              <a:extLst>
                <a:ext uri="{35155182-B16C-46BC-9424-99874614C6A1}">
                  <wpsdc:indentchars xmlns:wpsdc="http://www.wps.cn/officeDocument/2017/drawingmlCustomData" xmlns="" val="200" checksum="4158780845"/>
                </a:ext>
              </a:extLst>
            </a:pPr>
            <a:r>
              <a:rPr lang="zh-CN" altLang="en-US" sz="2200" b="1" dirty="0">
                <a:latin typeface="Times New Roman" panose="02020603050405020304" pitchFamily="18" charset="0"/>
                <a:ea typeface="微软雅黑" panose="020B0503020204020204" charset="-122"/>
              </a:rPr>
              <a:t>化学方面，</a:t>
            </a:r>
            <a:r>
              <a:rPr lang="zh-CN" altLang="en-US" sz="2200" dirty="0">
                <a:latin typeface="Times New Roman" panose="02020603050405020304" pitchFamily="18" charset="0"/>
                <a:ea typeface="微软雅黑" panose="020B0503020204020204" charset="-122"/>
              </a:rPr>
              <a:t>以《化学文摘》为资料来源，选取1907年一1916年间累积索引姓氏以字母</a:t>
            </a:r>
            <a:r>
              <a:rPr lang="en-US" altLang="zh-CN" sz="2200" dirty="0">
                <a:latin typeface="Times New Roman" panose="02020603050405020304" pitchFamily="18" charset="0"/>
                <a:ea typeface="微软雅黑" panose="020B0503020204020204" charset="-122"/>
              </a:rPr>
              <a:t>A</a:t>
            </a:r>
            <a:r>
              <a:rPr lang="zh-CN" altLang="en-US" sz="2200" dirty="0">
                <a:latin typeface="Times New Roman" panose="02020603050405020304" pitchFamily="18" charset="0"/>
                <a:ea typeface="微软雅黑" panose="020B0503020204020204" charset="-122"/>
              </a:rPr>
              <a:t>与</a:t>
            </a:r>
            <a:r>
              <a:rPr lang="en-US" altLang="zh-CN" sz="2200" dirty="0">
                <a:latin typeface="Times New Roman" panose="02020603050405020304" pitchFamily="18" charset="0"/>
                <a:ea typeface="微软雅黑" panose="020B0503020204020204" charset="-122"/>
              </a:rPr>
              <a:t>B</a:t>
            </a:r>
            <a:r>
              <a:rPr lang="zh-CN" altLang="en-US" sz="2200" dirty="0">
                <a:latin typeface="Times New Roman" panose="02020603050405020304" pitchFamily="18" charset="0"/>
                <a:ea typeface="微软雅黑" panose="020B0503020204020204" charset="-122"/>
              </a:rPr>
              <a:t>开头的6</a:t>
            </a:r>
            <a:r>
              <a:rPr lang="en-US" altLang="zh-CN" sz="2200" dirty="0">
                <a:latin typeface="Times New Roman" panose="02020603050405020304" pitchFamily="18" charset="0"/>
                <a:ea typeface="微软雅黑" panose="020B0503020204020204" charset="-122"/>
              </a:rPr>
              <a:t>891</a:t>
            </a:r>
            <a:r>
              <a:rPr lang="zh-CN" altLang="en-US" sz="2200" dirty="0">
                <a:latin typeface="Times New Roman" panose="02020603050405020304" pitchFamily="18" charset="0"/>
                <a:ea typeface="微软雅黑" panose="020B0503020204020204" charset="-122"/>
              </a:rPr>
              <a:t>位作者。</a:t>
            </a:r>
          </a:p>
          <a:p>
            <a:pPr marL="0" lvl="1" indent="609600" algn="just">
              <a:lnSpc>
                <a:spcPct val="150000"/>
              </a:lnSpc>
              <a:spcBef>
                <a:spcPts val="0"/>
              </a:spcBef>
              <a:spcAft>
                <a:spcPts val="600"/>
              </a:spcAft>
              <a:buClr>
                <a:srgbClr val="CC0000"/>
              </a:buClr>
              <a:buSzPct val="75000"/>
              <a:buFont typeface="Wingdings" panose="05000000000000000000" pitchFamily="2" charset="2"/>
              <a:buChar char="Ø"/>
              <a:extLst>
                <a:ext uri="{35155182-B16C-46BC-9424-99874614C6A1}">
                  <wpsdc:indentchars xmlns:wpsdc="http://www.wps.cn/officeDocument/2017/drawingmlCustomData" xmlns="" val="200" checksum="4158780845"/>
                </a:ext>
              </a:extLst>
            </a:pPr>
            <a:r>
              <a:rPr lang="zh-CN" altLang="en-US" sz="2200" b="1" dirty="0">
                <a:latin typeface="Times New Roman" panose="02020603050405020304" pitchFamily="18" charset="0"/>
                <a:ea typeface="微软雅黑" panose="020B0503020204020204" charset="-122"/>
              </a:rPr>
              <a:t>物理学方面，</a:t>
            </a:r>
            <a:r>
              <a:rPr lang="zh-CN" altLang="en-US" sz="2200" dirty="0">
                <a:latin typeface="Times New Roman" panose="02020603050405020304" pitchFamily="18" charset="0"/>
                <a:ea typeface="微软雅黑" panose="020B0503020204020204" charset="-122"/>
              </a:rPr>
              <a:t>以《物理学史一览表》的人名索引为统计对象。包括20世纪以前这一领域中的1325名物理学家及其论著。</a:t>
            </a:r>
          </a:p>
          <a:p>
            <a:pPr marL="0" indent="609600" algn="just">
              <a:lnSpc>
                <a:spcPct val="150000"/>
              </a:lnSpc>
              <a:spcBef>
                <a:spcPts val="0"/>
              </a:spcBef>
              <a:spcAft>
                <a:spcPts val="600"/>
              </a:spcAft>
              <a:buClr>
                <a:srgbClr val="A50021"/>
              </a:buClr>
              <a:buSzPct val="75000"/>
              <a:buFont typeface="Wingdings" panose="05000000000000000000" pitchFamily="2" charset="2"/>
              <a:extLst>
                <a:ext uri="{35155182-B16C-46BC-9424-99874614C6A1}">
                  <wpsdc:indentchars xmlns:wpsdc="http://www.wps.cn/officeDocument/2017/drawingmlCustomData" xmlns="" val="200" checksum="4158780845"/>
                </a:ext>
              </a:extLst>
            </a:pPr>
            <a:r>
              <a:rPr lang="zh-CN" altLang="en-US" sz="2200" dirty="0">
                <a:latin typeface="Times New Roman" panose="02020603050405020304" pitchFamily="18" charset="0"/>
                <a:ea typeface="微软雅黑" panose="020B0503020204020204" charset="-122"/>
              </a:rPr>
              <a:t>1926年末，洛特卡发表了一篇题名为</a:t>
            </a:r>
            <a:r>
              <a:rPr lang="zh-CN" altLang="en-US" sz="2200" b="1" dirty="0">
                <a:latin typeface="Times New Roman" panose="02020603050405020304" pitchFamily="18" charset="0"/>
                <a:ea typeface="微软雅黑" panose="020B0503020204020204" charset="-122"/>
              </a:rPr>
              <a:t>《科学生产力的频率分布》</a:t>
            </a:r>
            <a:r>
              <a:rPr lang="zh-CN" altLang="en-US" sz="2200" dirty="0">
                <a:latin typeface="Times New Roman" panose="02020603050405020304" pitchFamily="18" charset="0"/>
                <a:ea typeface="微软雅黑" panose="020B0503020204020204" charset="-122"/>
              </a:rPr>
              <a:t>的论文，尽管他本人统计学的功底深厚，又是首任美国</a:t>
            </a:r>
            <a:r>
              <a:rPr lang="zh-CN" altLang="en-US" sz="2200" b="1" dirty="0">
                <a:latin typeface="Times New Roman" panose="02020603050405020304" pitchFamily="18" charset="0"/>
                <a:ea typeface="微软雅黑" panose="020B0503020204020204" charset="-122"/>
              </a:rPr>
              <a:t>统计学</a:t>
            </a:r>
            <a:r>
              <a:rPr lang="zh-CN" altLang="en-US" sz="2200" dirty="0">
                <a:latin typeface="Times New Roman" panose="02020603050405020304" pitchFamily="18" charset="0"/>
                <a:ea typeface="微软雅黑" panose="020B0503020204020204" charset="-122"/>
              </a:rPr>
              <a:t>会主席．但这篇论文几乎</a:t>
            </a:r>
            <a:r>
              <a:rPr lang="zh-CN" altLang="en-US" sz="2200" dirty="0">
                <a:solidFill>
                  <a:schemeClr val="tx2"/>
                </a:solidFill>
                <a:latin typeface="Times New Roman" panose="02020603050405020304" pitchFamily="18" charset="0"/>
                <a:ea typeface="微软雅黑" panose="020B0503020204020204" charset="-122"/>
              </a:rPr>
              <a:t>无人问津23年</a:t>
            </a:r>
            <a:r>
              <a:rPr lang="zh-CN" altLang="en-US" sz="2200" dirty="0">
                <a:latin typeface="Times New Roman" panose="02020603050405020304" pitchFamily="18" charset="0"/>
                <a:ea typeface="微软雅黑" panose="020B0503020204020204" charset="-122"/>
              </a:rPr>
              <a:t>之久。1949年他的这一研究成果才被学术界誉为“洛特产定律”。</a:t>
            </a:r>
          </a:p>
        </p:txBody>
      </p:sp>
      <p:sp>
        <p:nvSpPr>
          <p:cNvPr id="5" name="标题 1">
            <a:extLst>
              <a:ext uri="{FF2B5EF4-FFF2-40B4-BE49-F238E27FC236}">
                <a16:creationId xmlns:a16="http://schemas.microsoft.com/office/drawing/2014/main" id="{F91B0E57-331F-2B30-DF6F-3AD8E6EE787F}"/>
              </a:ext>
            </a:extLst>
          </p:cNvPr>
          <p:cNvSpPr>
            <a:spLocks noGrp="1"/>
          </p:cNvSpPr>
          <p:nvPr>
            <p:ph type="title"/>
          </p:nvPr>
        </p:nvSpPr>
        <p:spPr>
          <a:xfrm>
            <a:off x="119450" y="260420"/>
            <a:ext cx="6336590" cy="705600"/>
          </a:xfrm>
        </p:spPr>
        <p:txBody>
          <a:bodyPr/>
          <a:lstStyle/>
          <a:p>
            <a:r>
              <a:rPr lang="zh-CN" altLang="en-US" dirty="0"/>
              <a:t>一</a:t>
            </a:r>
            <a:r>
              <a:rPr lang="en-US" altLang="zh-CN" dirty="0"/>
              <a:t>. </a:t>
            </a:r>
            <a:r>
              <a:rPr lang="zh-CN" altLang="en-US" dirty="0"/>
              <a:t>洛特卡定律的形成</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p:nvPr>
            <p:extLst>
              <p:ext uri="{D42A27DB-BD31-4B8C-83A1-F6EECF244321}">
                <p14:modId xmlns:p14="http://schemas.microsoft.com/office/powerpoint/2010/main" val="1708930884"/>
              </p:ext>
            </p:extLst>
          </p:nvPr>
        </p:nvGraphicFramePr>
        <p:xfrm>
          <a:off x="407368" y="404664"/>
          <a:ext cx="11395377" cy="6380946"/>
        </p:xfrm>
        <a:graphic>
          <a:graphicData uri="http://schemas.openxmlformats.org/presentationml/2006/ole">
            <mc:AlternateContent xmlns:mc="http://schemas.openxmlformats.org/markup-compatibility/2006">
              <mc:Choice xmlns:v="urn:schemas-microsoft-com:vml" Requires="v">
                <p:oleObj spid="_x0000_s1027" r:id="rId3" imgW="11569700" imgH="8026400" progId="Excel.Sheet.8">
                  <p:embed/>
                </p:oleObj>
              </mc:Choice>
              <mc:Fallback>
                <p:oleObj r:id="rId3" imgW="11569700" imgH="8026400" progId="Excel.Sheet.8">
                  <p:embed/>
                  <p:pic>
                    <p:nvPicPr>
                      <p:cNvPr id="0" name="图片 3075"/>
                      <p:cNvPicPr/>
                      <p:nvPr/>
                    </p:nvPicPr>
                    <p:blipFill>
                      <a:blip r:embed="rId4"/>
                      <a:stretch>
                        <a:fillRect/>
                      </a:stretch>
                    </p:blipFill>
                    <p:spPr>
                      <a:xfrm>
                        <a:off x="407368" y="404664"/>
                        <a:ext cx="11395377" cy="6380946"/>
                      </a:xfrm>
                      <a:prstGeom prst="rect">
                        <a:avLst/>
                      </a:prstGeom>
                      <a:noFill/>
                      <a:ln w="38100">
                        <a:noFill/>
                        <a:miter/>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
          <p:cNvSpPr/>
          <p:nvPr/>
        </p:nvSpPr>
        <p:spPr>
          <a:xfrm>
            <a:off x="6769100" y="6406727"/>
            <a:ext cx="4826000" cy="398780"/>
          </a:xfrm>
          <a:prstGeom prst="rect">
            <a:avLst/>
          </a:prstGeom>
          <a:noFill/>
          <a:ln w="9525">
            <a:noFill/>
          </a:ln>
        </p:spPr>
        <p:txBody>
          <a:bodyPr>
            <a:spAutoFit/>
          </a:bodyPr>
          <a:lstStyle/>
          <a:p>
            <a:r>
              <a:rPr lang="zh-CN" altLang="en-US" sz="2000" b="1" dirty="0">
                <a:solidFill>
                  <a:schemeClr val="tx2"/>
                </a:solidFill>
                <a:latin typeface="微软雅黑" panose="020B0503020204020204" charset="-122"/>
                <a:ea typeface="微软雅黑" panose="020B0503020204020204" charset="-122"/>
              </a:rPr>
              <a:t>数据来源于洛特卡的《化学文摘》</a:t>
            </a:r>
          </a:p>
        </p:txBody>
      </p:sp>
      <p:graphicFrame>
        <p:nvGraphicFramePr>
          <p:cNvPr id="2050" name="Object 6"/>
          <p:cNvGraphicFramePr/>
          <p:nvPr/>
        </p:nvGraphicFramePr>
        <p:xfrm>
          <a:off x="6775451" y="3437467"/>
          <a:ext cx="4840816" cy="2967567"/>
        </p:xfrm>
        <a:graphic>
          <a:graphicData uri="http://schemas.openxmlformats.org/presentationml/2006/ole">
            <mc:AlternateContent xmlns:mc="http://schemas.openxmlformats.org/markup-compatibility/2006">
              <mc:Choice xmlns:v="urn:schemas-microsoft-com:vml" Requires="v">
                <p:oleObj spid="_x0000_s2054" r:id="rId3" imgW="4248150" imgH="2094865" progId="Excel.Chart.8">
                  <p:embed/>
                </p:oleObj>
              </mc:Choice>
              <mc:Fallback>
                <p:oleObj r:id="rId3" imgW="4248150" imgH="2094865" progId="Excel.Chart.8">
                  <p:embed/>
                  <p:pic>
                    <p:nvPicPr>
                      <p:cNvPr id="0" name="图片 3076"/>
                      <p:cNvPicPr/>
                      <p:nvPr/>
                    </p:nvPicPr>
                    <p:blipFill>
                      <a:blip r:embed="rId4"/>
                      <a:stretch>
                        <a:fillRect/>
                      </a:stretch>
                    </p:blipFill>
                    <p:spPr>
                      <a:xfrm>
                        <a:off x="6775451" y="3437467"/>
                        <a:ext cx="4840816" cy="2967567"/>
                      </a:xfrm>
                      <a:prstGeom prst="rect">
                        <a:avLst/>
                      </a:prstGeom>
                      <a:noFill/>
                      <a:ln w="38100">
                        <a:noFill/>
                        <a:miter/>
                      </a:ln>
                    </p:spPr>
                  </p:pic>
                </p:oleObj>
              </mc:Fallback>
            </mc:AlternateContent>
          </a:graphicData>
        </a:graphic>
      </p:graphicFrame>
      <p:graphicFrame>
        <p:nvGraphicFramePr>
          <p:cNvPr id="2051" name="Object 7"/>
          <p:cNvGraphicFramePr/>
          <p:nvPr/>
        </p:nvGraphicFramePr>
        <p:xfrm>
          <a:off x="1200151" y="3429000"/>
          <a:ext cx="4895849" cy="2984500"/>
        </p:xfrm>
        <a:graphic>
          <a:graphicData uri="http://schemas.openxmlformats.org/presentationml/2006/ole">
            <mc:AlternateContent xmlns:mc="http://schemas.openxmlformats.org/markup-compatibility/2006">
              <mc:Choice xmlns:v="urn:schemas-microsoft-com:vml" Requires="v">
                <p:oleObj spid="_x0000_s2055" r:id="rId5" imgW="4224655" imgH="2083435" progId="Excel.Chart.8">
                  <p:embed/>
                </p:oleObj>
              </mc:Choice>
              <mc:Fallback>
                <p:oleObj r:id="rId5" imgW="4224655" imgH="2083435" progId="Excel.Chart.8">
                  <p:embed/>
                  <p:pic>
                    <p:nvPicPr>
                      <p:cNvPr id="0" name="图片 3081"/>
                      <p:cNvPicPr/>
                      <p:nvPr/>
                    </p:nvPicPr>
                    <p:blipFill>
                      <a:blip r:embed="rId6"/>
                      <a:stretch>
                        <a:fillRect/>
                      </a:stretch>
                    </p:blipFill>
                    <p:spPr>
                      <a:xfrm>
                        <a:off x="1200151" y="3429000"/>
                        <a:ext cx="4895849" cy="2984500"/>
                      </a:xfrm>
                      <a:prstGeom prst="rect">
                        <a:avLst/>
                      </a:prstGeom>
                      <a:noFill/>
                      <a:ln w="38100">
                        <a:noFill/>
                        <a:miter/>
                      </a:ln>
                    </p:spPr>
                  </p:pic>
                </p:oleObj>
              </mc:Fallback>
            </mc:AlternateContent>
          </a:graphicData>
        </a:graphic>
      </p:graphicFrame>
      <p:graphicFrame>
        <p:nvGraphicFramePr>
          <p:cNvPr id="2052" name="Object 8"/>
          <p:cNvGraphicFramePr/>
          <p:nvPr/>
        </p:nvGraphicFramePr>
        <p:xfrm>
          <a:off x="912284" y="-4868"/>
          <a:ext cx="5471583" cy="3371851"/>
        </p:xfrm>
        <a:graphic>
          <a:graphicData uri="http://schemas.openxmlformats.org/presentationml/2006/ole">
            <mc:AlternateContent xmlns:mc="http://schemas.openxmlformats.org/markup-compatibility/2006">
              <mc:Choice xmlns:v="urn:schemas-microsoft-com:vml" Requires="v">
                <p:oleObj spid="_x0000_s2056" r:id="rId7" imgW="3611245" imgH="1967865" progId="Excel.Chart.8">
                  <p:embed/>
                </p:oleObj>
              </mc:Choice>
              <mc:Fallback>
                <p:oleObj r:id="rId7" imgW="3611245" imgH="1967865" progId="Excel.Chart.8">
                  <p:embed/>
                  <p:pic>
                    <p:nvPicPr>
                      <p:cNvPr id="0" name="图片 3082"/>
                      <p:cNvPicPr/>
                      <p:nvPr/>
                    </p:nvPicPr>
                    <p:blipFill>
                      <a:blip r:embed="rId8"/>
                      <a:stretch>
                        <a:fillRect/>
                      </a:stretch>
                    </p:blipFill>
                    <p:spPr>
                      <a:xfrm>
                        <a:off x="912284" y="-4868"/>
                        <a:ext cx="5471583" cy="3371851"/>
                      </a:xfrm>
                      <a:prstGeom prst="rect">
                        <a:avLst/>
                      </a:prstGeom>
                      <a:noFill/>
                      <a:ln w="38100">
                        <a:noFill/>
                        <a:miter/>
                      </a:ln>
                    </p:spPr>
                  </p:pic>
                </p:oleObj>
              </mc:Fallback>
            </mc:AlternateContent>
          </a:graphicData>
        </a:graphic>
      </p:graphicFrame>
      <p:graphicFrame>
        <p:nvGraphicFramePr>
          <p:cNvPr id="2053" name="Object 9"/>
          <p:cNvGraphicFramePr/>
          <p:nvPr/>
        </p:nvGraphicFramePr>
        <p:xfrm>
          <a:off x="6777567" y="94616"/>
          <a:ext cx="5198533" cy="2887133"/>
        </p:xfrm>
        <a:graphic>
          <a:graphicData uri="http://schemas.openxmlformats.org/presentationml/2006/ole">
            <mc:AlternateContent xmlns:mc="http://schemas.openxmlformats.org/markup-compatibility/2006">
              <mc:Choice xmlns:v="urn:schemas-microsoft-com:vml" Requires="v">
                <p:oleObj spid="_x0000_s2057" r:id="rId9" imgW="5854700" imgH="3263900" progId="Excel.Chart.8">
                  <p:embed/>
                </p:oleObj>
              </mc:Choice>
              <mc:Fallback>
                <p:oleObj r:id="rId9" imgW="5854700" imgH="3263900" progId="Excel.Chart.8">
                  <p:embed/>
                  <p:pic>
                    <p:nvPicPr>
                      <p:cNvPr id="0" name="图片 3084"/>
                      <p:cNvPicPr/>
                      <p:nvPr/>
                    </p:nvPicPr>
                    <p:blipFill>
                      <a:blip r:embed="rId10"/>
                      <a:stretch>
                        <a:fillRect/>
                      </a:stretch>
                    </p:blipFill>
                    <p:spPr>
                      <a:xfrm>
                        <a:off x="6777567" y="94616"/>
                        <a:ext cx="5198533" cy="2887133"/>
                      </a:xfrm>
                      <a:prstGeom prst="rect">
                        <a:avLst/>
                      </a:prstGeom>
                      <a:noFill/>
                      <a:ln w="38100">
                        <a:noFill/>
                        <a:miter/>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p:cNvPicPr>
          <p:nvPr/>
        </p:nvPicPr>
        <p:blipFill>
          <a:blip r:embed="rId3"/>
          <a:stretch>
            <a:fillRect/>
          </a:stretch>
        </p:blipFill>
        <p:spPr>
          <a:xfrm>
            <a:off x="1243965" y="601345"/>
            <a:ext cx="9704070" cy="5815965"/>
          </a:xfrm>
          <a:prstGeom prst="rect">
            <a:avLst/>
          </a:prstGeom>
          <a:noFill/>
          <a:ln w="9525">
            <a:noFill/>
          </a:ln>
        </p:spPr>
      </p:pic>
      <p:sp>
        <p:nvSpPr>
          <p:cNvPr id="3076" name="Rectangle 4"/>
          <p:cNvSpPr/>
          <p:nvPr/>
        </p:nvSpPr>
        <p:spPr>
          <a:xfrm>
            <a:off x="1320800" y="6578600"/>
            <a:ext cx="8839200" cy="1016000"/>
          </a:xfrm>
          <a:prstGeom prst="rect">
            <a:avLst/>
          </a:prstGeom>
          <a:noFill/>
          <a:ln w="9525">
            <a:noFill/>
          </a:ln>
        </p:spPr>
        <p:txBody>
          <a:bodyPr anchor="b" anchorCtr="0"/>
          <a:lstStyle/>
          <a:p>
            <a:endParaRPr lang="zh-CN" altLang="en-US" sz="5865" dirty="0">
              <a:solidFill>
                <a:schemeClr val="tx2"/>
              </a:solidFill>
              <a:latin typeface="Times New Roman" panose="02020603050405020304" pitchFamily="18" charset="0"/>
              <a:ea typeface="隶书" panose="02010509060101010101" pitchFamily="49" charset="-122"/>
            </a:endParaRPr>
          </a:p>
        </p:txBody>
      </p:sp>
      <p:graphicFrame>
        <p:nvGraphicFramePr>
          <p:cNvPr id="3074" name="Object 5"/>
          <p:cNvGraphicFramePr/>
          <p:nvPr/>
        </p:nvGraphicFramePr>
        <p:xfrm>
          <a:off x="1320800" y="6094095"/>
          <a:ext cx="10130155" cy="836295"/>
        </p:xfrm>
        <a:graphic>
          <a:graphicData uri="http://schemas.openxmlformats.org/presentationml/2006/ole">
            <mc:AlternateContent xmlns:mc="http://schemas.openxmlformats.org/markup-compatibility/2006">
              <mc:Choice xmlns:v="urn:schemas-microsoft-com:vml" Requires="v">
                <p:oleObj spid="_x0000_s3075" r:id="rId4" imgW="2970530" imgH="393700" progId="Equation.DSMT4">
                  <p:embed/>
                </p:oleObj>
              </mc:Choice>
              <mc:Fallback>
                <p:oleObj r:id="rId4" imgW="2970530" imgH="393700" progId="Equation.DSMT4">
                  <p:embed/>
                  <p:pic>
                    <p:nvPicPr>
                      <p:cNvPr id="0" name="图片 3083"/>
                      <p:cNvPicPr/>
                      <p:nvPr/>
                    </p:nvPicPr>
                    <p:blipFill>
                      <a:blip r:embed="rId5"/>
                      <a:stretch>
                        <a:fillRect/>
                      </a:stretch>
                    </p:blipFill>
                    <p:spPr>
                      <a:xfrm>
                        <a:off x="1320800" y="6094095"/>
                        <a:ext cx="10130155" cy="836295"/>
                      </a:xfrm>
                      <a:prstGeom prst="rect">
                        <a:avLst/>
                      </a:prstGeom>
                      <a:noFill/>
                      <a:ln w="38100">
                        <a:noFill/>
                        <a:miter/>
                      </a:ln>
                    </p:spPr>
                  </p:pic>
                </p:oleObj>
              </mc:Fallback>
            </mc:AlternateContent>
          </a:graphicData>
        </a:graphic>
      </p:graphicFrame>
      <p:sp>
        <p:nvSpPr>
          <p:cNvPr id="3077" name="Rectangle 6"/>
          <p:cNvSpPr/>
          <p:nvPr/>
        </p:nvSpPr>
        <p:spPr>
          <a:xfrm>
            <a:off x="191135" y="-27305"/>
            <a:ext cx="4368800" cy="914400"/>
          </a:xfrm>
          <a:prstGeom prst="rect">
            <a:avLst/>
          </a:prstGeom>
          <a:noFill/>
          <a:ln w="9525">
            <a:noFill/>
          </a:ln>
        </p:spPr>
        <p:txBody>
          <a:bodyPr anchor="b" anchorCtr="0"/>
          <a:lstStyle/>
          <a:p>
            <a:r>
              <a:rPr lang="zh-CN" altLang="en-US" sz="4800" dirty="0">
                <a:solidFill>
                  <a:schemeClr val="tx2"/>
                </a:solidFill>
                <a:latin typeface="Times New Roman" panose="02020603050405020304" pitchFamily="18" charset="0"/>
                <a:ea typeface="微软雅黑" panose="020B0503020204020204" charset="-122"/>
              </a:rPr>
              <a:t>回归分析</a:t>
            </a:r>
            <a:r>
              <a:rPr lang="en-US" altLang="zh-CN" sz="2000" dirty="0">
                <a:solidFill>
                  <a:srgbClr val="CC0000"/>
                </a:solidFill>
                <a:latin typeface="Times New Roman" panose="02020603050405020304" pitchFamily="18" charset="0"/>
                <a:ea typeface="微软雅黑" panose="020B0503020204020204" charset="-122"/>
              </a:rPr>
              <a:t>P353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zh-CN" altLang="en-US"/>
              <a:t>二、洛特卡定律的基本内容</a:t>
            </a:r>
          </a:p>
        </p:txBody>
      </p:sp>
      <p:sp>
        <p:nvSpPr>
          <p:cNvPr id="4102" name="Rectangle 3"/>
          <p:cNvSpPr>
            <a:spLocks noGrp="1"/>
          </p:cNvSpPr>
          <p:nvPr>
            <p:ph type="body" sz="half" idx="1"/>
            <p:custDataLst>
              <p:tags r:id="rId3"/>
            </p:custDataLst>
          </p:nvPr>
        </p:nvSpPr>
        <p:spPr>
          <a:xfrm>
            <a:off x="981252" y="1300135"/>
            <a:ext cx="10009150" cy="866775"/>
          </a:xfrm>
        </p:spPr>
        <p:txBody>
          <a:bodyPr vert="horz" wrap="square" lIns="91440" tIns="45720" rIns="91440" bIns="45720" anchor="t" anchorCtr="0"/>
          <a:lstStyle/>
          <a:p>
            <a:pPr marL="0">
              <a:lnSpc>
                <a:spcPct val="120000"/>
              </a:lnSpc>
              <a:buClr>
                <a:srgbClr val="A50021"/>
              </a:buClr>
              <a:buSzPct val="75000"/>
              <a:buFont typeface="Wingdings" panose="05000000000000000000" pitchFamily="2" charset="2"/>
              <a:buNone/>
            </a:pPr>
            <a:r>
              <a:rPr lang="zh-CN" altLang="en-US" dirty="0">
                <a:solidFill>
                  <a:schemeClr val="tx1"/>
                </a:solidFill>
                <a:latin typeface="Times New Roman" panose="02020603050405020304" pitchFamily="18" charset="0"/>
                <a:ea typeface="微软雅黑" panose="020B0503020204020204" charset="-122"/>
              </a:rPr>
              <a:t>文字描述：</a:t>
            </a:r>
            <a:r>
              <a:rPr lang="zh-CN" altLang="en-US" sz="2000" dirty="0">
                <a:solidFill>
                  <a:schemeClr val="tx1"/>
                </a:solidFill>
                <a:latin typeface="Times New Roman" panose="02020603050405020304" pitchFamily="18" charset="0"/>
                <a:ea typeface="微软雅黑" panose="020B0503020204020204" charset="-122"/>
              </a:rPr>
              <a:t>撰写</a:t>
            </a:r>
            <a:r>
              <a:rPr lang="en-US" altLang="zh-CN" sz="2000" dirty="0">
                <a:solidFill>
                  <a:schemeClr val="tx1"/>
                </a:solidFill>
                <a:latin typeface="Times New Roman" panose="02020603050405020304" pitchFamily="18" charset="0"/>
                <a:ea typeface="微软雅黑" panose="020B0503020204020204" charset="-122"/>
              </a:rPr>
              <a:t>x</a:t>
            </a:r>
            <a:r>
              <a:rPr lang="zh-CN" altLang="en-US" sz="2000" dirty="0">
                <a:solidFill>
                  <a:schemeClr val="tx1"/>
                </a:solidFill>
                <a:latin typeface="Times New Roman" panose="02020603050405020304" pitchFamily="18" charset="0"/>
                <a:ea typeface="微软雅黑" panose="020B0503020204020204" charset="-122"/>
              </a:rPr>
              <a:t>篇论文的作者数</a:t>
            </a:r>
            <a:r>
              <a:rPr lang="en-US" altLang="zh-CN" sz="2000" dirty="0">
                <a:solidFill>
                  <a:schemeClr val="tx1"/>
                </a:solidFill>
                <a:latin typeface="Times New Roman" panose="02020603050405020304" pitchFamily="18" charset="0"/>
                <a:ea typeface="微软雅黑" panose="020B0503020204020204" charset="-122"/>
              </a:rPr>
              <a:t>Y</a:t>
            </a:r>
            <a:r>
              <a:rPr lang="en-US" altLang="zh-CN" sz="2000" baseline="-25000" dirty="0">
                <a:solidFill>
                  <a:schemeClr val="tx1"/>
                </a:solidFill>
                <a:latin typeface="Times New Roman" panose="02020603050405020304" pitchFamily="18" charset="0"/>
                <a:ea typeface="微软雅黑" panose="020B0503020204020204" charset="-122"/>
              </a:rPr>
              <a:t>x</a:t>
            </a:r>
            <a:r>
              <a:rPr lang="zh-CN" altLang="en-US" sz="2000" dirty="0">
                <a:solidFill>
                  <a:schemeClr val="tx1"/>
                </a:solidFill>
                <a:latin typeface="Times New Roman" panose="02020603050405020304" pitchFamily="18" charset="0"/>
                <a:ea typeface="微软雅黑" panose="020B0503020204020204" charset="-122"/>
              </a:rPr>
              <a:t>与其所撰写论文数</a:t>
            </a:r>
            <a:r>
              <a:rPr lang="en-US" altLang="zh-CN" sz="2000" dirty="0">
                <a:solidFill>
                  <a:schemeClr val="tx1"/>
                </a:solidFill>
                <a:latin typeface="Times New Roman" panose="02020603050405020304" pitchFamily="18" charset="0"/>
                <a:ea typeface="微软雅黑" panose="020B0503020204020204" charset="-122"/>
              </a:rPr>
              <a:t>x</a:t>
            </a:r>
            <a:r>
              <a:rPr lang="zh-CN" altLang="en-US" sz="2000" dirty="0">
                <a:solidFill>
                  <a:schemeClr val="tx1"/>
                </a:solidFill>
                <a:latin typeface="Times New Roman" panose="02020603050405020304" pitchFamily="18" charset="0"/>
                <a:ea typeface="微软雅黑" panose="020B0503020204020204" charset="-122"/>
              </a:rPr>
              <a:t>之间，存在着下列关系：</a:t>
            </a:r>
          </a:p>
        </p:txBody>
      </p:sp>
      <p:graphicFrame>
        <p:nvGraphicFramePr>
          <p:cNvPr id="4098" name="Object 5"/>
          <p:cNvGraphicFramePr/>
          <p:nvPr>
            <p:custDataLst>
              <p:tags r:id="rId4"/>
            </p:custDataLst>
          </p:nvPr>
        </p:nvGraphicFramePr>
        <p:xfrm>
          <a:off x="2801938" y="2132965"/>
          <a:ext cx="1697037" cy="512763"/>
        </p:xfrm>
        <a:graphic>
          <a:graphicData uri="http://schemas.openxmlformats.org/presentationml/2006/ole">
            <mc:AlternateContent xmlns:mc="http://schemas.openxmlformats.org/markup-compatibility/2006">
              <mc:Choice xmlns:v="urn:schemas-microsoft-com:vml" Requires="v">
                <p:oleObj spid="_x0000_s4101" r:id="rId9" imgW="698500" imgH="241300" progId="Equation.DSMT4">
                  <p:embed/>
                </p:oleObj>
              </mc:Choice>
              <mc:Fallback>
                <p:oleObj r:id="rId9" imgW="698500" imgH="241300" progId="Equation.DSMT4">
                  <p:embed/>
                  <p:pic>
                    <p:nvPicPr>
                      <p:cNvPr id="0" name="图片 3078"/>
                      <p:cNvPicPr/>
                      <p:nvPr/>
                    </p:nvPicPr>
                    <p:blipFill>
                      <a:blip r:embed="rId10"/>
                      <a:stretch>
                        <a:fillRect/>
                      </a:stretch>
                    </p:blipFill>
                    <p:spPr>
                      <a:xfrm>
                        <a:off x="2801938" y="2132965"/>
                        <a:ext cx="1697037" cy="512763"/>
                      </a:xfrm>
                      <a:prstGeom prst="rect">
                        <a:avLst/>
                      </a:prstGeom>
                      <a:noFill/>
                      <a:ln w="38100">
                        <a:noFill/>
                        <a:miter/>
                      </a:ln>
                    </p:spPr>
                  </p:pic>
                </p:oleObj>
              </mc:Fallback>
            </mc:AlternateContent>
          </a:graphicData>
        </a:graphic>
      </p:graphicFrame>
      <p:graphicFrame>
        <p:nvGraphicFramePr>
          <p:cNvPr id="4099" name="Object 7"/>
          <p:cNvGraphicFramePr/>
          <p:nvPr>
            <p:custDataLst>
              <p:tags r:id="rId5"/>
            </p:custDataLst>
          </p:nvPr>
        </p:nvGraphicFramePr>
        <p:xfrm>
          <a:off x="5156200" y="2017078"/>
          <a:ext cx="2663825" cy="817562"/>
        </p:xfrm>
        <a:graphic>
          <a:graphicData uri="http://schemas.openxmlformats.org/presentationml/2006/ole">
            <mc:AlternateContent xmlns:mc="http://schemas.openxmlformats.org/markup-compatibility/2006">
              <mc:Choice xmlns:v="urn:schemas-microsoft-com:vml" Requires="v">
                <p:oleObj spid="_x0000_s4102" r:id="rId11" imgW="1282065" imgH="393700" progId="Equation.DSMT4">
                  <p:embed/>
                </p:oleObj>
              </mc:Choice>
              <mc:Fallback>
                <p:oleObj r:id="rId11" imgW="1282065" imgH="393700" progId="Equation.DSMT4">
                  <p:embed/>
                  <p:pic>
                    <p:nvPicPr>
                      <p:cNvPr id="0" name="图片 3077"/>
                      <p:cNvPicPr/>
                      <p:nvPr/>
                    </p:nvPicPr>
                    <p:blipFill>
                      <a:blip r:embed="rId12"/>
                      <a:stretch>
                        <a:fillRect/>
                      </a:stretch>
                    </p:blipFill>
                    <p:spPr>
                      <a:xfrm>
                        <a:off x="5156200" y="2017078"/>
                        <a:ext cx="2663825" cy="817562"/>
                      </a:xfrm>
                      <a:prstGeom prst="rect">
                        <a:avLst/>
                      </a:prstGeom>
                      <a:noFill/>
                      <a:ln w="38100">
                        <a:noFill/>
                        <a:miter/>
                      </a:ln>
                    </p:spPr>
                  </p:pic>
                </p:oleObj>
              </mc:Fallback>
            </mc:AlternateContent>
          </a:graphicData>
        </a:graphic>
      </p:graphicFrame>
      <p:graphicFrame>
        <p:nvGraphicFramePr>
          <p:cNvPr id="4100" name="Object 9"/>
          <p:cNvGraphicFramePr/>
          <p:nvPr>
            <p:custDataLst>
              <p:tags r:id="rId6"/>
            </p:custDataLst>
          </p:nvPr>
        </p:nvGraphicFramePr>
        <p:xfrm>
          <a:off x="1547813" y="2061528"/>
          <a:ext cx="1008062" cy="727075"/>
        </p:xfrm>
        <a:graphic>
          <a:graphicData uri="http://schemas.openxmlformats.org/presentationml/2006/ole">
            <mc:AlternateContent xmlns:mc="http://schemas.openxmlformats.org/markup-compatibility/2006">
              <mc:Choice xmlns:v="urn:schemas-microsoft-com:vml" Requires="v">
                <p:oleObj spid="_x0000_s4103" r:id="rId13" imgW="546100" imgH="393700" progId="Equation.DSMT4">
                  <p:embed/>
                </p:oleObj>
              </mc:Choice>
              <mc:Fallback>
                <p:oleObj r:id="rId13" imgW="546100" imgH="393700" progId="Equation.DSMT4">
                  <p:embed/>
                  <p:pic>
                    <p:nvPicPr>
                      <p:cNvPr id="0" name="图片 3079"/>
                      <p:cNvPicPr/>
                      <p:nvPr/>
                    </p:nvPicPr>
                    <p:blipFill>
                      <a:blip r:embed="rId14"/>
                      <a:stretch>
                        <a:fillRect/>
                      </a:stretch>
                    </p:blipFill>
                    <p:spPr>
                      <a:xfrm>
                        <a:off x="1547813" y="2061528"/>
                        <a:ext cx="1008062" cy="727075"/>
                      </a:xfrm>
                      <a:prstGeom prst="rect">
                        <a:avLst/>
                      </a:prstGeom>
                      <a:noFill/>
                      <a:ln w="38100">
                        <a:miter/>
                      </a:ln>
                    </p:spPr>
                  </p:pic>
                </p:oleObj>
              </mc:Fallback>
            </mc:AlternateContent>
          </a:graphicData>
        </a:graphic>
      </p:graphicFrame>
      <p:sp>
        <p:nvSpPr>
          <p:cNvPr id="4103" name="Rectangle 8"/>
          <p:cNvSpPr/>
          <p:nvPr>
            <p:custDataLst>
              <p:tags r:id="rId7"/>
            </p:custDataLst>
          </p:nvPr>
        </p:nvSpPr>
        <p:spPr>
          <a:xfrm>
            <a:off x="963931" y="2971800"/>
            <a:ext cx="9812590" cy="3329305"/>
          </a:xfrm>
          <a:prstGeom prst="rect">
            <a:avLst/>
          </a:prstGeom>
          <a:noFill/>
          <a:ln w="9525">
            <a:noFill/>
          </a:ln>
        </p:spPr>
        <p:txBody>
          <a:bodyPr>
            <a:noAutofit/>
          </a:bodyPr>
          <a:lstStyle/>
          <a:p>
            <a:pPr marL="342900" indent="-342900" algn="l">
              <a:lnSpc>
                <a:spcPct val="150000"/>
              </a:lnSpc>
              <a:spcBef>
                <a:spcPts val="0"/>
              </a:spcBef>
              <a:spcAft>
                <a:spcPts val="600"/>
              </a:spcAft>
              <a:buClr>
                <a:srgbClr val="A50021"/>
              </a:buClr>
              <a:buFont typeface="Wingdings" panose="05000000000000000000" pitchFamily="2" charset="2"/>
              <a:buChar char="Ø"/>
            </a:pPr>
            <a:r>
              <a:rPr lang="zh-CN" altLang="en-US" sz="2000" dirty="0">
                <a:latin typeface="Times New Roman" panose="02020603050405020304" pitchFamily="18" charset="0"/>
                <a:ea typeface="微软雅黑" panose="020B0503020204020204" charset="-122"/>
              </a:rPr>
              <a:t>式中，</a:t>
            </a:r>
            <a:r>
              <a:rPr lang="en-US" altLang="zh-CN" sz="2000" dirty="0" err="1">
                <a:latin typeface="Times New Roman" panose="02020603050405020304" pitchFamily="18" charset="0"/>
                <a:ea typeface="微软雅黑" panose="020B0503020204020204" charset="-122"/>
              </a:rPr>
              <a:t>y</a:t>
            </a:r>
            <a:r>
              <a:rPr lang="en-US" altLang="zh-CN" sz="2000" baseline="-25000" dirty="0" err="1">
                <a:latin typeface="Times New Roman" panose="02020603050405020304" pitchFamily="18" charset="0"/>
                <a:ea typeface="微软雅黑" panose="020B0503020204020204" charset="-122"/>
              </a:rPr>
              <a:t>x</a:t>
            </a:r>
            <a:r>
              <a:rPr lang="zh-CN" altLang="en-US" sz="2000" dirty="0">
                <a:latin typeface="Times New Roman" panose="02020603050405020304" pitchFamily="18" charset="0"/>
                <a:ea typeface="微软雅黑" panose="020B0503020204020204" charset="-122"/>
              </a:rPr>
              <a:t>是发表某一学科论文</a:t>
            </a:r>
            <a:r>
              <a:rPr lang="en-US" altLang="zh-CN" sz="2000" dirty="0">
                <a:latin typeface="Times New Roman" panose="02020603050405020304" pitchFamily="18" charset="0"/>
                <a:ea typeface="微软雅黑" panose="020B0503020204020204" charset="-122"/>
              </a:rPr>
              <a:t>x</a:t>
            </a:r>
            <a:r>
              <a:rPr lang="zh-CN" altLang="en-US" sz="2000" dirty="0">
                <a:latin typeface="Times New Roman" panose="02020603050405020304" pitchFamily="18" charset="0"/>
                <a:ea typeface="微软雅黑" panose="020B0503020204020204" charset="-122"/>
              </a:rPr>
              <a:t>篇的作者数所占</a:t>
            </a:r>
            <a:r>
              <a:rPr lang="zh-CN" altLang="en-US" sz="2000" b="1" dirty="0">
                <a:latin typeface="Times New Roman" panose="02020603050405020304" pitchFamily="18" charset="0"/>
                <a:ea typeface="微软雅黑" panose="020B0503020204020204" charset="-122"/>
              </a:rPr>
              <a:t>百分比</a:t>
            </a:r>
            <a:r>
              <a:rPr lang="zh-CN" altLang="en-US" sz="2000" dirty="0">
                <a:latin typeface="Times New Roman" panose="02020603050405020304" pitchFamily="18" charset="0"/>
                <a:ea typeface="微软雅黑" panose="020B0503020204020204" charset="-122"/>
              </a:rPr>
              <a:t>；</a:t>
            </a:r>
            <a:r>
              <a:rPr lang="en-US" altLang="zh-CN" sz="2000" dirty="0">
                <a:latin typeface="Times New Roman" panose="02020603050405020304" pitchFamily="18" charset="0"/>
                <a:ea typeface="微软雅黑" panose="020B0503020204020204" charset="-122"/>
              </a:rPr>
              <a:t>n</a:t>
            </a:r>
            <a:r>
              <a:rPr lang="zh-CN" altLang="en-US" sz="2000" dirty="0">
                <a:latin typeface="Times New Roman" panose="02020603050405020304" pitchFamily="18" charset="0"/>
                <a:ea typeface="微软雅黑" panose="020B0503020204020204" charset="-122"/>
              </a:rPr>
              <a:t>和</a:t>
            </a:r>
            <a:r>
              <a:rPr lang="en-US" altLang="zh-CN" sz="2000" dirty="0">
                <a:latin typeface="Times New Roman" panose="02020603050405020304" pitchFamily="18" charset="0"/>
                <a:ea typeface="微软雅黑" panose="020B0503020204020204" charset="-122"/>
              </a:rPr>
              <a:t>c</a:t>
            </a:r>
            <a:r>
              <a:rPr lang="zh-CN" altLang="en-US" sz="2000" dirty="0">
                <a:latin typeface="Times New Roman" panose="02020603050405020304" pitchFamily="18" charset="0"/>
                <a:ea typeface="微软雅黑" panose="020B0503020204020204" charset="-122"/>
              </a:rPr>
              <a:t>则是对应这一数据集合而估计出来的</a:t>
            </a:r>
            <a:r>
              <a:rPr lang="zh-CN" altLang="en-US" sz="2000" b="1" dirty="0">
                <a:latin typeface="Times New Roman" panose="02020603050405020304" pitchFamily="18" charset="0"/>
                <a:ea typeface="微软雅黑" panose="020B0503020204020204" charset="-122"/>
              </a:rPr>
              <a:t>两个常数</a:t>
            </a:r>
            <a:r>
              <a:rPr lang="zh-CN" altLang="en-US" sz="2000" dirty="0">
                <a:latin typeface="Times New Roman" panose="02020603050405020304" pitchFamily="18" charset="0"/>
                <a:ea typeface="微软雅黑" panose="020B0503020204020204" charset="-122"/>
              </a:rPr>
              <a:t>；</a:t>
            </a:r>
            <a:br>
              <a:rPr lang="zh-CN" altLang="en-US" sz="2000" dirty="0">
                <a:latin typeface="Times New Roman" panose="02020603050405020304" pitchFamily="18" charset="0"/>
                <a:ea typeface="微软雅黑" panose="020B0503020204020204" charset="-122"/>
              </a:rPr>
            </a:br>
            <a:r>
              <a:rPr lang="zh-CN" altLang="en-US" sz="2000" dirty="0">
                <a:latin typeface="Times New Roman" panose="02020603050405020304" pitchFamily="18" charset="0"/>
                <a:ea typeface="微软雅黑" panose="020B0503020204020204" charset="-122"/>
              </a:rPr>
              <a:t> </a:t>
            </a:r>
            <a:r>
              <a:rPr lang="en-US" altLang="zh-CN" sz="2000" dirty="0">
                <a:latin typeface="Times New Roman" panose="02020603050405020304" pitchFamily="18" charset="0"/>
                <a:ea typeface="微软雅黑" panose="020B0503020204020204" charset="-122"/>
              </a:rPr>
              <a:t>n</a:t>
            </a:r>
            <a:r>
              <a:rPr lang="zh-CN" altLang="en-US" sz="2000" dirty="0">
                <a:latin typeface="Times New Roman" panose="02020603050405020304" pitchFamily="18" charset="0"/>
                <a:ea typeface="微软雅黑" panose="020B0503020204020204" charset="-122"/>
              </a:rPr>
              <a:t>的数值浮动在2.0上下，洛持卡的结论是：“这两个例子表明，指数近似等于2.0”；</a:t>
            </a:r>
            <a:br>
              <a:rPr lang="zh-CN" altLang="en-US" sz="2000" dirty="0">
                <a:latin typeface="Times New Roman" panose="02020603050405020304" pitchFamily="18" charset="0"/>
                <a:ea typeface="微软雅黑" panose="020B0503020204020204" charset="-122"/>
              </a:rPr>
            </a:br>
            <a:r>
              <a:rPr lang="zh-CN" altLang="en-US" sz="2000" dirty="0">
                <a:latin typeface="Times New Roman" panose="02020603050405020304" pitchFamily="18" charset="0"/>
                <a:ea typeface="微软雅黑" panose="020B0503020204020204" charset="-122"/>
              </a:rPr>
              <a:t> </a:t>
            </a:r>
            <a:r>
              <a:rPr lang="en-US" altLang="zh-CN" sz="2000" dirty="0">
                <a:latin typeface="Times New Roman" panose="02020603050405020304" pitchFamily="18" charset="0"/>
                <a:ea typeface="微软雅黑" panose="020B0503020204020204" charset="-122"/>
              </a:rPr>
              <a:t>n=2</a:t>
            </a:r>
            <a:r>
              <a:rPr lang="zh-CN" altLang="en-US" sz="2000" dirty="0">
                <a:latin typeface="Times New Roman" panose="02020603050405020304" pitchFamily="18" charset="0"/>
                <a:ea typeface="微软雅黑" panose="020B0503020204020204" charset="-122"/>
              </a:rPr>
              <a:t>时，</a:t>
            </a:r>
            <a:r>
              <a:rPr lang="en-US" altLang="zh-CN" sz="2000" dirty="0">
                <a:latin typeface="Times New Roman" panose="02020603050405020304" pitchFamily="18" charset="0"/>
                <a:ea typeface="微软雅黑" panose="020B0503020204020204" charset="-122"/>
              </a:rPr>
              <a:t>c=0.6079=60.79%，</a:t>
            </a:r>
            <a:r>
              <a:rPr lang="zh-CN" altLang="en-US" sz="2000" dirty="0">
                <a:latin typeface="Times New Roman" panose="02020603050405020304" pitchFamily="18" charset="0"/>
                <a:ea typeface="微软雅黑" panose="020B0503020204020204" charset="-122"/>
              </a:rPr>
              <a:t>即，所有写一篇论文的作者所占比例。</a:t>
            </a:r>
            <a:endParaRPr lang="en-US" altLang="zh-CN" sz="2000" dirty="0">
              <a:solidFill>
                <a:srgbClr val="CC0000"/>
              </a:solidFill>
              <a:latin typeface="Times New Roman" panose="02020603050405020304" pitchFamily="18" charset="0"/>
              <a:ea typeface="微软雅黑" panose="020B0503020204020204" charset="-122"/>
            </a:endParaRPr>
          </a:p>
          <a:p>
            <a:pPr marL="342900" indent="-342900">
              <a:lnSpc>
                <a:spcPct val="150000"/>
              </a:lnSpc>
              <a:spcBef>
                <a:spcPts val="0"/>
              </a:spcBef>
              <a:spcAft>
                <a:spcPts val="600"/>
              </a:spcAft>
              <a:buClr>
                <a:srgbClr val="A50021"/>
              </a:buClr>
              <a:buFont typeface="Wingdings" panose="05000000000000000000" pitchFamily="2" charset="2"/>
              <a:buChar char="Ø"/>
            </a:pPr>
            <a:r>
              <a:rPr lang="zh-CN" altLang="en-US" sz="2000" dirty="0">
                <a:latin typeface="Times New Roman" panose="02020603050405020304" pitchFamily="18" charset="0"/>
                <a:ea typeface="微软雅黑" panose="020B0503020204020204" charset="-122"/>
              </a:rPr>
              <a:t>洛特卡得出如下规律性结论：写</a:t>
            </a:r>
            <a:r>
              <a:rPr lang="en-US" altLang="zh-CN" sz="2000" dirty="0">
                <a:latin typeface="Times New Roman" panose="02020603050405020304" pitchFamily="18" charset="0"/>
                <a:ea typeface="微软雅黑" panose="020B0503020204020204" charset="-122"/>
              </a:rPr>
              <a:t>x </a:t>
            </a:r>
            <a:r>
              <a:rPr lang="zh-CN" altLang="en-US" sz="2000" dirty="0">
                <a:latin typeface="Times New Roman" panose="02020603050405020304" pitchFamily="18" charset="0"/>
                <a:ea typeface="微软雅黑" panose="020B0503020204020204" charset="-122"/>
              </a:rPr>
              <a:t>篇论文的作者数</a:t>
            </a:r>
            <a:r>
              <a:rPr lang="en-US" altLang="zh-CN" sz="2000" dirty="0">
                <a:latin typeface="Times New Roman" panose="02020603050405020304" pitchFamily="18" charset="0"/>
                <a:ea typeface="微软雅黑" panose="020B0503020204020204" charset="-122"/>
              </a:rPr>
              <a:t>Y(x)</a:t>
            </a:r>
            <a:r>
              <a:rPr lang="zh-CN" altLang="en-US" sz="2000" dirty="0">
                <a:latin typeface="Times New Roman" panose="02020603050405020304" pitchFamily="18" charset="0"/>
                <a:ea typeface="微软雅黑" panose="020B0503020204020204" charset="-122"/>
              </a:rPr>
              <a:t>量，大约是写一篇论文的作者数</a:t>
            </a:r>
            <a:r>
              <a:rPr lang="en-US" altLang="zh-CN" sz="2000" dirty="0">
                <a:latin typeface="Times New Roman" panose="02020603050405020304" pitchFamily="18" charset="0"/>
                <a:ea typeface="微软雅黑" panose="020B0503020204020204" charset="-122"/>
              </a:rPr>
              <a:t>Y(1)</a:t>
            </a:r>
            <a:r>
              <a:rPr lang="zh-CN" altLang="en-US" sz="2000" dirty="0">
                <a:latin typeface="Times New Roman" panose="02020603050405020304" pitchFamily="18" charset="0"/>
                <a:ea typeface="微软雅黑" panose="020B0503020204020204" charset="-122"/>
              </a:rPr>
              <a:t>的1/ </a:t>
            </a:r>
            <a:r>
              <a:rPr lang="en-US" altLang="zh-CN" sz="2000" dirty="0">
                <a:latin typeface="Times New Roman" panose="02020603050405020304" pitchFamily="18" charset="0"/>
                <a:ea typeface="微软雅黑" panose="020B0503020204020204" charset="-122"/>
              </a:rPr>
              <a:t>x</a:t>
            </a:r>
            <a:r>
              <a:rPr lang="en-US" altLang="zh-CN" sz="2000" baseline="30000" dirty="0">
                <a:latin typeface="Times New Roman" panose="02020603050405020304" pitchFamily="18" charset="0"/>
                <a:ea typeface="微软雅黑" panose="020B0503020204020204" charset="-122"/>
              </a:rPr>
              <a:t>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3"/>
          <p:cNvGraphicFramePr>
            <a:graphicFrameLocks noGrp="1"/>
          </p:cNvGraphicFramePr>
          <p:nvPr>
            <p:ph idx="1"/>
            <p:extLst>
              <p:ext uri="{D42A27DB-BD31-4B8C-83A1-F6EECF244321}">
                <p14:modId xmlns:p14="http://schemas.microsoft.com/office/powerpoint/2010/main" val="2228358426"/>
              </p:ext>
            </p:extLst>
          </p:nvPr>
        </p:nvGraphicFramePr>
        <p:xfrm>
          <a:off x="4511824" y="1605489"/>
          <a:ext cx="2445931" cy="960942"/>
        </p:xfrm>
        <a:graphic>
          <a:graphicData uri="http://schemas.openxmlformats.org/presentationml/2006/ole">
            <mc:AlternateContent xmlns:mc="http://schemas.openxmlformats.org/markup-compatibility/2006">
              <mc:Choice xmlns:v="urn:schemas-microsoft-com:vml" Requires="v">
                <p:oleObj spid="_x0000_s5123" r:id="rId4" imgW="735965" imgH="393700" progId="Equation.3">
                  <p:embed/>
                </p:oleObj>
              </mc:Choice>
              <mc:Fallback>
                <p:oleObj r:id="rId4" imgW="735965" imgH="393700" progId="Equation.3">
                  <p:embed/>
                  <p:pic>
                    <p:nvPicPr>
                      <p:cNvPr id="0" name="图片 3079"/>
                      <p:cNvPicPr/>
                      <p:nvPr/>
                    </p:nvPicPr>
                    <p:blipFill>
                      <a:blip r:embed="rId5"/>
                      <a:stretch>
                        <a:fillRect/>
                      </a:stretch>
                    </p:blipFill>
                    <p:spPr>
                      <a:xfrm>
                        <a:off x="4511824" y="1605489"/>
                        <a:ext cx="2445931" cy="960942"/>
                      </a:xfrm>
                      <a:prstGeom prst="rect">
                        <a:avLst/>
                      </a:prstGeom>
                      <a:noFill/>
                      <a:ln w="38100">
                        <a:miter/>
                      </a:ln>
                    </p:spPr>
                  </p:pic>
                </p:oleObj>
              </mc:Fallback>
            </mc:AlternateContent>
          </a:graphicData>
        </a:graphic>
      </p:graphicFrame>
      <p:sp>
        <p:nvSpPr>
          <p:cNvPr id="5123" name="Text Box 4"/>
          <p:cNvSpPr txBox="1"/>
          <p:nvPr/>
        </p:nvSpPr>
        <p:spPr>
          <a:xfrm>
            <a:off x="2135560" y="2708920"/>
            <a:ext cx="8451552" cy="2796856"/>
          </a:xfrm>
          <a:prstGeom prst="rect">
            <a:avLst/>
          </a:prstGeom>
          <a:noFill/>
          <a:ln w="9525">
            <a:noFill/>
          </a:ln>
        </p:spPr>
        <p:txBody>
          <a:bodyPr wrap="square">
            <a:spAutoFit/>
          </a:bodyPr>
          <a:lstStyle/>
          <a:p>
            <a:pPr marL="342900" indent="-342900">
              <a:lnSpc>
                <a:spcPct val="150000"/>
              </a:lnSpc>
              <a:spcBef>
                <a:spcPts val="0"/>
              </a:spcBef>
              <a:buFont typeface="Wingdings" panose="05000000000000000000" pitchFamily="2" charset="2"/>
              <a:buChar char="Ø"/>
            </a:pPr>
            <a:r>
              <a:rPr lang="zh-CN" altLang="en-US" dirty="0">
                <a:solidFill>
                  <a:schemeClr val="tx1"/>
                </a:solidFill>
                <a:uFillTx/>
                <a:ea typeface="微软雅黑" panose="020B0503020204020204" charset="-122"/>
              </a:rPr>
              <a:t>如果经统计得知某一学科领域内撰写1篇论文的作者数量，那么就很容易计算出写过2篇、3篇…论文的作者数量。</a:t>
            </a:r>
          </a:p>
          <a:p>
            <a:pPr marL="342900" lvl="1" indent="-342900">
              <a:lnSpc>
                <a:spcPct val="150000"/>
              </a:lnSpc>
              <a:spcBef>
                <a:spcPts val="0"/>
              </a:spcBef>
              <a:buFont typeface="Wingdings" panose="05000000000000000000" pitchFamily="2" charset="2"/>
              <a:buChar char="Ø"/>
            </a:pPr>
            <a:r>
              <a:rPr lang="zh-CN" altLang="en-US" dirty="0">
                <a:solidFill>
                  <a:schemeClr val="tx1"/>
                </a:solidFill>
                <a:uFillTx/>
                <a:ea typeface="微软雅黑" panose="020B0503020204020204" charset="-122"/>
              </a:rPr>
              <a:t>写2篇论文的作者数量大约是写1篇论文作者数的1/4。</a:t>
            </a:r>
          </a:p>
          <a:p>
            <a:pPr marL="342900" lvl="1" indent="-342900">
              <a:lnSpc>
                <a:spcPct val="150000"/>
              </a:lnSpc>
              <a:spcBef>
                <a:spcPts val="0"/>
              </a:spcBef>
              <a:buFont typeface="Wingdings" panose="05000000000000000000" pitchFamily="2" charset="2"/>
              <a:buChar char="Ø"/>
            </a:pPr>
            <a:r>
              <a:rPr lang="zh-CN" altLang="en-US" dirty="0">
                <a:solidFill>
                  <a:schemeClr val="tx1"/>
                </a:solidFill>
                <a:uFillTx/>
                <a:ea typeface="微软雅黑" panose="020B0503020204020204" charset="-122"/>
              </a:rPr>
              <a:t>写3篇论文的作者数量大约是写1篇论文作者数的1/9。</a:t>
            </a:r>
          </a:p>
          <a:p>
            <a:pPr marL="342900" lvl="1" indent="-342900">
              <a:lnSpc>
                <a:spcPct val="150000"/>
              </a:lnSpc>
              <a:spcBef>
                <a:spcPts val="0"/>
              </a:spcBef>
              <a:buFont typeface="Wingdings" panose="05000000000000000000" pitchFamily="2" charset="2"/>
              <a:buChar char="Ø"/>
            </a:pPr>
            <a:r>
              <a:rPr lang="zh-CN" altLang="en-US" dirty="0">
                <a:solidFill>
                  <a:schemeClr val="tx1"/>
                </a:solidFill>
                <a:uFillTx/>
                <a:ea typeface="微软雅黑" panose="020B0503020204020204" charset="-122"/>
              </a:rPr>
              <a:t>写</a:t>
            </a:r>
            <a:r>
              <a:rPr lang="en-US" altLang="zh-CN" dirty="0">
                <a:solidFill>
                  <a:schemeClr val="tx1"/>
                </a:solidFill>
                <a:uFillTx/>
                <a:ea typeface="微软雅黑" panose="020B0503020204020204" charset="-122"/>
              </a:rPr>
              <a:t>k</a:t>
            </a:r>
            <a:r>
              <a:rPr lang="zh-CN" altLang="en-US" dirty="0">
                <a:solidFill>
                  <a:schemeClr val="tx1"/>
                </a:solidFill>
                <a:uFillTx/>
                <a:ea typeface="微软雅黑" panose="020B0503020204020204" charset="-122"/>
              </a:rPr>
              <a:t>篇论文的作者数量大约是写1篇论文作者数的1/</a:t>
            </a:r>
            <a:r>
              <a:rPr lang="en-US" altLang="zh-CN" dirty="0">
                <a:solidFill>
                  <a:schemeClr val="tx1"/>
                </a:solidFill>
                <a:uFillTx/>
                <a:ea typeface="微软雅黑" panose="020B0503020204020204" charset="-122"/>
              </a:rPr>
              <a:t>k</a:t>
            </a:r>
            <a:r>
              <a:rPr lang="en-US" altLang="zh-CN" baseline="30000" dirty="0">
                <a:solidFill>
                  <a:schemeClr val="tx1"/>
                </a:solidFill>
                <a:uFillTx/>
                <a:ea typeface="微软雅黑" panose="020B0503020204020204" charset="-122"/>
              </a:rPr>
              <a:t>2</a:t>
            </a:r>
            <a:r>
              <a:rPr lang="zh-CN" altLang="en-US" dirty="0">
                <a:ea typeface="微软雅黑" panose="020B0503020204020204" charset="-122"/>
              </a:rPr>
              <a:t>。</a:t>
            </a:r>
            <a:endParaRPr lang="en-US" altLang="zh-CN" dirty="0">
              <a:ea typeface="微软雅黑" panose="020B0503020204020204" charset="-122"/>
            </a:endParaRPr>
          </a:p>
        </p:txBody>
      </p:sp>
      <p:sp>
        <p:nvSpPr>
          <p:cNvPr id="4" name="标题 3"/>
          <p:cNvSpPr>
            <a:spLocks noGrp="1"/>
          </p:cNvSpPr>
          <p:nvPr>
            <p:ph type="title"/>
            <p:custDataLst>
              <p:tags r:id="rId2"/>
            </p:custDataLst>
          </p:nvPr>
        </p:nvSpPr>
        <p:spPr/>
        <p:txBody>
          <a:bodyPr/>
          <a:lstStyle/>
          <a:p>
            <a:r>
              <a:rPr lang="zh-CN" altLang="en-US"/>
              <a:t>二、洛特卡定律的基本内容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53a5678-5989-4c3f-a350-f1315df3e97a"/>
  <p:tag name="COMMONDATA" val="eyJoZGlkIjoiNmQwYjNhYWIzZDBkYTdhZWEwOGYwYzZkYjMwMTgzMjk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
  <p:tag name="KSO_WM_UNIT_TYPE" val="ζ_h_f"/>
  <p:tag name="KSO_WM_UNIT_DYNAMIC_NUM_END" val="1"/>
  <p:tag name="KSO_WM_UNIT_INDEX" val="1593666781667_1_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AMIC_NUM_END" val="1"/>
  <p:tag name="KSO_WM_UNIT_INDEX" val="1593666781667_1_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
  <p:tag name="KSO_WM_UNIT_TYPE" val="ζ_h_f"/>
  <p:tag name="KSO_WM_UNIT_DYNAMIC_NUM_END" val="1"/>
  <p:tag name="KSO_WM_UNIT_INDEX" val="1593666781667_1_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124</TotalTime>
  <Words>1589</Words>
  <Application>Microsoft Office PowerPoint</Application>
  <PresentationFormat>宽屏</PresentationFormat>
  <Paragraphs>87</Paragraphs>
  <Slides>21</Slides>
  <Notes>1</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5</vt:i4>
      </vt:variant>
      <vt:variant>
        <vt:lpstr>幻灯片标题</vt:lpstr>
      </vt:variant>
      <vt:variant>
        <vt:i4>21</vt:i4>
      </vt:variant>
    </vt:vector>
  </HeadingPairs>
  <TitlesOfParts>
    <vt:vector size="36" baseType="lpstr">
      <vt:lpstr>AdobeSongStd-Light-Acro</vt:lpstr>
      <vt:lpstr>隶书</vt:lpstr>
      <vt:lpstr>宋体</vt:lpstr>
      <vt:lpstr>微软雅黑</vt:lpstr>
      <vt:lpstr>Arial</vt:lpstr>
      <vt:lpstr>Calibri</vt:lpstr>
      <vt:lpstr>Times New Roman</vt:lpstr>
      <vt:lpstr>Wingdings</vt:lpstr>
      <vt:lpstr>自定义设计方案</vt:lpstr>
      <vt:lpstr>1_自定义设计方案</vt:lpstr>
      <vt:lpstr>Microsoft Excel 97-2003 工作表</vt:lpstr>
      <vt:lpstr>Microsoft Excel 图表</vt:lpstr>
      <vt:lpstr>Equation.DSMT4</vt:lpstr>
      <vt:lpstr>Microsoft 公式 3.0</vt:lpstr>
      <vt:lpstr>Microsoft Word Picture</vt:lpstr>
      <vt:lpstr>PowerPoint 演示文稿</vt:lpstr>
      <vt:lpstr>文献作者分布规律 ——洛特卡定律</vt:lpstr>
      <vt:lpstr>一. 洛特卡定律的形成</vt:lpstr>
      <vt:lpstr>一. 洛特卡定律的形成</vt:lpstr>
      <vt:lpstr>PowerPoint 演示文稿</vt:lpstr>
      <vt:lpstr>PowerPoint 演示文稿</vt:lpstr>
      <vt:lpstr>PowerPoint 演示文稿</vt:lpstr>
      <vt:lpstr>二、洛特卡定律的基本内容</vt:lpstr>
      <vt:lpstr>二、洛特卡定律的基本内容</vt:lpstr>
      <vt:lpstr>图形描述：</vt:lpstr>
      <vt:lpstr>洛特卡定律的局限性：P359-362</vt:lpstr>
      <vt:lpstr>三、洛特卡定律的发展</vt:lpstr>
      <vt:lpstr>PowerPoint 演示文稿</vt:lpstr>
      <vt:lpstr>三、洛特卡定律的发展</vt:lpstr>
      <vt:lpstr>三、洛特卡定律的发展</vt:lpstr>
      <vt:lpstr>三、洛特卡定律的发展</vt:lpstr>
      <vt:lpstr>四、 洛特卡定律的影响因素</vt:lpstr>
      <vt:lpstr>五、洛特卡定律的应用</vt:lpstr>
      <vt:lpstr>PowerPoint 演示文稿</vt:lpstr>
      <vt:lpstr>五、洛特卡定律的应用</vt:lpstr>
      <vt:lpstr>五、洛特卡定律的应用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USER</cp:lastModifiedBy>
  <cp:revision>65</cp:revision>
  <dcterms:created xsi:type="dcterms:W3CDTF">2023-07-05T13:35:00Z</dcterms:created>
  <dcterms:modified xsi:type="dcterms:W3CDTF">2023-10-19T09:07:37Z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60227495F26B4A4FA906DB796B8B4D5A_13</vt:lpwstr>
  </property>
  <property fmtid="{D5CDD505-2E9C-101B-9397-08002B2CF9AE}" pid="3" name="KSOProductBuildVer">
    <vt:lpwstr>2052-11.1.0.14309</vt:lpwstr>
  </property>
</Properties>
</file>