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307" r:id="rId3"/>
    <p:sldId id="273" r:id="rId4"/>
    <p:sldId id="258" r:id="rId5"/>
    <p:sldId id="349" r:id="rId6"/>
    <p:sldId id="351" r:id="rId7"/>
    <p:sldId id="352" r:id="rId8"/>
    <p:sldId id="278" r:id="rId9"/>
    <p:sldId id="353" r:id="rId10"/>
    <p:sldId id="277" r:id="rId11"/>
    <p:sldId id="354" r:id="rId12"/>
    <p:sldId id="355" r:id="rId13"/>
    <p:sldId id="283" r:id="rId14"/>
    <p:sldId id="284" r:id="rId15"/>
    <p:sldId id="260" r:id="rId16"/>
    <p:sldId id="285" r:id="rId17"/>
    <p:sldId id="286" r:id="rId18"/>
    <p:sldId id="266" r:id="rId19"/>
    <p:sldId id="287" r:id="rId20"/>
    <p:sldId id="288" r:id="rId21"/>
    <p:sldId id="267" r:id="rId22"/>
    <p:sldId id="295" r:id="rId23"/>
    <p:sldId id="296" r:id="rId24"/>
    <p:sldId id="356" r:id="rId25"/>
    <p:sldId id="357" r:id="rId26"/>
    <p:sldId id="268" r:id="rId27"/>
    <p:sldId id="270" r:id="rId28"/>
    <p:sldId id="294" r:id="rId29"/>
    <p:sldId id="358" r:id="rId30"/>
    <p:sldId id="269" r:id="rId31"/>
    <p:sldId id="304" r:id="rId32"/>
    <p:sldId id="261" r:id="rId33"/>
    <p:sldId id="262" r:id="rId34"/>
    <p:sldId id="305" r:id="rId35"/>
    <p:sldId id="297" r:id="rId36"/>
    <p:sldId id="289" r:id="rId37"/>
    <p:sldId id="271" r:id="rId38"/>
    <p:sldId id="298" r:id="rId39"/>
    <p:sldId id="360" r:id="rId40"/>
    <p:sldId id="299" r:id="rId41"/>
    <p:sldId id="361" r:id="rId42"/>
  </p:sldIdLst>
  <p:sldSz cx="12192000" cy="6858000"/>
  <p:notesSz cx="6858000" cy="9144000"/>
  <p:custDataLst>
    <p:tags r:id="rId43"/>
  </p:custDataLst>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7175D"/>
    <a:srgbClr val="080808"/>
    <a:srgbClr val="A11D03"/>
    <a:srgbClr val="F62EF6"/>
    <a:srgbClr val="A5002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p:restoredTop sz="94581"/>
  </p:normalViewPr>
  <p:slideViewPr>
    <p:cSldViewPr showGuides="1">
      <p:cViewPr varScale="1">
        <p:scale>
          <a:sx n="92" d="100"/>
          <a:sy n="92" d="100"/>
        </p:scale>
        <p:origin x="72" y="136"/>
      </p:cViewPr>
      <p:guideLst>
        <p:guide orient="horz" pos="2142"/>
        <p:guide pos="383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76.xml"/><Relationship Id="rId7"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media/image2.png"/><Relationship Id="rId4" Type="http://schemas.openxmlformats.org/officeDocument/2006/relationships/tags" Target="../tags/tag83.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2.xml"/><Relationship Id="rId5" Type="http://schemas.openxmlformats.org/officeDocument/2006/relationships/tags" Target="../tags/tag92.xml"/><Relationship Id="rId4" Type="http://schemas.openxmlformats.org/officeDocument/2006/relationships/tags" Target="../tags/tag9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2.xml"/><Relationship Id="rId4" Type="http://schemas.openxmlformats.org/officeDocument/2006/relationships/tags" Target="../tags/tag11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2.xml"/><Relationship Id="rId5" Type="http://schemas.openxmlformats.org/officeDocument/2006/relationships/tags" Target="../tags/tag124.xml"/><Relationship Id="rId4" Type="http://schemas.openxmlformats.org/officeDocument/2006/relationships/tags" Target="../tags/tag12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slideMaster" Target="../slideMasters/slideMaster2.xml"/><Relationship Id="rId4" Type="http://schemas.openxmlformats.org/officeDocument/2006/relationships/tags" Target="../tags/tag12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Master" Target="../slideMasters/slideMaster2.xml"/><Relationship Id="rId5" Type="http://schemas.openxmlformats.org/officeDocument/2006/relationships/tags" Target="../tags/tag133.xml"/><Relationship Id="rId4" Type="http://schemas.openxmlformats.org/officeDocument/2006/relationships/tags" Target="../tags/tag13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5720" y="-121920"/>
            <a:ext cx="12238355" cy="5085080"/>
          </a:xfrm>
          <a:prstGeom prst="rect">
            <a:avLst/>
          </a:prstGeom>
        </p:spPr>
      </p:pic>
      <p:sp>
        <p:nvSpPr>
          <p:cNvPr id="2" name="标题 1"/>
          <p:cNvSpPr>
            <a:spLocks noGrp="1"/>
          </p:cNvSpPr>
          <p:nvPr>
            <p:ph type="ctrTitle"/>
            <p:custDataLst>
              <p:tags r:id="rId2"/>
            </p:custDataLst>
          </p:nvPr>
        </p:nvSpPr>
        <p:spPr>
          <a:xfrm>
            <a:off x="1196340" y="3931285"/>
            <a:ext cx="9799320" cy="1044575"/>
          </a:xfrm>
        </p:spPr>
        <p:txBody>
          <a:bodyPr lIns="90000" tIns="46800" rIns="90000" bIns="46800" anchor="b" anchorCtr="0">
            <a:normAutofit/>
          </a:bodyPr>
          <a:lstStyle>
            <a:lvl1pPr algn="ctr">
              <a:defRPr sz="4500">
                <a:solidFill>
                  <a:srgbClr val="17175D"/>
                </a:solidFill>
              </a:defRPr>
            </a:lvl1pPr>
          </a:lstStyle>
          <a:p>
            <a:r>
              <a:rPr lang="zh-CN" altLang="en-US" dirty="0"/>
              <a:t>单击此处编辑母版标题样式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4" name="文本框 7"/>
          <p:cNvSpPr txBox="1">
            <a:spLocks noChangeArrowheads="1"/>
          </p:cNvSpPr>
          <p:nvPr userDrawn="1">
            <p:custDataLst>
              <p:tags r:id="rId6"/>
            </p:custDataLst>
          </p:nvPr>
        </p:nvSpPr>
        <p:spPr bwMode="auto">
          <a:xfrm>
            <a:off x="8040216" y="5661248"/>
            <a:ext cx="3816424" cy="4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ts val="2880"/>
              </a:lnSpc>
              <a:spcBef>
                <a:spcPts val="1200"/>
              </a:spcBef>
              <a:buClrTx/>
              <a:buSzTx/>
              <a:buNone/>
            </a:pPr>
            <a:r>
              <a:rPr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李长玲</a:t>
            </a:r>
            <a:r>
              <a:rPr lang="en-US" altLang="zh-CN"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   </a:t>
            </a:r>
            <a:r>
              <a:rPr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信息管理研究院</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45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5720" y="-121920"/>
            <a:ext cx="12238355" cy="5085080"/>
          </a:xfrm>
          <a:prstGeom prst="rect">
            <a:avLst/>
          </a:prstGeom>
        </p:spPr>
      </p:pic>
      <p:sp>
        <p:nvSpPr>
          <p:cNvPr id="2" name="标题 1"/>
          <p:cNvSpPr>
            <a:spLocks noGrp="1"/>
          </p:cNvSpPr>
          <p:nvPr>
            <p:ph type="ctrTitle"/>
            <p:custDataLst>
              <p:tags r:id="rId2"/>
            </p:custDataLst>
          </p:nvPr>
        </p:nvSpPr>
        <p:spPr>
          <a:xfrm>
            <a:off x="1196340" y="3931285"/>
            <a:ext cx="9799320" cy="1044575"/>
          </a:xfrm>
        </p:spPr>
        <p:txBody>
          <a:bodyPr lIns="90000" tIns="46800" rIns="90000" bIns="46800" anchor="b" anchorCtr="0">
            <a:normAutofit/>
          </a:bodyPr>
          <a:lstStyle>
            <a:lvl1pPr algn="ctr">
              <a:defRPr sz="4500">
                <a:solidFill>
                  <a:srgbClr val="17175D"/>
                </a:solidFill>
              </a:defRPr>
            </a:lvl1pPr>
          </a:lstStyle>
          <a:p>
            <a:r>
              <a:rPr lang="zh-CN" altLang="en-US" dirty="0"/>
              <a:t>单击此处编辑母版标题样式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4" name="文本框 7"/>
          <p:cNvSpPr txBox="1">
            <a:spLocks noChangeArrowheads="1"/>
          </p:cNvSpPr>
          <p:nvPr userDrawn="1">
            <p:custDataLst>
              <p:tags r:id="rId6"/>
            </p:custDataLst>
          </p:nvPr>
        </p:nvSpPr>
        <p:spPr bwMode="auto">
          <a:xfrm>
            <a:off x="8040216" y="5661248"/>
            <a:ext cx="3816424" cy="4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ts val="2880"/>
              </a:lnSpc>
              <a:spcBef>
                <a:spcPts val="1200"/>
              </a:spcBef>
              <a:buClrTx/>
              <a:buSzTx/>
              <a:buNone/>
            </a:pPr>
            <a:r>
              <a:rPr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李长玲</a:t>
            </a:r>
            <a:r>
              <a:rPr lang="en-US" altLang="zh-CN"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   </a:t>
            </a:r>
            <a:r>
              <a:rPr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信息管理研究院</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9380" y="270510"/>
            <a:ext cx="10968990" cy="622935"/>
          </a:xfrm>
        </p:spPr>
        <p:txBody>
          <a:bodyPr vert="horz" lIns="90000" tIns="46800" rIns="90000" bIns="46800" rtlCol="0" anchor="ctr" anchorCtr="0">
            <a:noAutofit/>
          </a:bodyPr>
          <a:lstStyle>
            <a:lvl1pPr>
              <a:defRPr sz="3600">
                <a:solidFill>
                  <a:srgbClr val="17175D"/>
                </a:solidFill>
              </a:defRPr>
            </a:lvl1p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330" y="1225550"/>
            <a:ext cx="10968990" cy="502412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12" name="Line 11"/>
          <p:cNvSpPr>
            <a:spLocks noChangeShapeType="1"/>
          </p:cNvSpPr>
          <p:nvPr userDrawn="1">
            <p:custDataLst>
              <p:tags r:id="rId6"/>
            </p:custDataLst>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grpSp>
        <p:nvGrpSpPr>
          <p:cNvPr id="28" name="组合 27"/>
          <p:cNvGrpSpPr/>
          <p:nvPr userDrawn="1"/>
        </p:nvGrpSpPr>
        <p:grpSpPr>
          <a:xfrm>
            <a:off x="10632504" y="0"/>
            <a:ext cx="1008112" cy="1006649"/>
            <a:chOff x="4998781" y="3381687"/>
            <a:chExt cx="2051173" cy="2051173"/>
          </a:xfrm>
        </p:grpSpPr>
        <p:sp>
          <p:nvSpPr>
            <p:cNvPr id="29" name="椭圆 28"/>
            <p:cNvSpPr/>
            <p:nvPr>
              <p:custDataLst>
                <p:tags r:id="rId7"/>
              </p:custDataLst>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custDataLst>
                <p:tags r:id="rId8"/>
              </p:custDataLst>
            </p:nvPr>
          </p:nvPicPr>
          <p:blipFill>
            <a:blip r:embed="rId10"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33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2023/9/28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2023/9/28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9380" y="270510"/>
            <a:ext cx="10968990" cy="622935"/>
          </a:xfrm>
        </p:spPr>
        <p:txBody>
          <a:bodyPr vert="horz" lIns="90000" tIns="46800" rIns="90000" bIns="46800" rtlCol="0" anchor="ctr" anchorCtr="0">
            <a:noAutofit/>
          </a:bodyPr>
          <a:lstStyle>
            <a:lvl1pPr>
              <a:defRPr sz="3600">
                <a:solidFill>
                  <a:srgbClr val="17175D"/>
                </a:solidFill>
              </a:defRPr>
            </a:lvl1p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330" y="1225550"/>
            <a:ext cx="10968990" cy="502412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12" name="Line 11"/>
          <p:cNvSpPr>
            <a:spLocks noChangeShapeType="1"/>
          </p:cNvSpPr>
          <p:nvPr userDrawn="1">
            <p:custDataLst>
              <p:tags r:id="rId6"/>
            </p:custDataLst>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grpSp>
        <p:nvGrpSpPr>
          <p:cNvPr id="28" name="组合 27"/>
          <p:cNvGrpSpPr/>
          <p:nvPr userDrawn="1"/>
        </p:nvGrpSpPr>
        <p:grpSpPr>
          <a:xfrm>
            <a:off x="10632504" y="0"/>
            <a:ext cx="1008112" cy="1006649"/>
            <a:chOff x="4998781" y="3381687"/>
            <a:chExt cx="2051173" cy="2051173"/>
          </a:xfrm>
        </p:grpSpPr>
        <p:sp>
          <p:nvSpPr>
            <p:cNvPr id="29" name="椭圆 28"/>
            <p:cNvSpPr/>
            <p:nvPr>
              <p:custDataLst>
                <p:tags r:id="rId7"/>
              </p:custDataLst>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custDataLst>
                <p:tags r:id="rId8"/>
              </p:custDataLst>
            </p:nvPr>
          </p:nvPicPr>
          <p:blipFill>
            <a:blip r:embed="rId10"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2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2023/9/28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1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45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33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2023/9/28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2023/9/28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2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2023/9/28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1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7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71.xml"/><Relationship Id="rId2" Type="http://schemas.openxmlformats.org/officeDocument/2006/relationships/slideLayout" Target="../slideLayouts/slideLayout14.xml"/><Relationship Id="rId16" Type="http://schemas.openxmlformats.org/officeDocument/2006/relationships/tags" Target="../tags/tag70.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69.xml"/><Relationship Id="rId10" Type="http://schemas.openxmlformats.org/officeDocument/2006/relationships/slideLayout" Target="../slideLayouts/slideLayout22.xml"/><Relationship Id="rId19" Type="http://schemas.openxmlformats.org/officeDocument/2006/relationships/tags" Target="../tags/tag7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16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tags" Target="../tags/tag151.xml"/><Relationship Id="rId3" Type="http://schemas.openxmlformats.org/officeDocument/2006/relationships/tags" Target="../tags/tag136.xml"/><Relationship Id="rId21" Type="http://schemas.openxmlformats.org/officeDocument/2006/relationships/tags" Target="../tags/tag154.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tags" Target="../tags/tag150.xml"/><Relationship Id="rId2" Type="http://schemas.openxmlformats.org/officeDocument/2006/relationships/tags" Target="../tags/tag135.xml"/><Relationship Id="rId16" Type="http://schemas.openxmlformats.org/officeDocument/2006/relationships/tags" Target="../tags/tag149.xml"/><Relationship Id="rId20" Type="http://schemas.openxmlformats.org/officeDocument/2006/relationships/tags" Target="../tags/tag153.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tags" Target="../tags/tag148.xml"/><Relationship Id="rId10" Type="http://schemas.openxmlformats.org/officeDocument/2006/relationships/tags" Target="../tags/tag143.xml"/><Relationship Id="rId19" Type="http://schemas.openxmlformats.org/officeDocument/2006/relationships/tags" Target="../tags/tag152.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image" Target="../media/image17.w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174.xml"/><Relationship Id="rId5" Type="http://schemas.openxmlformats.org/officeDocument/2006/relationships/image" Target="../media/image23.wmf"/><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3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7.xml"/><Relationship Id="rId1" Type="http://schemas.openxmlformats.org/officeDocument/2006/relationships/tags" Target="../tags/tag176.xml"/></Relationships>
</file>

<file path=ppt/slides/_rels/slide3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9.wmf"/><Relationship Id="rId7" Type="http://schemas.openxmlformats.org/officeDocument/2006/relationships/oleObject" Target="../embeddings/oleObject9.bin"/><Relationship Id="rId2" Type="http://schemas.openxmlformats.org/officeDocument/2006/relationships/image" Target="../media/image28.wmf"/><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9.xml"/><Relationship Id="rId1" Type="http://schemas.openxmlformats.org/officeDocument/2006/relationships/tags" Target="../tags/tag17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193165" y="3408005"/>
            <a:ext cx="9799320" cy="1838325"/>
          </a:xfrm>
        </p:spPr>
        <p:txBody>
          <a:bodyPr>
            <a:noAutofit/>
          </a:bodyPr>
          <a:lstStyle/>
          <a:p>
            <a:r>
              <a:rPr lang="zh-CN" altLang="en-US" sz="3600" dirty="0">
                <a:effectLst>
                  <a:outerShdw blurRad="38100" dist="38100" dir="2700000" algn="tl">
                    <a:srgbClr val="000000">
                      <a:alpha val="43137"/>
                    </a:srgbClr>
                  </a:outerShdw>
                </a:effectLst>
              </a:rPr>
              <a:t>文献集中与离散分布规律</a:t>
            </a:r>
            <a:br>
              <a:rPr lang="zh-CN" altLang="en-US" sz="3600" dirty="0">
                <a:effectLst>
                  <a:outerShdw blurRad="38100" dist="38100" dir="2700000" algn="tl">
                    <a:srgbClr val="000000">
                      <a:alpha val="43137"/>
                    </a:srgbClr>
                  </a:outerShdw>
                </a:effectLst>
              </a:rPr>
            </a:br>
            <a:r>
              <a:rPr lang="zh-CN" altLang="en-US" sz="3600" dirty="0">
                <a:effectLst>
                  <a:outerShdw blurRad="38100" dist="38100" dir="2700000" algn="tl">
                    <a:srgbClr val="000000">
                      <a:alpha val="43137"/>
                    </a:srgbClr>
                  </a:outerShdw>
                </a:effectLst>
              </a:rPr>
              <a:t>                     ——布拉德福定律</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a:t>区域描述（文字表达）：</a:t>
            </a:r>
          </a:p>
        </p:txBody>
      </p:sp>
      <p:sp>
        <p:nvSpPr>
          <p:cNvPr id="19458" name="Rectangle 2"/>
          <p:cNvSpPr/>
          <p:nvPr>
            <p:custDataLst>
              <p:tags r:id="rId1"/>
            </p:custDataLst>
          </p:nvPr>
        </p:nvSpPr>
        <p:spPr>
          <a:xfrm>
            <a:off x="762000" y="1905000"/>
            <a:ext cx="10001885" cy="2957195"/>
          </a:xfrm>
          <a:prstGeom prst="rect">
            <a:avLst/>
          </a:prstGeom>
          <a:noFill/>
          <a:ln w="9525">
            <a:noFill/>
          </a:ln>
        </p:spPr>
        <p:txBody>
          <a:bodyPr wrap="square">
            <a:noAutofit/>
          </a:bodyPr>
          <a:lstStyle/>
          <a:p>
            <a:pPr algn="just">
              <a:lnSpc>
                <a:spcPct val="115000"/>
              </a:lnSpc>
              <a:spcBef>
                <a:spcPct val="20000"/>
              </a:spcBef>
              <a:buClr>
                <a:srgbClr val="A50021"/>
              </a:buClr>
              <a:buSzPct val="75000"/>
              <a:buFont typeface="Wingdings" panose="05000000000000000000" pitchFamily="2" charset="2"/>
            </a:pPr>
            <a:r>
              <a:rPr lang="zh-CN" altLang="en-US" sz="2800" b="1" dirty="0">
                <a:solidFill>
                  <a:schemeClr val="tx1"/>
                </a:solidFill>
                <a:uFillTx/>
                <a:latin typeface="Times New Roman" panose="02020603050405020304" pitchFamily="18" charset="0"/>
              </a:rPr>
              <a:t>"</a:t>
            </a:r>
            <a:r>
              <a:rPr lang="en-US" altLang="zh-CN" sz="2800" b="1" dirty="0">
                <a:solidFill>
                  <a:schemeClr val="tx1"/>
                </a:solidFill>
                <a:uFillTx/>
                <a:latin typeface="Times New Roman" panose="02020603050405020304" pitchFamily="18" charset="0"/>
              </a:rPr>
              <a:t>If scientific journals are arranged in order of decreasing productivity of articles on a given subject, they may be divided into a nucleus of periodicals more particularly devoted to the subject and several groups or zones containing the same number of articles as the nucleus, when the numbers of periodicals in the nucleus and succeeding zones will be as a : n : n</a:t>
            </a:r>
            <a:r>
              <a:rPr lang="en-US" altLang="zh-CN" sz="2800" b="1" baseline="30000" dirty="0">
                <a:solidFill>
                  <a:schemeClr val="tx1"/>
                </a:solidFill>
                <a:uFillTx/>
                <a:latin typeface="Times New Roman" panose="02020603050405020304" pitchFamily="18" charset="0"/>
              </a:rPr>
              <a:t>2</a:t>
            </a:r>
            <a:r>
              <a:rPr lang="en-US" altLang="zh-CN" sz="2800" b="1" dirty="0">
                <a:solidFill>
                  <a:schemeClr val="tx1"/>
                </a:solidFill>
                <a:uFillTx/>
                <a:latin typeface="Times New Roman" panose="02020603050405020304" pitchFamily="18" charset="0"/>
              </a:rPr>
              <a:t> : n</a:t>
            </a:r>
            <a:r>
              <a:rPr lang="en-US" altLang="zh-CN" sz="2800" b="1" baseline="30000" dirty="0">
                <a:solidFill>
                  <a:schemeClr val="tx1"/>
                </a:solidFill>
                <a:uFillTx/>
                <a:latin typeface="Times New Roman" panose="02020603050405020304" pitchFamily="18" charset="0"/>
              </a:rPr>
              <a:t>3</a:t>
            </a:r>
            <a:r>
              <a:rPr lang="en-US" altLang="zh-CN" sz="2800" b="1" dirty="0">
                <a:solidFill>
                  <a:schemeClr val="tx1"/>
                </a:solidFill>
                <a:uFillTx/>
                <a:latin typeface="Times New Roman" panose="02020603050405020304" pitchFamily="18" charset="0"/>
              </a:rPr>
              <a:t> …"</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a:t>区域描述（文字表达）：</a:t>
            </a:r>
          </a:p>
        </p:txBody>
      </p:sp>
      <p:sp>
        <p:nvSpPr>
          <p:cNvPr id="20482" name="Rectangle 2"/>
          <p:cNvSpPr>
            <a:spLocks noGrp="1"/>
          </p:cNvSpPr>
          <p:nvPr>
            <p:ph idx="1"/>
            <p:custDataLst>
              <p:tags r:id="rId1"/>
            </p:custDataLst>
          </p:nvPr>
        </p:nvSpPr>
        <p:spPr>
          <a:xfrm>
            <a:off x="933165" y="1268760"/>
            <a:ext cx="10319320" cy="4974590"/>
          </a:xfrm>
        </p:spPr>
        <p:txBody>
          <a:bodyPr vert="horz" wrap="square" lIns="91440" tIns="45720" rIns="91440" bIns="45720" anchor="t" anchorCtr="0">
            <a:normAutofit/>
          </a:bodyPr>
          <a:lstStyle/>
          <a:p>
            <a:pPr marL="0" algn="just">
              <a:lnSpc>
                <a:spcPct val="140000"/>
              </a:lnSpc>
              <a:buNone/>
            </a:pPr>
            <a: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t>       </a:t>
            </a:r>
            <a:r>
              <a:rPr lang="zh-CN" altLang="en-US" sz="2200" dirty="0">
                <a:solidFill>
                  <a:schemeClr val="tx1"/>
                </a:solidFill>
                <a:latin typeface="Times New Roman" panose="02020603050405020304" pitchFamily="18" charset="0"/>
                <a:ea typeface="微软雅黑" panose="020B0503020204020204" charset="-122"/>
                <a:cs typeface="微软雅黑" panose="020B0503020204020204" charset="-122"/>
              </a:rPr>
              <a:t>该定律指出：如果将科学期刊按其登载某个学科的论文数量的大小, 以渐减顺序排列，则可分出一个核心区和相继的几个区域，每区刊载的论文量相等，此时核心期刊和相继区域期刊数成1：</a:t>
            </a:r>
            <a: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t>n：n</a:t>
            </a:r>
            <a:r>
              <a:rPr lang="en-US" altLang="zh-CN" sz="2200" baseline="30000" dirty="0">
                <a:solidFill>
                  <a:schemeClr val="tx1"/>
                </a:solidFill>
                <a:latin typeface="Times New Roman" panose="02020603050405020304" pitchFamily="18" charset="0"/>
                <a:ea typeface="微软雅黑" panose="020B0503020204020204" charset="-122"/>
                <a:cs typeface="微软雅黑" panose="020B0503020204020204" charset="-122"/>
              </a:rPr>
              <a:t>2</a:t>
            </a:r>
            <a: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t>……</a:t>
            </a:r>
            <a:r>
              <a:rPr lang="zh-CN" altLang="en-US" sz="2200" dirty="0">
                <a:solidFill>
                  <a:schemeClr val="tx1"/>
                </a:solidFill>
                <a:latin typeface="Times New Roman" panose="02020603050405020304" pitchFamily="18" charset="0"/>
                <a:ea typeface="微软雅黑" panose="020B0503020204020204" charset="-122"/>
                <a:cs typeface="微软雅黑" panose="020B0503020204020204" charset="-122"/>
              </a:rPr>
              <a:t>的关系。</a:t>
            </a:r>
          </a:p>
          <a:p>
            <a:pPr marL="0" algn="just">
              <a:lnSpc>
                <a:spcPct val="140000"/>
              </a:lnSpc>
              <a:buSzTx/>
              <a:buFont typeface="Wingdings" panose="05000000000000000000" pitchFamily="2" charset="2"/>
              <a:buChar char="Ø"/>
            </a:pPr>
            <a:r>
              <a:rPr lang="zh-CN" altLang="en-US" sz="2000" dirty="0">
                <a:solidFill>
                  <a:schemeClr val="tx1"/>
                </a:solidFill>
                <a:latin typeface="Times New Roman" panose="02020603050405020304" pitchFamily="18" charset="0"/>
                <a:ea typeface="微软雅黑" panose="020B0503020204020204" charset="-122"/>
                <a:cs typeface="微软雅黑" panose="020B0503020204020204" charset="-122"/>
              </a:rPr>
              <a:t>第一区(</a:t>
            </a:r>
            <a:r>
              <a:rPr lang="zh-CN" altLang="en-US" sz="2000" dirty="0">
                <a:solidFill>
                  <a:srgbClr val="A50021"/>
                </a:solidFill>
                <a:latin typeface="Times New Roman" panose="02020603050405020304" pitchFamily="18" charset="0"/>
                <a:ea typeface="微软雅黑" panose="020B0503020204020204" charset="-122"/>
              </a:rPr>
              <a:t>核心区</a:t>
            </a:r>
            <a:r>
              <a:rPr lang="zh-CN" altLang="en-US" sz="2000" dirty="0">
                <a:solidFill>
                  <a:schemeClr val="tx1"/>
                </a:solidFill>
                <a:latin typeface="Times New Roman" panose="02020603050405020304" pitchFamily="18" charset="0"/>
                <a:ea typeface="微软雅黑" panose="020B0503020204020204" charset="-122"/>
                <a:cs typeface="微软雅黑" panose="020B0503020204020204" charset="-122"/>
              </a:rPr>
              <a:t>) 所涉及的文章来自数量不多但效率最高的</a:t>
            </a:r>
            <a:r>
              <a:rPr lang="en-US" altLang="zh-CN" sz="2000" dirty="0">
                <a:solidFill>
                  <a:schemeClr val="tx1"/>
                </a:solidFill>
                <a:latin typeface="Times New Roman" panose="02020603050405020304" pitchFamily="18" charset="0"/>
                <a:ea typeface="微软雅黑" panose="020B0503020204020204" charset="-122"/>
                <a:cs typeface="微软雅黑" panose="020B0503020204020204" charset="-122"/>
              </a:rPr>
              <a:t>n</a:t>
            </a:r>
            <a:r>
              <a:rPr lang="en-US" altLang="zh-CN" sz="2000" baseline="-25000" dirty="0">
                <a:solidFill>
                  <a:schemeClr val="tx1"/>
                </a:solidFill>
                <a:latin typeface="Times New Roman" panose="02020603050405020304" pitchFamily="18" charset="0"/>
                <a:ea typeface="微软雅黑" panose="020B0503020204020204" charset="-122"/>
                <a:cs typeface="微软雅黑" panose="020B0503020204020204" charset="-122"/>
              </a:rPr>
              <a:t>1</a:t>
            </a:r>
            <a:r>
              <a:rPr lang="en-US" altLang="zh-CN" sz="2000" dirty="0">
                <a:solidFill>
                  <a:schemeClr val="tx1"/>
                </a:solidFill>
                <a:latin typeface="Times New Roman" panose="02020603050405020304" pitchFamily="18" charset="0"/>
                <a:ea typeface="微软雅黑" panose="020B0503020204020204" charset="-122"/>
                <a:cs typeface="微软雅黑" panose="020B0503020204020204" charset="-122"/>
              </a:rPr>
              <a:t> </a:t>
            </a:r>
            <a:r>
              <a:rPr lang="zh-CN" altLang="en-US" sz="2000" dirty="0">
                <a:solidFill>
                  <a:schemeClr val="tx1"/>
                </a:solidFill>
                <a:latin typeface="Times New Roman" panose="02020603050405020304" pitchFamily="18" charset="0"/>
                <a:ea typeface="微软雅黑" panose="020B0503020204020204" charset="-122"/>
                <a:cs typeface="微软雅黑" panose="020B0503020204020204" charset="-122"/>
              </a:rPr>
              <a:t>种期刊; </a:t>
            </a:r>
          </a:p>
          <a:p>
            <a:pPr marL="0" algn="just">
              <a:lnSpc>
                <a:spcPct val="140000"/>
              </a:lnSpc>
              <a:buSzTx/>
              <a:buFont typeface="Wingdings" panose="05000000000000000000" pitchFamily="2" charset="2"/>
              <a:buChar char="Ø"/>
            </a:pPr>
            <a:r>
              <a:rPr lang="zh-CN" altLang="en-US" sz="2000" dirty="0">
                <a:solidFill>
                  <a:schemeClr val="tx1"/>
                </a:solidFill>
                <a:latin typeface="Times New Roman" panose="02020603050405020304" pitchFamily="18" charset="0"/>
                <a:ea typeface="微软雅黑" panose="020B0503020204020204" charset="-122"/>
                <a:cs typeface="微软雅黑" panose="020B0503020204020204" charset="-122"/>
              </a:rPr>
              <a:t>第二区(</a:t>
            </a:r>
            <a:r>
              <a:rPr lang="zh-CN" altLang="en-US" sz="2000" dirty="0">
                <a:solidFill>
                  <a:srgbClr val="A50021"/>
                </a:solidFill>
                <a:latin typeface="Times New Roman" panose="02020603050405020304" pitchFamily="18" charset="0"/>
                <a:ea typeface="微软雅黑" panose="020B0503020204020204" charset="-122"/>
              </a:rPr>
              <a:t>相关区</a:t>
            </a:r>
            <a:r>
              <a:rPr lang="zh-CN" altLang="en-US" sz="2000" dirty="0">
                <a:solidFill>
                  <a:schemeClr val="tx1"/>
                </a:solidFill>
                <a:latin typeface="Times New Roman" panose="02020603050405020304" pitchFamily="18" charset="0"/>
                <a:ea typeface="微软雅黑" panose="020B0503020204020204" charset="-122"/>
                <a:cs typeface="微软雅黑" panose="020B0503020204020204" charset="-122"/>
              </a:rPr>
              <a:t>)包括数量较大、效率中等的</a:t>
            </a:r>
            <a:r>
              <a:rPr lang="en-US" altLang="zh-CN" sz="2000" dirty="0">
                <a:solidFill>
                  <a:schemeClr val="tx1"/>
                </a:solidFill>
                <a:latin typeface="Times New Roman" panose="02020603050405020304" pitchFamily="18" charset="0"/>
                <a:ea typeface="微软雅黑" panose="020B0503020204020204" charset="-122"/>
                <a:cs typeface="微软雅黑" panose="020B0503020204020204" charset="-122"/>
              </a:rPr>
              <a:t>n</a:t>
            </a:r>
            <a:r>
              <a:rPr lang="en-US" altLang="zh-CN" sz="2000" baseline="-25000" dirty="0">
                <a:solidFill>
                  <a:schemeClr val="tx1"/>
                </a:solidFill>
                <a:latin typeface="Times New Roman" panose="02020603050405020304" pitchFamily="18" charset="0"/>
                <a:ea typeface="微软雅黑" panose="020B0503020204020204" charset="-122"/>
                <a:cs typeface="微软雅黑" panose="020B0503020204020204" charset="-122"/>
              </a:rPr>
              <a:t>2</a:t>
            </a:r>
            <a:r>
              <a:rPr lang="en-US" altLang="zh-CN" sz="2000" dirty="0">
                <a:solidFill>
                  <a:schemeClr val="tx1"/>
                </a:solidFill>
                <a:latin typeface="Times New Roman" panose="02020603050405020304" pitchFamily="18" charset="0"/>
                <a:ea typeface="微软雅黑" panose="020B0503020204020204" charset="-122"/>
                <a:cs typeface="微软雅黑" panose="020B0503020204020204" charset="-122"/>
              </a:rPr>
              <a:t> </a:t>
            </a:r>
            <a:r>
              <a:rPr lang="zh-CN" altLang="en-US" sz="2000" dirty="0">
                <a:solidFill>
                  <a:schemeClr val="tx1"/>
                </a:solidFill>
                <a:latin typeface="Times New Roman" panose="02020603050405020304" pitchFamily="18" charset="0"/>
                <a:ea typeface="微软雅黑" panose="020B0503020204020204" charset="-122"/>
                <a:cs typeface="微软雅黑" panose="020B0503020204020204" charset="-122"/>
              </a:rPr>
              <a:t>种期刊; </a:t>
            </a:r>
            <a:endParaRPr lang="zh-CN" altLang="en-US" sz="2000" dirty="0">
              <a:latin typeface="Times New Roman" panose="02020603050405020304" pitchFamily="18" charset="0"/>
              <a:ea typeface="微软雅黑" panose="020B0503020204020204" charset="-122"/>
            </a:endParaRPr>
          </a:p>
          <a:p>
            <a:pPr marL="0" algn="just">
              <a:lnSpc>
                <a:spcPct val="140000"/>
              </a:lnSpc>
              <a:buSzTx/>
              <a:buFont typeface="Wingdings" panose="05000000000000000000" pitchFamily="2" charset="2"/>
              <a:buChar char="Ø"/>
            </a:pPr>
            <a:r>
              <a:rPr lang="zh-CN" altLang="en-US" sz="2000" dirty="0">
                <a:solidFill>
                  <a:schemeClr val="tx1"/>
                </a:solidFill>
                <a:latin typeface="Times New Roman" panose="02020603050405020304" pitchFamily="18" charset="0"/>
                <a:ea typeface="微软雅黑" panose="020B0503020204020204" charset="-122"/>
              </a:rPr>
              <a:t>第三区</a:t>
            </a:r>
            <a:r>
              <a:rPr lang="zh-CN" altLang="en-US" sz="2000" dirty="0">
                <a:latin typeface="Times New Roman" panose="02020603050405020304" pitchFamily="18" charset="0"/>
                <a:ea typeface="微软雅黑" panose="020B0503020204020204" charset="-122"/>
              </a:rPr>
              <a:t>(</a:t>
            </a:r>
            <a:r>
              <a:rPr lang="zh-CN" altLang="en-US" sz="2000" dirty="0">
                <a:solidFill>
                  <a:srgbClr val="A50021"/>
                </a:solidFill>
                <a:latin typeface="Times New Roman" panose="02020603050405020304" pitchFamily="18" charset="0"/>
                <a:ea typeface="微软雅黑" panose="020B0503020204020204" charset="-122"/>
              </a:rPr>
              <a:t>外围区、边缘区</a:t>
            </a:r>
            <a:r>
              <a:rPr lang="zh-CN" altLang="en-US" sz="2000" dirty="0">
                <a:solidFill>
                  <a:schemeClr val="tx1"/>
                </a:solidFill>
                <a:latin typeface="Times New Roman" panose="02020603050405020304" pitchFamily="18" charset="0"/>
                <a:ea typeface="微软雅黑" panose="020B0503020204020204" charset="-122"/>
                <a:cs typeface="微软雅黑" panose="020B0503020204020204" charset="-122"/>
              </a:rPr>
              <a:t>) 包括数量最大而效率很低的</a:t>
            </a:r>
            <a:r>
              <a:rPr lang="en-US" altLang="zh-CN" sz="2000" dirty="0">
                <a:solidFill>
                  <a:schemeClr val="tx1"/>
                </a:solidFill>
                <a:latin typeface="Times New Roman" panose="02020603050405020304" pitchFamily="18" charset="0"/>
                <a:ea typeface="微软雅黑" panose="020B0503020204020204" charset="-122"/>
                <a:cs typeface="微软雅黑" panose="020B0503020204020204" charset="-122"/>
              </a:rPr>
              <a:t>n</a:t>
            </a:r>
            <a:r>
              <a:rPr lang="en-US" altLang="zh-CN" sz="2000" baseline="-25000" dirty="0">
                <a:solidFill>
                  <a:schemeClr val="tx1"/>
                </a:solidFill>
                <a:latin typeface="Times New Roman" panose="02020603050405020304" pitchFamily="18" charset="0"/>
                <a:ea typeface="微软雅黑" panose="020B0503020204020204" charset="-122"/>
                <a:cs typeface="微软雅黑" panose="020B0503020204020204" charset="-122"/>
              </a:rPr>
              <a:t>3</a:t>
            </a:r>
            <a:r>
              <a:rPr lang="en-US" altLang="zh-CN" sz="2000" dirty="0">
                <a:solidFill>
                  <a:schemeClr val="tx1"/>
                </a:solidFill>
                <a:latin typeface="Times New Roman" panose="02020603050405020304" pitchFamily="18" charset="0"/>
                <a:ea typeface="微软雅黑" panose="020B0503020204020204" charset="-122"/>
                <a:cs typeface="微软雅黑" panose="020B0503020204020204" charset="-122"/>
              </a:rPr>
              <a:t> </a:t>
            </a:r>
            <a:r>
              <a:rPr lang="zh-CN" altLang="en-US" sz="2000" dirty="0">
                <a:solidFill>
                  <a:schemeClr val="tx1"/>
                </a:solidFill>
                <a:latin typeface="Times New Roman" panose="02020603050405020304" pitchFamily="18" charset="0"/>
                <a:ea typeface="微软雅黑" panose="020B0503020204020204" charset="-122"/>
                <a:cs typeface="微软雅黑" panose="020B0503020204020204" charset="-122"/>
              </a:rPr>
              <a:t>种期刊。</a:t>
            </a:r>
          </a:p>
          <a:p>
            <a:pPr marL="0" algn="just">
              <a:lnSpc>
                <a:spcPct val="140000"/>
              </a:lnSpc>
              <a:buNone/>
            </a:pPr>
            <a:r>
              <a:rPr lang="zh-CN" altLang="en-US" sz="2200" dirty="0">
                <a:solidFill>
                  <a:schemeClr val="tx1"/>
                </a:solidFill>
                <a:latin typeface="Times New Roman" panose="02020603050405020304" pitchFamily="18" charset="0"/>
                <a:ea typeface="微软雅黑" panose="020B0503020204020204" charset="-122"/>
                <a:cs typeface="微软雅黑" panose="020B0503020204020204" charset="-122"/>
              </a:rPr>
              <a:t>3 个区中的期刊数量成下列关系：</a:t>
            </a:r>
            <a: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t>n</a:t>
            </a:r>
            <a:r>
              <a:rPr lang="en-US" altLang="zh-CN" sz="2200" baseline="-25000" dirty="0">
                <a:solidFill>
                  <a:schemeClr val="tx1"/>
                </a:solidFill>
                <a:latin typeface="Times New Roman" panose="02020603050405020304" pitchFamily="18" charset="0"/>
                <a:ea typeface="微软雅黑" panose="020B0503020204020204" charset="-122"/>
                <a:cs typeface="微软雅黑" panose="020B0503020204020204" charset="-122"/>
              </a:rPr>
              <a:t>1</a:t>
            </a:r>
            <a: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t> :n</a:t>
            </a:r>
            <a:r>
              <a:rPr lang="en-US" altLang="zh-CN" sz="2200" baseline="-25000" dirty="0">
                <a:solidFill>
                  <a:schemeClr val="tx1"/>
                </a:solidFill>
                <a:latin typeface="Times New Roman" panose="02020603050405020304" pitchFamily="18" charset="0"/>
                <a:ea typeface="微软雅黑" panose="020B0503020204020204" charset="-122"/>
                <a:cs typeface="微软雅黑" panose="020B0503020204020204" charset="-122"/>
              </a:rPr>
              <a:t>2</a:t>
            </a:r>
            <a: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t> :n</a:t>
            </a:r>
            <a:r>
              <a:rPr lang="en-US" altLang="zh-CN" sz="2200" baseline="-25000" dirty="0">
                <a:solidFill>
                  <a:schemeClr val="tx1"/>
                </a:solidFill>
                <a:latin typeface="Times New Roman" panose="02020603050405020304" pitchFamily="18" charset="0"/>
                <a:ea typeface="微软雅黑" panose="020B0503020204020204" charset="-122"/>
                <a:cs typeface="微软雅黑" panose="020B0503020204020204" charset="-122"/>
              </a:rPr>
              <a:t>3</a:t>
            </a:r>
            <a: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t> = 1 :a :a</a:t>
            </a:r>
            <a:r>
              <a:rPr lang="en-US" altLang="zh-CN" sz="2200" baseline="30000" dirty="0">
                <a:solidFill>
                  <a:schemeClr val="tx1"/>
                </a:solidFill>
                <a:latin typeface="Times New Roman" panose="02020603050405020304" pitchFamily="18" charset="0"/>
                <a:ea typeface="微软雅黑" panose="020B0503020204020204" charset="-122"/>
                <a:cs typeface="微软雅黑" panose="020B0503020204020204" charset="-122"/>
              </a:rPr>
              <a:t>2</a:t>
            </a:r>
            <a: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t> (a &gt; 1)。</a:t>
            </a:r>
          </a:p>
          <a:p>
            <a:pPr marL="0" algn="just">
              <a:lnSpc>
                <a:spcPct val="140000"/>
              </a:lnSpc>
              <a:buNone/>
            </a:pPr>
            <a:r>
              <a:rPr lang="zh-CN" altLang="en-US" sz="2200" dirty="0">
                <a:solidFill>
                  <a:schemeClr val="tx1"/>
                </a:solidFill>
                <a:latin typeface="Times New Roman" panose="02020603050405020304" pitchFamily="18" charset="0"/>
                <a:ea typeface="微软雅黑" panose="020B0503020204020204" charset="-122"/>
                <a:cs typeface="微软雅黑" panose="020B0503020204020204" charset="-122"/>
              </a:rPr>
              <a:t>式中: </a:t>
            </a:r>
            <a: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t>a—</a:t>
            </a:r>
            <a:r>
              <a:rPr lang="zh-CN" altLang="en-US" sz="2200" dirty="0">
                <a:solidFill>
                  <a:schemeClr val="tx1"/>
                </a:solidFill>
                <a:latin typeface="Times New Roman" panose="02020603050405020304" pitchFamily="18" charset="0"/>
                <a:ea typeface="微软雅黑" panose="020B0503020204020204" charset="-122"/>
                <a:cs typeface="微软雅黑" panose="020B0503020204020204" charset="-122"/>
              </a:rPr>
              <a:t>布拉德福常数, 或称比例系数。就布拉德福所分析过的数据而言,</a:t>
            </a:r>
            <a:b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br>
            <a: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t>       </a:t>
            </a:r>
            <a:r>
              <a:rPr lang="zh-CN" altLang="en-US" sz="2200" dirty="0">
                <a:solidFill>
                  <a:schemeClr val="tx1"/>
                </a:solidFill>
                <a:latin typeface="Times New Roman" panose="02020603050405020304" pitchFamily="18" charset="0"/>
                <a:ea typeface="微软雅黑" panose="020B0503020204020204" charset="-122"/>
                <a:cs typeface="微软雅黑" panose="020B0503020204020204" charset="-122"/>
              </a:rPr>
              <a:t>   </a:t>
            </a:r>
            <a:r>
              <a:rPr lang="en-US" altLang="zh-CN" sz="2200" dirty="0">
                <a:solidFill>
                  <a:schemeClr val="tx1"/>
                </a:solidFill>
                <a:latin typeface="Times New Roman" panose="02020603050405020304" pitchFamily="18" charset="0"/>
                <a:ea typeface="微软雅黑" panose="020B0503020204020204" charset="-122"/>
                <a:cs typeface="微软雅黑" panose="020B0503020204020204" charset="-122"/>
              </a:rPr>
              <a:t>a </a:t>
            </a:r>
            <a:r>
              <a:rPr lang="zh-CN" altLang="en-US" sz="2200" dirty="0">
                <a:solidFill>
                  <a:schemeClr val="tx1"/>
                </a:solidFill>
                <a:latin typeface="Times New Roman" panose="02020603050405020304" pitchFamily="18" charset="0"/>
                <a:ea typeface="微软雅黑" panose="020B0503020204020204" charset="-122"/>
                <a:cs typeface="微软雅黑" panose="020B0503020204020204" charset="-122"/>
              </a:rPr>
              <a:t>值大约为5.0。</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p:cNvGraphicFramePr>
          <p:nvPr>
            <p:ph idx="1"/>
          </p:nvPr>
        </p:nvGraphicFramePr>
        <p:xfrm>
          <a:off x="1547495" y="1021080"/>
          <a:ext cx="9229090" cy="5479415"/>
        </p:xfrm>
        <a:graphic>
          <a:graphicData uri="http://schemas.openxmlformats.org/presentationml/2006/ole">
            <mc:AlternateContent xmlns:mc="http://schemas.openxmlformats.org/markup-compatibility/2006">
              <mc:Choice xmlns:v="urn:schemas-microsoft-com:vml" Requires="v">
                <p:oleObj r:id="rId2" imgW="6672580" imgH="4243705" progId="Excel.Chart.8">
                  <p:embed/>
                </p:oleObj>
              </mc:Choice>
              <mc:Fallback>
                <p:oleObj r:id="rId2" imgW="6672580" imgH="4243705" progId="Excel.Chart.8">
                  <p:embed/>
                  <p:pic>
                    <p:nvPicPr>
                      <p:cNvPr id="0" name="图片 3082"/>
                      <p:cNvPicPr/>
                      <p:nvPr/>
                    </p:nvPicPr>
                    <p:blipFill>
                      <a:blip r:embed="rId3"/>
                      <a:stretch>
                        <a:fillRect/>
                      </a:stretch>
                    </p:blipFill>
                    <p:spPr>
                      <a:xfrm>
                        <a:off x="1547495" y="1021080"/>
                        <a:ext cx="9229090" cy="5479415"/>
                      </a:xfrm>
                      <a:prstGeom prst="rect">
                        <a:avLst/>
                      </a:prstGeom>
                      <a:noFill/>
                      <a:ln w="38100">
                        <a:miter/>
                      </a:ln>
                    </p:spPr>
                  </p:pic>
                </p:oleObj>
              </mc:Fallback>
            </mc:AlternateContent>
          </a:graphicData>
        </a:graphic>
      </p:graphicFrame>
      <p:sp>
        <p:nvSpPr>
          <p:cNvPr id="2052" name="Rectangle 4"/>
          <p:cNvSpPr/>
          <p:nvPr/>
        </p:nvSpPr>
        <p:spPr>
          <a:xfrm>
            <a:off x="7416800" y="6375400"/>
            <a:ext cx="4064000" cy="501650"/>
          </a:xfrm>
          <a:prstGeom prst="rect">
            <a:avLst/>
          </a:prstGeom>
          <a:noFill/>
          <a:ln w="9525">
            <a:noFill/>
          </a:ln>
        </p:spPr>
        <p:txBody>
          <a:bodyPr>
            <a:spAutoFit/>
          </a:bodyPr>
          <a:lstStyle/>
          <a:p>
            <a:r>
              <a:rPr lang="zh-CN" altLang="en-US" sz="2665" b="1" dirty="0">
                <a:solidFill>
                  <a:schemeClr val="tx2"/>
                </a:solidFill>
                <a:latin typeface="微软雅黑" panose="020B0503020204020204" charset="-122"/>
                <a:ea typeface="微软雅黑" panose="020B0503020204020204" charset="-122"/>
              </a:rPr>
              <a:t>数据来源于布氏数据</a:t>
            </a:r>
          </a:p>
        </p:txBody>
      </p:sp>
      <p:sp>
        <p:nvSpPr>
          <p:cNvPr id="2" name="标题 1"/>
          <p:cNvSpPr>
            <a:spLocks noGrp="1"/>
          </p:cNvSpPr>
          <p:nvPr>
            <p:ph type="title"/>
          </p:nvPr>
        </p:nvSpPr>
        <p:spPr/>
        <p:txBody>
          <a:bodyPr>
            <a:noAutofit/>
          </a:bodyPr>
          <a:lstStyle/>
          <a:p>
            <a:r>
              <a:rPr lang="zh-CN" altLang="en-US" sz="3600"/>
              <a:t>布氏定律的图像观察</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Grp="1" noChangeAspect="1"/>
          </p:cNvGraphicFramePr>
          <p:nvPr>
            <p:ph idx="1"/>
          </p:nvPr>
        </p:nvGraphicFramePr>
        <p:xfrm>
          <a:off x="263525" y="1052830"/>
          <a:ext cx="5478780" cy="4143375"/>
        </p:xfrm>
        <a:graphic>
          <a:graphicData uri="http://schemas.openxmlformats.org/presentationml/2006/ole">
            <mc:AlternateContent xmlns:mc="http://schemas.openxmlformats.org/markup-compatibility/2006">
              <mc:Choice xmlns:v="urn:schemas-microsoft-com:vml" Requires="v">
                <p:oleObj r:id="rId3" imgW="4474210" imgH="3383280" progId="Excel.Chart.8">
                  <p:embed/>
                </p:oleObj>
              </mc:Choice>
              <mc:Fallback>
                <p:oleObj r:id="rId3" imgW="4474210" imgH="3383280" progId="Excel.Chart.8">
                  <p:embed/>
                  <p:pic>
                    <p:nvPicPr>
                      <p:cNvPr id="0" name="图片 3083"/>
                      <p:cNvPicPr/>
                      <p:nvPr/>
                    </p:nvPicPr>
                    <p:blipFill>
                      <a:blip r:embed="rId4"/>
                      <a:stretch>
                        <a:fillRect/>
                      </a:stretch>
                    </p:blipFill>
                    <p:spPr>
                      <a:xfrm>
                        <a:off x="263525" y="1052830"/>
                        <a:ext cx="5478780" cy="4143375"/>
                      </a:xfrm>
                      <a:prstGeom prst="rect">
                        <a:avLst/>
                      </a:prstGeom>
                      <a:noFill/>
                      <a:ln w="38100">
                        <a:miter/>
                      </a:ln>
                    </p:spPr>
                  </p:pic>
                </p:oleObj>
              </mc:Fallback>
            </mc:AlternateContent>
          </a:graphicData>
        </a:graphic>
      </p:graphicFrame>
      <p:graphicFrame>
        <p:nvGraphicFramePr>
          <p:cNvPr id="3075" name="Object 4"/>
          <p:cNvGraphicFramePr>
            <a:graphicFrameLocks noChangeAspect="1"/>
          </p:cNvGraphicFramePr>
          <p:nvPr/>
        </p:nvGraphicFramePr>
        <p:xfrm>
          <a:off x="6118860" y="3259350"/>
          <a:ext cx="5482590" cy="3359785"/>
        </p:xfrm>
        <a:graphic>
          <a:graphicData uri="http://schemas.openxmlformats.org/presentationml/2006/ole">
            <mc:AlternateContent xmlns:mc="http://schemas.openxmlformats.org/markup-compatibility/2006">
              <mc:Choice xmlns:v="urn:schemas-microsoft-com:vml" Requires="v">
                <p:oleObj r:id="rId5" imgW="4114800" imgH="2514600" progId="Excel.Chart.8">
                  <p:embed/>
                </p:oleObj>
              </mc:Choice>
              <mc:Fallback>
                <p:oleObj r:id="rId5" imgW="4114800" imgH="2514600" progId="Excel.Chart.8">
                  <p:embed/>
                  <p:pic>
                    <p:nvPicPr>
                      <p:cNvPr id="0" name="图片 3084"/>
                      <p:cNvPicPr/>
                      <p:nvPr/>
                    </p:nvPicPr>
                    <p:blipFill>
                      <a:blip r:embed="rId6"/>
                      <a:stretch>
                        <a:fillRect/>
                      </a:stretch>
                    </p:blipFill>
                    <p:spPr>
                      <a:xfrm>
                        <a:off x="6118860" y="3259350"/>
                        <a:ext cx="5482590" cy="3359785"/>
                      </a:xfrm>
                      <a:prstGeom prst="rect">
                        <a:avLst/>
                      </a:prstGeom>
                      <a:noFill/>
                      <a:ln w="38100">
                        <a:noFill/>
                        <a:miter/>
                      </a:ln>
                    </p:spPr>
                  </p:pic>
                </p:oleObj>
              </mc:Fallback>
            </mc:AlternateContent>
          </a:graphicData>
        </a:graphic>
      </p:graphicFrame>
      <p:sp>
        <p:nvSpPr>
          <p:cNvPr id="3077" name="Rectangle 6"/>
          <p:cNvSpPr/>
          <p:nvPr/>
        </p:nvSpPr>
        <p:spPr>
          <a:xfrm>
            <a:off x="6309995" y="1916430"/>
            <a:ext cx="4498340" cy="953135"/>
          </a:xfrm>
          <a:prstGeom prst="rect">
            <a:avLst/>
          </a:prstGeom>
          <a:noFill/>
          <a:ln w="9525">
            <a:noFill/>
          </a:ln>
        </p:spPr>
        <p:txBody>
          <a:bodyPr wrap="square">
            <a:spAutoFit/>
          </a:bodyPr>
          <a:lstStyle/>
          <a:p>
            <a:r>
              <a:rPr lang="zh-CN" altLang="en-US" sz="2800" dirty="0">
                <a:solidFill>
                  <a:schemeClr val="tx2"/>
                </a:solidFill>
                <a:latin typeface="微软雅黑" panose="020B0503020204020204" charset="-122"/>
                <a:ea typeface="微软雅黑" panose="020B0503020204020204" charset="-122"/>
              </a:rPr>
              <a:t>同一组数据的不同图形表示，数据来源于布氏数据</a:t>
            </a:r>
          </a:p>
        </p:txBody>
      </p:sp>
      <p:sp>
        <p:nvSpPr>
          <p:cNvPr id="3" name="标题 2"/>
          <p:cNvSpPr>
            <a:spLocks noGrp="1"/>
          </p:cNvSpPr>
          <p:nvPr>
            <p:ph type="title"/>
            <p:custDataLst>
              <p:tags r:id="rId1"/>
            </p:custDataLst>
          </p:nvPr>
        </p:nvSpPr>
        <p:spPr/>
        <p:txBody>
          <a:bodyPr>
            <a:noAutofit/>
          </a:bodyPr>
          <a:lstStyle/>
          <a:p>
            <a:r>
              <a:rPr lang="zh-CN" altLang="en-US" sz="3600"/>
              <a:t>布氏定律的图像观察</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812800" y="1134745"/>
            <a:ext cx="10668000" cy="2213610"/>
          </a:xfrm>
          <a:prstGeom prst="rect">
            <a:avLst/>
          </a:prstGeom>
          <a:noFill/>
          <a:ln w="9525">
            <a:noFill/>
            <a:miter lim="800000"/>
          </a:ln>
        </p:spPr>
        <p:txBody>
          <a:bodyPr>
            <a:spAutoFit/>
          </a:bodyPr>
          <a:lstStyle/>
          <a:p>
            <a:pPr marL="0" marR="0" lvl="0" indent="0" algn="l" defTabSz="914400" rtl="0" eaLnBrk="1" fontAlgn="base" latinLnBrk="0" hangingPunct="1">
              <a:lnSpc>
                <a:spcPct val="115000"/>
              </a:lnSpc>
              <a:spcBef>
                <a:spcPct val="20000"/>
              </a:spcBef>
              <a:spcAft>
                <a:spcPct val="0"/>
              </a:spcAft>
              <a:buClr>
                <a:srgbClr val="A50021"/>
              </a:buClr>
              <a:buSzPct val="75000"/>
              <a:buFont typeface="Wingdings" panose="05000000000000000000" pitchFamily="2" charset="2"/>
              <a:buNone/>
              <a:defRPr/>
            </a:pPr>
            <a:r>
              <a:rPr kumimoji="1" lang="zh-CN" altLang="en-US" b="1" i="0" u="none" strike="noStrike" kern="1200" cap="none" spc="0" normalizeH="0" baseline="0" noProof="0" dirty="0">
                <a:ln>
                  <a:noFill/>
                </a:ln>
                <a:solidFill>
                  <a:schemeClr val="tx1"/>
                </a:solidFill>
                <a:effectLst/>
                <a:uLnTx/>
                <a:uFillTx/>
                <a:latin typeface="+mn-ea"/>
                <a:ea typeface="+mn-ea"/>
                <a:cs typeface="+mn-cs"/>
              </a:rPr>
              <a:t>   </a:t>
            </a:r>
            <a:r>
              <a:rPr kumimoji="1" lang="zh-CN" altLang="en-US" i="0" baseline="0" noProof="0" dirty="0">
                <a:ln>
                  <a:noFill/>
                </a:ln>
                <a:solidFill>
                  <a:schemeClr val="tx1"/>
                </a:solidFill>
                <a:effectLst/>
                <a:uLnTx/>
                <a:uFillTx/>
                <a:ea typeface="微软雅黑" panose="020B0503020204020204" charset="-122"/>
                <a:cs typeface="+mn-cs"/>
              </a:rPr>
              <a:t> 如果取等级排列的期刊</a:t>
            </a:r>
            <a:r>
              <a:rPr kumimoji="1" lang="zh-CN" altLang="en-US" i="0" baseline="0" noProof="0" dirty="0">
                <a:ln>
                  <a:noFill/>
                </a:ln>
                <a:solidFill>
                  <a:srgbClr val="A50021"/>
                </a:solidFill>
                <a:effectLst/>
                <a:uLnTx/>
                <a:uFillTx/>
                <a:ea typeface="微软雅黑" panose="020B0503020204020204" charset="-122"/>
                <a:cs typeface="+mn-cs"/>
              </a:rPr>
              <a:t>累积数量的对数(</a:t>
            </a:r>
            <a:r>
              <a:rPr kumimoji="1" lang="en-US" altLang="zh-CN" i="0" baseline="0" noProof="0" dirty="0" err="1">
                <a:ln>
                  <a:noFill/>
                </a:ln>
                <a:solidFill>
                  <a:srgbClr val="A50021"/>
                </a:solidFill>
                <a:effectLst/>
                <a:uLnTx/>
                <a:uFillTx/>
                <a:ea typeface="微软雅黑" panose="020B0503020204020204" charset="-122"/>
                <a:cs typeface="+mn-cs"/>
              </a:rPr>
              <a:t>lgn</a:t>
            </a:r>
            <a:r>
              <a:rPr kumimoji="1" lang="en-US" altLang="zh-CN" i="0" baseline="0" noProof="0" dirty="0">
                <a:ln>
                  <a:noFill/>
                </a:ln>
                <a:solidFill>
                  <a:srgbClr val="A50021"/>
                </a:solidFill>
                <a:effectLst/>
                <a:uLnTx/>
                <a:uFillTx/>
                <a:ea typeface="微软雅黑" panose="020B0503020204020204" charset="-122"/>
                <a:cs typeface="+mn-cs"/>
              </a:rPr>
              <a:t>) </a:t>
            </a:r>
            <a:r>
              <a:rPr kumimoji="1" lang="zh-CN" altLang="en-US" i="0" baseline="0" noProof="0" dirty="0">
                <a:ln>
                  <a:noFill/>
                </a:ln>
                <a:solidFill>
                  <a:srgbClr val="A50021"/>
                </a:solidFill>
                <a:effectLst/>
                <a:uLnTx/>
                <a:uFillTx/>
                <a:ea typeface="微软雅黑" panose="020B0503020204020204" charset="-122"/>
                <a:cs typeface="+mn-cs"/>
              </a:rPr>
              <a:t>为横坐标</a:t>
            </a:r>
            <a:r>
              <a:rPr kumimoji="1" lang="zh-CN" altLang="en-US" i="0" baseline="0" noProof="0" dirty="0">
                <a:ln>
                  <a:noFill/>
                </a:ln>
                <a:solidFill>
                  <a:schemeClr val="tx1"/>
                </a:solidFill>
                <a:effectLst/>
                <a:uLnTx/>
                <a:uFillTx/>
                <a:ea typeface="微软雅黑" panose="020B0503020204020204" charset="-122"/>
                <a:cs typeface="+mn-cs"/>
              </a:rPr>
              <a:t>, 以相应的</a:t>
            </a:r>
            <a:r>
              <a:rPr kumimoji="1" lang="zh-CN" altLang="en-US" i="0" baseline="0" noProof="0" dirty="0">
                <a:ln>
                  <a:noFill/>
                </a:ln>
                <a:solidFill>
                  <a:srgbClr val="A50021"/>
                </a:solidFill>
                <a:effectLst/>
                <a:uLnTx/>
                <a:uFillTx/>
                <a:ea typeface="微软雅黑" panose="020B0503020204020204" charset="-122"/>
                <a:cs typeface="+mn-cs"/>
              </a:rPr>
              <a:t>论文累积数</a:t>
            </a:r>
            <a:r>
              <a:rPr kumimoji="1" lang="en-US" altLang="zh-CN" i="0" baseline="0" noProof="0" dirty="0">
                <a:ln>
                  <a:noFill/>
                </a:ln>
                <a:solidFill>
                  <a:srgbClr val="A50021"/>
                </a:solidFill>
                <a:effectLst/>
                <a:uLnTx/>
                <a:uFillTx/>
                <a:ea typeface="微软雅黑" panose="020B0503020204020204" charset="-122"/>
                <a:cs typeface="+mn-cs"/>
              </a:rPr>
              <a:t>R (n)</a:t>
            </a:r>
            <a:r>
              <a:rPr kumimoji="1" lang="zh-CN" altLang="en-US" i="0" baseline="0" noProof="0" dirty="0">
                <a:ln>
                  <a:noFill/>
                </a:ln>
                <a:solidFill>
                  <a:srgbClr val="A50021"/>
                </a:solidFill>
                <a:effectLst/>
                <a:uLnTx/>
                <a:uFillTx/>
                <a:ea typeface="微软雅黑" panose="020B0503020204020204" charset="-122"/>
                <a:cs typeface="+mn-cs"/>
              </a:rPr>
              <a:t>为纵坐标</a:t>
            </a:r>
            <a:r>
              <a:rPr kumimoji="1" lang="zh-CN" altLang="en-US" i="0" baseline="0" noProof="0" dirty="0">
                <a:ln>
                  <a:noFill/>
                </a:ln>
                <a:solidFill>
                  <a:schemeClr val="tx1"/>
                </a:solidFill>
                <a:effectLst/>
                <a:uLnTx/>
                <a:uFillTx/>
                <a:ea typeface="微软雅黑" panose="020B0503020204020204" charset="-122"/>
                <a:cs typeface="+mn-cs"/>
              </a:rPr>
              <a:t>进行图像描述, 便可得到一条曲线</a:t>
            </a:r>
            <a:r>
              <a:rPr kumimoji="1" lang="en-US" altLang="zh-CN" i="0" baseline="0" noProof="0" dirty="0">
                <a:ln>
                  <a:noFill/>
                </a:ln>
                <a:solidFill>
                  <a:schemeClr val="tx1"/>
                </a:solidFill>
                <a:effectLst/>
                <a:uLnTx/>
                <a:uFillTx/>
                <a:ea typeface="微软雅黑" panose="020B0503020204020204" charset="-122"/>
                <a:cs typeface="+mn-cs"/>
              </a:rPr>
              <a:t>。</a:t>
            </a:r>
            <a:r>
              <a:rPr kumimoji="1" lang="zh-CN" altLang="en-US" i="0" baseline="0" noProof="0" dirty="0">
                <a:ln>
                  <a:noFill/>
                </a:ln>
                <a:solidFill>
                  <a:schemeClr val="tx1"/>
                </a:solidFill>
                <a:effectLst/>
                <a:uLnTx/>
                <a:uFillTx/>
                <a:ea typeface="微软雅黑" panose="020B0503020204020204" charset="-122"/>
                <a:cs typeface="+mn-cs"/>
              </a:rPr>
              <a:t>我们把绘制出的曲线称为布拉德福分散曲线。早期的布拉德福定律的图形———分散曲线</a:t>
            </a:r>
            <a:r>
              <a:rPr kumimoji="1" lang="en-US" altLang="zh-CN" i="0" baseline="0" noProof="0" dirty="0">
                <a:ln>
                  <a:noFill/>
                </a:ln>
                <a:solidFill>
                  <a:schemeClr val="tx1"/>
                </a:solidFill>
                <a:effectLst/>
                <a:uLnTx/>
                <a:uFillTx/>
                <a:ea typeface="微软雅黑" panose="020B0503020204020204" charset="-122"/>
                <a:cs typeface="+mn-cs"/>
              </a:rPr>
              <a:t>AB </a:t>
            </a:r>
            <a:r>
              <a:rPr kumimoji="1" lang="zh-CN" altLang="en-US" i="0" baseline="0" noProof="0" dirty="0">
                <a:ln>
                  <a:noFill/>
                </a:ln>
                <a:solidFill>
                  <a:schemeClr val="tx1"/>
                </a:solidFill>
                <a:effectLst/>
                <a:uLnTx/>
                <a:uFillTx/>
                <a:ea typeface="微软雅黑" panose="020B0503020204020204" charset="-122"/>
                <a:cs typeface="+mn-cs"/>
              </a:rPr>
              <a:t>是由两部分组成的: 即对应核心区的上升的一段曲线</a:t>
            </a:r>
            <a:r>
              <a:rPr kumimoji="1" lang="en-US" altLang="zh-CN" i="0" baseline="0" noProof="0" dirty="0">
                <a:ln>
                  <a:noFill/>
                </a:ln>
                <a:solidFill>
                  <a:schemeClr val="tx1"/>
                </a:solidFill>
                <a:effectLst/>
                <a:uLnTx/>
                <a:uFillTx/>
                <a:ea typeface="微软雅黑" panose="020B0503020204020204" charset="-122"/>
                <a:cs typeface="+mn-cs"/>
              </a:rPr>
              <a:t>AC </a:t>
            </a:r>
            <a:r>
              <a:rPr kumimoji="1" lang="zh-CN" altLang="en-US" i="0" baseline="0" noProof="0" dirty="0">
                <a:ln>
                  <a:noFill/>
                </a:ln>
                <a:solidFill>
                  <a:schemeClr val="tx1"/>
                </a:solidFill>
                <a:effectLst/>
                <a:uLnTx/>
                <a:uFillTx/>
                <a:ea typeface="微软雅黑" panose="020B0503020204020204" charset="-122"/>
                <a:cs typeface="+mn-cs"/>
              </a:rPr>
              <a:t>和对应相继各区的直线</a:t>
            </a:r>
            <a:r>
              <a:rPr kumimoji="1" lang="en-US" altLang="zh-CN" i="0" baseline="0" noProof="0" dirty="0">
                <a:ln>
                  <a:noFill/>
                </a:ln>
                <a:solidFill>
                  <a:schemeClr val="tx1"/>
                </a:solidFill>
                <a:effectLst/>
                <a:uLnTx/>
                <a:uFillTx/>
                <a:ea typeface="微软雅黑" panose="020B0503020204020204" charset="-122"/>
                <a:cs typeface="+mn-cs"/>
              </a:rPr>
              <a:t>CB。</a:t>
            </a:r>
            <a:r>
              <a:rPr kumimoji="1" lang="zh-CN" altLang="en-US" i="0" baseline="0" noProof="0" dirty="0">
                <a:ln>
                  <a:noFill/>
                </a:ln>
                <a:solidFill>
                  <a:schemeClr val="tx1"/>
                </a:solidFill>
                <a:effectLst/>
                <a:uLnTx/>
                <a:uFillTx/>
                <a:ea typeface="微软雅黑" panose="020B0503020204020204" charset="-122"/>
                <a:cs typeface="+mn-cs"/>
              </a:rPr>
              <a:t>后来的研究表明, 拐点</a:t>
            </a:r>
            <a:r>
              <a:rPr kumimoji="1" lang="en-US" altLang="zh-CN" i="0" baseline="0" noProof="0" dirty="0">
                <a:ln>
                  <a:noFill/>
                </a:ln>
                <a:solidFill>
                  <a:schemeClr val="tx1"/>
                </a:solidFill>
                <a:effectLst/>
                <a:uLnTx/>
                <a:uFillTx/>
                <a:ea typeface="微软雅黑" panose="020B0503020204020204" charset="-122"/>
                <a:cs typeface="+mn-cs"/>
              </a:rPr>
              <a:t>C </a:t>
            </a:r>
            <a:r>
              <a:rPr kumimoji="1" lang="zh-CN" altLang="en-US" i="0" baseline="0" noProof="0" dirty="0">
                <a:ln>
                  <a:noFill/>
                </a:ln>
                <a:solidFill>
                  <a:schemeClr val="tx1"/>
                </a:solidFill>
                <a:effectLst/>
                <a:uLnTx/>
                <a:uFillTx/>
                <a:ea typeface="微软雅黑" panose="020B0503020204020204" charset="-122"/>
                <a:cs typeface="+mn-cs"/>
              </a:rPr>
              <a:t>点为核心区的分界点。</a:t>
            </a:r>
          </a:p>
        </p:txBody>
      </p:sp>
      <p:grpSp>
        <p:nvGrpSpPr>
          <p:cNvPr id="21507" name="Group 7"/>
          <p:cNvGrpSpPr/>
          <p:nvPr/>
        </p:nvGrpSpPr>
        <p:grpSpPr>
          <a:xfrm>
            <a:off x="1231900" y="3375025"/>
            <a:ext cx="5228590" cy="3176905"/>
            <a:chOff x="2265" y="2808"/>
            <a:chExt cx="5835" cy="4188"/>
          </a:xfrm>
        </p:grpSpPr>
        <p:sp>
          <p:nvSpPr>
            <p:cNvPr id="21509" name="Rectangle 8"/>
            <p:cNvSpPr/>
            <p:nvPr/>
          </p:nvSpPr>
          <p:spPr>
            <a:xfrm>
              <a:off x="5205" y="5280"/>
              <a:ext cx="48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en-US" altLang="zh-CN" sz="1335" dirty="0">
                  <a:latin typeface="Times New Roman" panose="02020603050405020304" pitchFamily="18" charset="0"/>
                </a:rPr>
                <a:t>B</a:t>
              </a:r>
            </a:p>
          </p:txBody>
        </p:sp>
        <p:sp>
          <p:nvSpPr>
            <p:cNvPr id="21510" name="Rectangle 9"/>
            <p:cNvSpPr/>
            <p:nvPr/>
          </p:nvSpPr>
          <p:spPr>
            <a:xfrm>
              <a:off x="4470" y="4368"/>
              <a:ext cx="48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en-US" altLang="zh-CN" sz="1335" dirty="0">
                  <a:latin typeface="Times New Roman" panose="02020603050405020304" pitchFamily="18" charset="0"/>
                </a:rPr>
                <a:t>A</a:t>
              </a:r>
            </a:p>
          </p:txBody>
        </p:sp>
        <p:grpSp>
          <p:nvGrpSpPr>
            <p:cNvPr id="21511" name="Group 10"/>
            <p:cNvGrpSpPr/>
            <p:nvPr/>
          </p:nvGrpSpPr>
          <p:grpSpPr>
            <a:xfrm>
              <a:off x="2265" y="2808"/>
              <a:ext cx="5835" cy="4188"/>
              <a:chOff x="2265" y="2808"/>
              <a:chExt cx="5835" cy="4188"/>
            </a:xfrm>
          </p:grpSpPr>
          <p:sp>
            <p:nvSpPr>
              <p:cNvPr id="21512" name="Rectangle 11"/>
              <p:cNvSpPr/>
              <p:nvPr/>
            </p:nvSpPr>
            <p:spPr>
              <a:xfrm>
                <a:off x="5505" y="6522"/>
                <a:ext cx="72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zh-CN" altLang="en-US" sz="935" dirty="0">
                    <a:solidFill>
                      <a:srgbClr val="000000"/>
                    </a:solidFill>
                    <a:latin typeface="Times New Roman" panose="02020603050405020304" pitchFamily="18" charset="0"/>
                  </a:rPr>
                  <a:t>10.0</a:t>
                </a:r>
              </a:p>
            </p:txBody>
          </p:sp>
          <p:sp>
            <p:nvSpPr>
              <p:cNvPr id="21513" name="Rectangle 12"/>
              <p:cNvSpPr/>
              <p:nvPr/>
            </p:nvSpPr>
            <p:spPr>
              <a:xfrm>
                <a:off x="4995" y="6528"/>
                <a:ext cx="54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zh-CN" altLang="en-US" sz="935" dirty="0">
                    <a:solidFill>
                      <a:srgbClr val="000000"/>
                    </a:solidFill>
                    <a:latin typeface="Times New Roman" panose="02020603050405020304" pitchFamily="18" charset="0"/>
                  </a:rPr>
                  <a:t>8.0</a:t>
                </a:r>
              </a:p>
            </p:txBody>
          </p:sp>
          <p:sp>
            <p:nvSpPr>
              <p:cNvPr id="21514" name="Rectangle 13"/>
              <p:cNvSpPr/>
              <p:nvPr/>
            </p:nvSpPr>
            <p:spPr>
              <a:xfrm>
                <a:off x="4380" y="6528"/>
                <a:ext cx="54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zh-CN" altLang="en-US" sz="935" dirty="0">
                    <a:solidFill>
                      <a:srgbClr val="000000"/>
                    </a:solidFill>
                    <a:latin typeface="Times New Roman" panose="02020603050405020304" pitchFamily="18" charset="0"/>
                  </a:rPr>
                  <a:t>6.0</a:t>
                </a:r>
              </a:p>
            </p:txBody>
          </p:sp>
          <p:sp>
            <p:nvSpPr>
              <p:cNvPr id="21515" name="Rectangle 14"/>
              <p:cNvSpPr/>
              <p:nvPr/>
            </p:nvSpPr>
            <p:spPr>
              <a:xfrm>
                <a:off x="3825" y="6528"/>
                <a:ext cx="54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zh-CN" altLang="en-US" sz="935" dirty="0">
                    <a:solidFill>
                      <a:srgbClr val="000000"/>
                    </a:solidFill>
                    <a:latin typeface="Times New Roman" panose="02020603050405020304" pitchFamily="18" charset="0"/>
                  </a:rPr>
                  <a:t>4.0</a:t>
                </a:r>
              </a:p>
            </p:txBody>
          </p:sp>
          <p:sp>
            <p:nvSpPr>
              <p:cNvPr id="21516" name="Rectangle 15"/>
              <p:cNvSpPr/>
              <p:nvPr/>
            </p:nvSpPr>
            <p:spPr>
              <a:xfrm>
                <a:off x="3225" y="6528"/>
                <a:ext cx="54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zh-CN" altLang="en-US" sz="935" dirty="0">
                    <a:solidFill>
                      <a:srgbClr val="000000"/>
                    </a:solidFill>
                    <a:latin typeface="Times New Roman" panose="02020603050405020304" pitchFamily="18" charset="0"/>
                  </a:rPr>
                  <a:t>2.0</a:t>
                </a:r>
              </a:p>
            </p:txBody>
          </p:sp>
          <p:sp>
            <p:nvSpPr>
              <p:cNvPr id="21517" name="Rectangle 16"/>
              <p:cNvSpPr/>
              <p:nvPr/>
            </p:nvSpPr>
            <p:spPr>
              <a:xfrm>
                <a:off x="2595" y="5874"/>
                <a:ext cx="72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zh-CN" altLang="en-US" sz="935" dirty="0">
                    <a:solidFill>
                      <a:srgbClr val="000000"/>
                    </a:solidFill>
                    <a:latin typeface="Times New Roman" panose="02020603050405020304" pitchFamily="18" charset="0"/>
                  </a:rPr>
                  <a:t>300</a:t>
                </a:r>
              </a:p>
              <a:p>
                <a:pPr algn="just" eaLnBrk="0" hangingPunct="0"/>
                <a:endParaRPr lang="zh-CN" altLang="en-US" sz="935" dirty="0">
                  <a:solidFill>
                    <a:srgbClr val="000000"/>
                  </a:solidFill>
                  <a:latin typeface="Times New Roman" panose="02020603050405020304" pitchFamily="18" charset="0"/>
                </a:endParaRPr>
              </a:p>
            </p:txBody>
          </p:sp>
          <p:sp>
            <p:nvSpPr>
              <p:cNvPr id="21518" name="Rectangle 17"/>
              <p:cNvSpPr/>
              <p:nvPr/>
            </p:nvSpPr>
            <p:spPr>
              <a:xfrm>
                <a:off x="2520" y="5244"/>
                <a:ext cx="72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zh-CN" altLang="en-US" sz="935" dirty="0">
                    <a:solidFill>
                      <a:srgbClr val="000000"/>
                    </a:solidFill>
                    <a:latin typeface="Times New Roman" panose="02020603050405020304" pitchFamily="18" charset="0"/>
                  </a:rPr>
                  <a:t> 600</a:t>
                </a:r>
              </a:p>
              <a:p>
                <a:pPr algn="just" eaLnBrk="0" hangingPunct="0"/>
                <a:endParaRPr lang="zh-CN" altLang="en-US" sz="935" dirty="0">
                  <a:solidFill>
                    <a:srgbClr val="000000"/>
                  </a:solidFill>
                  <a:latin typeface="Times New Roman" panose="02020603050405020304" pitchFamily="18" charset="0"/>
                </a:endParaRPr>
              </a:p>
            </p:txBody>
          </p:sp>
          <p:sp>
            <p:nvSpPr>
              <p:cNvPr id="21519" name="Rectangle 18"/>
              <p:cNvSpPr/>
              <p:nvPr/>
            </p:nvSpPr>
            <p:spPr>
              <a:xfrm>
                <a:off x="2520" y="4635"/>
                <a:ext cx="72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zh-CN" altLang="en-US" sz="935" dirty="0">
                    <a:solidFill>
                      <a:srgbClr val="000000"/>
                    </a:solidFill>
                    <a:latin typeface="Times New Roman" panose="02020603050405020304" pitchFamily="18" charset="0"/>
                  </a:rPr>
                  <a:t> 900</a:t>
                </a:r>
              </a:p>
              <a:p>
                <a:pPr algn="just" eaLnBrk="0" hangingPunct="0"/>
                <a:endParaRPr lang="zh-CN" altLang="en-US" sz="935" dirty="0">
                  <a:solidFill>
                    <a:srgbClr val="000000"/>
                  </a:solidFill>
                  <a:latin typeface="Times New Roman" panose="02020603050405020304" pitchFamily="18" charset="0"/>
                </a:endParaRPr>
              </a:p>
            </p:txBody>
          </p:sp>
          <p:sp>
            <p:nvSpPr>
              <p:cNvPr id="21520" name="Rectangle 19"/>
              <p:cNvSpPr/>
              <p:nvPr/>
            </p:nvSpPr>
            <p:spPr>
              <a:xfrm>
                <a:off x="2520" y="4026"/>
                <a:ext cx="72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zh-CN" altLang="en-US" sz="935" dirty="0">
                    <a:solidFill>
                      <a:srgbClr val="000000"/>
                    </a:solidFill>
                    <a:latin typeface="Times New Roman" panose="02020603050405020304" pitchFamily="18" charset="0"/>
                  </a:rPr>
                  <a:t>1200</a:t>
                </a:r>
              </a:p>
              <a:p>
                <a:pPr algn="just" eaLnBrk="0" hangingPunct="0"/>
                <a:endParaRPr lang="zh-CN" altLang="en-US" sz="935" dirty="0">
                  <a:solidFill>
                    <a:srgbClr val="000000"/>
                  </a:solidFill>
                  <a:latin typeface="Times New Roman" panose="02020603050405020304" pitchFamily="18" charset="0"/>
                </a:endParaRPr>
              </a:p>
            </p:txBody>
          </p:sp>
          <p:sp>
            <p:nvSpPr>
              <p:cNvPr id="21521" name="Rectangle 20"/>
              <p:cNvSpPr/>
              <p:nvPr/>
            </p:nvSpPr>
            <p:spPr>
              <a:xfrm>
                <a:off x="2520" y="3372"/>
                <a:ext cx="72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zh-CN" altLang="en-US" sz="935" dirty="0">
                    <a:solidFill>
                      <a:srgbClr val="000000"/>
                    </a:solidFill>
                    <a:latin typeface="Times New Roman" panose="02020603050405020304" pitchFamily="18" charset="0"/>
                  </a:rPr>
                  <a:t>1500</a:t>
                </a:r>
              </a:p>
              <a:p>
                <a:pPr algn="just" eaLnBrk="0" hangingPunct="0"/>
                <a:endParaRPr lang="zh-CN" altLang="en-US" sz="935" dirty="0">
                  <a:solidFill>
                    <a:srgbClr val="000000"/>
                  </a:solidFill>
                  <a:latin typeface="Times New Roman" panose="02020603050405020304" pitchFamily="18" charset="0"/>
                </a:endParaRPr>
              </a:p>
            </p:txBody>
          </p:sp>
          <p:grpSp>
            <p:nvGrpSpPr>
              <p:cNvPr id="21522" name="Group 21"/>
              <p:cNvGrpSpPr/>
              <p:nvPr/>
            </p:nvGrpSpPr>
            <p:grpSpPr>
              <a:xfrm>
                <a:off x="2265" y="2808"/>
                <a:ext cx="5835" cy="4092"/>
                <a:chOff x="2265" y="2808"/>
                <a:chExt cx="5835" cy="4092"/>
              </a:xfrm>
            </p:grpSpPr>
            <p:sp>
              <p:nvSpPr>
                <p:cNvPr id="21523" name="Rectangle 22"/>
                <p:cNvSpPr/>
                <p:nvPr/>
              </p:nvSpPr>
              <p:spPr>
                <a:xfrm>
                  <a:off x="6300" y="6432"/>
                  <a:ext cx="1800"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en-US" altLang="zh-CN" sz="1200" dirty="0">
                      <a:latin typeface="Times New Roman" panose="02020603050405020304" pitchFamily="18" charset="0"/>
                    </a:rPr>
                    <a:t>log（</a:t>
                  </a:r>
                  <a:r>
                    <a:rPr lang="zh-CN" altLang="en-US" sz="1200" dirty="0">
                      <a:latin typeface="Times New Roman" panose="02020603050405020304" pitchFamily="18" charset="0"/>
                    </a:rPr>
                    <a:t>期刊累积数）   </a:t>
                  </a:r>
                  <a:r>
                    <a:rPr lang="zh-CN" altLang="en-US" sz="935" dirty="0">
                      <a:solidFill>
                        <a:srgbClr val="000000"/>
                      </a:solidFill>
                      <a:latin typeface="Times New Roman" panose="02020603050405020304" pitchFamily="18" charset="0"/>
                    </a:rPr>
                    <a:t>  </a:t>
                  </a:r>
                </a:p>
              </p:txBody>
            </p:sp>
            <p:grpSp>
              <p:nvGrpSpPr>
                <p:cNvPr id="21524" name="Group 23"/>
                <p:cNvGrpSpPr/>
                <p:nvPr/>
              </p:nvGrpSpPr>
              <p:grpSpPr>
                <a:xfrm>
                  <a:off x="2265" y="2808"/>
                  <a:ext cx="5775" cy="3780"/>
                  <a:chOff x="2265" y="2808"/>
                  <a:chExt cx="5775" cy="3780"/>
                </a:xfrm>
              </p:grpSpPr>
              <p:sp>
                <p:nvSpPr>
                  <p:cNvPr id="21525" name="Rectangle 24"/>
                  <p:cNvSpPr/>
                  <p:nvPr/>
                </p:nvSpPr>
                <p:spPr>
                  <a:xfrm>
                    <a:off x="2265" y="2808"/>
                    <a:ext cx="2655" cy="468"/>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zh-CN" altLang="en-US" sz="1200" dirty="0">
                        <a:latin typeface="Times New Roman" panose="02020603050405020304" pitchFamily="18" charset="0"/>
                      </a:rPr>
                      <a:t>  论文累积数</a:t>
                    </a:r>
                    <a:endParaRPr lang="zh-CN" altLang="en-US" sz="1335" dirty="0">
                      <a:latin typeface="Times New Roman" panose="02020603050405020304" pitchFamily="18" charset="0"/>
                    </a:endParaRPr>
                  </a:p>
                </p:txBody>
              </p:sp>
              <p:sp>
                <p:nvSpPr>
                  <p:cNvPr id="21526" name="Freeform 25"/>
                  <p:cNvSpPr/>
                  <p:nvPr/>
                </p:nvSpPr>
                <p:spPr>
                  <a:xfrm>
                    <a:off x="3000" y="4560"/>
                    <a:ext cx="2940" cy="1872"/>
                  </a:xfrm>
                  <a:custGeom>
                    <a:avLst/>
                    <a:gdLst>
                      <a:gd name="txL" fmla="*/ 0 w 3360"/>
                      <a:gd name="txT" fmla="*/ 0 h 2808"/>
                      <a:gd name="txR" fmla="*/ 3360 w 3360"/>
                      <a:gd name="txB" fmla="*/ 2808 h 2808"/>
                    </a:gdLst>
                    <a:ahLst/>
                    <a:cxnLst>
                      <a:cxn ang="0">
                        <a:pos x="0" y="247"/>
                      </a:cxn>
                      <a:cxn ang="0">
                        <a:pos x="431" y="205"/>
                      </a:cxn>
                      <a:cxn ang="0">
                        <a:pos x="1508" y="0"/>
                      </a:cxn>
                    </a:cxnLst>
                    <a:rect l="txL" t="txT" r="txR" b="txB"/>
                    <a:pathLst>
                      <a:path w="3360" h="2808">
                        <a:moveTo>
                          <a:pt x="0" y="2808"/>
                        </a:moveTo>
                        <a:cubicBezTo>
                          <a:pt x="200" y="2808"/>
                          <a:pt x="400" y="2808"/>
                          <a:pt x="960" y="2340"/>
                        </a:cubicBezTo>
                        <a:cubicBezTo>
                          <a:pt x="1520" y="1872"/>
                          <a:pt x="2440" y="936"/>
                          <a:pt x="3360" y="0"/>
                        </a:cubicBez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sp>
                <p:nvSpPr>
                  <p:cNvPr id="21527" name="Rectangle 26"/>
                  <p:cNvSpPr/>
                  <p:nvPr/>
                </p:nvSpPr>
                <p:spPr>
                  <a:xfrm>
                    <a:off x="5880" y="4872"/>
                    <a:ext cx="2160" cy="936"/>
                  </a:xfrm>
                  <a:prstGeom prst="rect">
                    <a:avLst/>
                  </a:prstGeom>
                  <a:solidFill>
                    <a:srgbClr val="FFFFFF"/>
                  </a:solidFill>
                  <a:ln w="9525" cap="flat" cmpd="sng">
                    <a:solidFill>
                      <a:srgbClr val="FFFFFF"/>
                    </a:solidFill>
                    <a:prstDash val="solid"/>
                    <a:miter/>
                    <a:headEnd type="none" w="med" len="med"/>
                    <a:tailEnd type="none" w="med" len="med"/>
                  </a:ln>
                </p:spPr>
                <p:txBody>
                  <a:bodyPr/>
                  <a:lstStyle/>
                  <a:p>
                    <a:pPr algn="just" eaLnBrk="0" hangingPunct="0"/>
                    <a:r>
                      <a:rPr lang="en-US" altLang="zh-CN" sz="1335" dirty="0">
                        <a:latin typeface="Times New Roman" panose="02020603050405020304" pitchFamily="18" charset="0"/>
                      </a:rPr>
                      <a:t>A－</a:t>
                    </a:r>
                    <a:r>
                      <a:rPr lang="zh-CN" altLang="en-US" sz="1335" dirty="0">
                        <a:latin typeface="Times New Roman" panose="02020603050405020304" pitchFamily="18" charset="0"/>
                      </a:rPr>
                      <a:t>应用地球物理学</a:t>
                    </a:r>
                  </a:p>
                  <a:p>
                    <a:pPr algn="just" eaLnBrk="0" hangingPunct="0"/>
                    <a:r>
                      <a:rPr lang="en-US" altLang="zh-CN" sz="1335" dirty="0">
                        <a:latin typeface="Times New Roman" panose="02020603050405020304" pitchFamily="18" charset="0"/>
                      </a:rPr>
                      <a:t>B－</a:t>
                    </a:r>
                    <a:r>
                      <a:rPr lang="zh-CN" altLang="en-US" sz="1335" dirty="0">
                        <a:latin typeface="Times New Roman" panose="02020603050405020304" pitchFamily="18" charset="0"/>
                      </a:rPr>
                      <a:t>润滑学</a:t>
                    </a:r>
                  </a:p>
                </p:txBody>
              </p:sp>
              <p:sp>
                <p:nvSpPr>
                  <p:cNvPr id="21528" name="Freeform 27"/>
                  <p:cNvSpPr/>
                  <p:nvPr/>
                </p:nvSpPr>
                <p:spPr>
                  <a:xfrm>
                    <a:off x="3000" y="3936"/>
                    <a:ext cx="2580" cy="2340"/>
                  </a:xfrm>
                  <a:custGeom>
                    <a:avLst/>
                    <a:gdLst>
                      <a:gd name="txL" fmla="*/ 0 w 3360"/>
                      <a:gd name="txT" fmla="*/ 0 h 2808"/>
                      <a:gd name="txR" fmla="*/ 3360 w 3360"/>
                      <a:gd name="txB" fmla="*/ 2808 h 2808"/>
                    </a:gdLst>
                    <a:ahLst/>
                    <a:cxnLst>
                      <a:cxn ang="0">
                        <a:pos x="0" y="940"/>
                      </a:cxn>
                      <a:cxn ang="0">
                        <a:pos x="197" y="783"/>
                      </a:cxn>
                      <a:cxn ang="0">
                        <a:pos x="689" y="0"/>
                      </a:cxn>
                    </a:cxnLst>
                    <a:rect l="txL" t="txT" r="txR" b="txB"/>
                    <a:pathLst>
                      <a:path w="3360" h="2808">
                        <a:moveTo>
                          <a:pt x="0" y="2808"/>
                        </a:moveTo>
                        <a:cubicBezTo>
                          <a:pt x="200" y="2808"/>
                          <a:pt x="400" y="2808"/>
                          <a:pt x="960" y="2340"/>
                        </a:cubicBezTo>
                        <a:cubicBezTo>
                          <a:pt x="1520" y="1872"/>
                          <a:pt x="2440" y="936"/>
                          <a:pt x="3360" y="0"/>
                        </a:cubicBez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sp>
                <p:nvSpPr>
                  <p:cNvPr id="21529" name="Freeform 28"/>
                  <p:cNvSpPr/>
                  <p:nvPr/>
                </p:nvSpPr>
                <p:spPr>
                  <a:xfrm>
                    <a:off x="3825" y="5820"/>
                    <a:ext cx="1" cy="768"/>
                  </a:xfrm>
                  <a:custGeom>
                    <a:avLst/>
                    <a:gdLst>
                      <a:gd name="txL" fmla="*/ 0 w 1"/>
                      <a:gd name="txT" fmla="*/ 0 h 768"/>
                      <a:gd name="txR" fmla="*/ 1 w 1"/>
                      <a:gd name="txB" fmla="*/ 768 h 768"/>
                    </a:gdLst>
                    <a:ahLst/>
                    <a:cxnLst>
                      <a:cxn ang="0">
                        <a:pos x="0" y="0"/>
                      </a:cxn>
                      <a:cxn ang="0">
                        <a:pos x="1" y="768"/>
                      </a:cxn>
                    </a:cxnLst>
                    <a:rect l="txL" t="txT" r="txR" b="txB"/>
                    <a:pathLst>
                      <a:path w="1" h="768">
                        <a:moveTo>
                          <a:pt x="0" y="0"/>
                        </a:moveTo>
                        <a:lnTo>
                          <a:pt x="1" y="768"/>
                        </a:lnTo>
                      </a:path>
                    </a:pathLst>
                  </a:custGeom>
                  <a:noFill/>
                  <a:ln w="9525" cap="flat" cmpd="sng">
                    <a:solidFill>
                      <a:srgbClr val="000000">
                        <a:alpha val="100000"/>
                      </a:srgbClr>
                    </a:solidFill>
                    <a:prstDash val="sysDot"/>
                    <a:round/>
                    <a:headEnd type="none" w="med" len="med"/>
                    <a:tailEnd type="none" w="med" len="med"/>
                  </a:ln>
                </p:spPr>
                <p:txBody>
                  <a:bodyPr/>
                  <a:lstStyle/>
                  <a:p>
                    <a:endParaRPr lang="zh-CN" altLang="en-US" sz="3200"/>
                  </a:p>
                </p:txBody>
              </p:sp>
              <p:sp>
                <p:nvSpPr>
                  <p:cNvPr id="21530" name="Freeform 29"/>
                  <p:cNvSpPr/>
                  <p:nvPr/>
                </p:nvSpPr>
                <p:spPr>
                  <a:xfrm>
                    <a:off x="3015" y="5805"/>
                    <a:ext cx="765" cy="3"/>
                  </a:xfrm>
                  <a:custGeom>
                    <a:avLst/>
                    <a:gdLst>
                      <a:gd name="txL" fmla="*/ 0 w 765"/>
                      <a:gd name="txT" fmla="*/ 0 h 3"/>
                      <a:gd name="txR" fmla="*/ 765 w 765"/>
                      <a:gd name="txB" fmla="*/ 3 h 3"/>
                    </a:gdLst>
                    <a:ahLst/>
                    <a:cxnLst>
                      <a:cxn ang="0">
                        <a:pos x="765" y="3"/>
                      </a:cxn>
                      <a:cxn ang="0">
                        <a:pos x="0" y="0"/>
                      </a:cxn>
                    </a:cxnLst>
                    <a:rect l="txL" t="txT" r="txR" b="txB"/>
                    <a:pathLst>
                      <a:path w="765" h="3">
                        <a:moveTo>
                          <a:pt x="765" y="3"/>
                        </a:moveTo>
                        <a:lnTo>
                          <a:pt x="0" y="0"/>
                        </a:lnTo>
                      </a:path>
                    </a:pathLst>
                  </a:custGeom>
                  <a:noFill/>
                  <a:ln w="9525" cap="flat" cmpd="sng">
                    <a:solidFill>
                      <a:srgbClr val="000000">
                        <a:alpha val="100000"/>
                      </a:srgbClr>
                    </a:solidFill>
                    <a:prstDash val="sysDot"/>
                    <a:round/>
                    <a:headEnd type="none" w="med" len="med"/>
                    <a:tailEnd type="none" w="med" len="med"/>
                  </a:ln>
                </p:spPr>
                <p:txBody>
                  <a:bodyPr/>
                  <a:lstStyle/>
                  <a:p>
                    <a:endParaRPr lang="zh-CN" altLang="en-US" sz="3200"/>
                  </a:p>
                </p:txBody>
              </p:sp>
              <p:grpSp>
                <p:nvGrpSpPr>
                  <p:cNvPr id="21531" name="Group 30"/>
                  <p:cNvGrpSpPr/>
                  <p:nvPr/>
                </p:nvGrpSpPr>
                <p:grpSpPr>
                  <a:xfrm>
                    <a:off x="3000" y="3156"/>
                    <a:ext cx="3360" cy="3432"/>
                    <a:chOff x="3000" y="3156"/>
                    <a:chExt cx="3360" cy="3432"/>
                  </a:xfrm>
                </p:grpSpPr>
                <p:sp>
                  <p:nvSpPr>
                    <p:cNvPr id="21532" name="Line 31"/>
                    <p:cNvSpPr/>
                    <p:nvPr/>
                  </p:nvSpPr>
                  <p:spPr>
                    <a:xfrm flipV="1">
                      <a:off x="3000" y="3156"/>
                      <a:ext cx="0" cy="3432"/>
                    </a:xfrm>
                    <a:prstGeom prst="line">
                      <a:avLst/>
                    </a:prstGeom>
                    <a:ln w="9525" cap="flat" cmpd="sng">
                      <a:solidFill>
                        <a:srgbClr val="000000"/>
                      </a:solidFill>
                      <a:prstDash val="solid"/>
                      <a:headEnd type="none" w="med" len="med"/>
                      <a:tailEnd type="triangle" w="med" len="med"/>
                    </a:ln>
                  </p:spPr>
                  <p:txBody>
                    <a:bodyPr/>
                    <a:lstStyle/>
                    <a:p>
                      <a:endParaRPr lang="zh-CN" altLang="en-US"/>
                    </a:p>
                  </p:txBody>
                </p:sp>
                <p:sp>
                  <p:nvSpPr>
                    <p:cNvPr id="21533" name="Line 32"/>
                    <p:cNvSpPr/>
                    <p:nvPr/>
                  </p:nvSpPr>
                  <p:spPr>
                    <a:xfrm>
                      <a:off x="3000" y="6588"/>
                      <a:ext cx="3360" cy="0"/>
                    </a:xfrm>
                    <a:prstGeom prst="line">
                      <a:avLst/>
                    </a:prstGeom>
                    <a:ln w="9525" cap="flat" cmpd="sng">
                      <a:solidFill>
                        <a:srgbClr val="000000"/>
                      </a:solidFill>
                      <a:prstDash val="solid"/>
                      <a:headEnd type="none" w="med" len="med"/>
                      <a:tailEnd type="triangle" w="med" len="med"/>
                    </a:ln>
                  </p:spPr>
                  <p:txBody>
                    <a:bodyPr/>
                    <a:lstStyle/>
                    <a:p>
                      <a:endParaRPr lang="zh-CN" altLang="en-US"/>
                    </a:p>
                  </p:txBody>
                </p:sp>
                <p:sp>
                  <p:nvSpPr>
                    <p:cNvPr id="21534" name="Freeform 33"/>
                    <p:cNvSpPr/>
                    <p:nvPr/>
                  </p:nvSpPr>
                  <p:spPr>
                    <a:xfrm>
                      <a:off x="3000" y="5514"/>
                      <a:ext cx="59" cy="6"/>
                    </a:xfrm>
                    <a:custGeom>
                      <a:avLst/>
                      <a:gdLst>
                        <a:gd name="txL" fmla="*/ 0 w 59"/>
                        <a:gd name="txT" fmla="*/ 0 h 6"/>
                        <a:gd name="txR" fmla="*/ 59 w 59"/>
                        <a:gd name="txB" fmla="*/ 6 h 6"/>
                      </a:gdLst>
                      <a:ahLst/>
                      <a:cxnLst>
                        <a:cxn ang="0">
                          <a:pos x="59" y="6"/>
                        </a:cxn>
                        <a:cxn ang="0">
                          <a:pos x="0" y="0"/>
                        </a:cxn>
                      </a:cxnLst>
                      <a:rect l="txL" t="txT" r="txR" b="txB"/>
                      <a:pathLst>
                        <a:path w="59" h="6">
                          <a:moveTo>
                            <a:pt x="59" y="6"/>
                          </a:moveTo>
                          <a:lnTo>
                            <a:pt x="0" y="0"/>
                          </a:ln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sp>
                  <p:nvSpPr>
                    <p:cNvPr id="21535" name="Freeform 34"/>
                    <p:cNvSpPr/>
                    <p:nvPr/>
                  </p:nvSpPr>
                  <p:spPr>
                    <a:xfrm>
                      <a:off x="3000" y="4275"/>
                      <a:ext cx="59" cy="6"/>
                    </a:xfrm>
                    <a:custGeom>
                      <a:avLst/>
                      <a:gdLst>
                        <a:gd name="txL" fmla="*/ 0 w 59"/>
                        <a:gd name="txT" fmla="*/ 0 h 6"/>
                        <a:gd name="txR" fmla="*/ 59 w 59"/>
                        <a:gd name="txB" fmla="*/ 6 h 6"/>
                      </a:gdLst>
                      <a:ahLst/>
                      <a:cxnLst>
                        <a:cxn ang="0">
                          <a:pos x="59" y="6"/>
                        </a:cxn>
                        <a:cxn ang="0">
                          <a:pos x="0" y="0"/>
                        </a:cxn>
                      </a:cxnLst>
                      <a:rect l="txL" t="txT" r="txR" b="txB"/>
                      <a:pathLst>
                        <a:path w="59" h="6">
                          <a:moveTo>
                            <a:pt x="59" y="6"/>
                          </a:moveTo>
                          <a:lnTo>
                            <a:pt x="0" y="0"/>
                          </a:ln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sp>
                  <p:nvSpPr>
                    <p:cNvPr id="21536" name="Freeform 35"/>
                    <p:cNvSpPr/>
                    <p:nvPr/>
                  </p:nvSpPr>
                  <p:spPr>
                    <a:xfrm>
                      <a:off x="3000" y="6117"/>
                      <a:ext cx="59" cy="6"/>
                    </a:xfrm>
                    <a:custGeom>
                      <a:avLst/>
                      <a:gdLst>
                        <a:gd name="txL" fmla="*/ 0 w 59"/>
                        <a:gd name="txT" fmla="*/ 0 h 6"/>
                        <a:gd name="txR" fmla="*/ 59 w 59"/>
                        <a:gd name="txB" fmla="*/ 6 h 6"/>
                      </a:gdLst>
                      <a:ahLst/>
                      <a:cxnLst>
                        <a:cxn ang="0">
                          <a:pos x="59" y="6"/>
                        </a:cxn>
                        <a:cxn ang="0">
                          <a:pos x="0" y="0"/>
                        </a:cxn>
                      </a:cxnLst>
                      <a:rect l="txL" t="txT" r="txR" b="txB"/>
                      <a:pathLst>
                        <a:path w="59" h="6">
                          <a:moveTo>
                            <a:pt x="59" y="6"/>
                          </a:moveTo>
                          <a:lnTo>
                            <a:pt x="0" y="0"/>
                          </a:ln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sp>
                  <p:nvSpPr>
                    <p:cNvPr id="21537" name="Freeform 36"/>
                    <p:cNvSpPr/>
                    <p:nvPr/>
                  </p:nvSpPr>
                  <p:spPr>
                    <a:xfrm>
                      <a:off x="3000" y="4884"/>
                      <a:ext cx="59" cy="6"/>
                    </a:xfrm>
                    <a:custGeom>
                      <a:avLst/>
                      <a:gdLst>
                        <a:gd name="txL" fmla="*/ 0 w 59"/>
                        <a:gd name="txT" fmla="*/ 0 h 6"/>
                        <a:gd name="txR" fmla="*/ 59 w 59"/>
                        <a:gd name="txB" fmla="*/ 6 h 6"/>
                      </a:gdLst>
                      <a:ahLst/>
                      <a:cxnLst>
                        <a:cxn ang="0">
                          <a:pos x="59" y="6"/>
                        </a:cxn>
                        <a:cxn ang="0">
                          <a:pos x="0" y="0"/>
                        </a:cxn>
                      </a:cxnLst>
                      <a:rect l="txL" t="txT" r="txR" b="txB"/>
                      <a:pathLst>
                        <a:path w="59" h="6">
                          <a:moveTo>
                            <a:pt x="59" y="6"/>
                          </a:moveTo>
                          <a:lnTo>
                            <a:pt x="0" y="0"/>
                          </a:ln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sp>
                  <p:nvSpPr>
                    <p:cNvPr id="21538" name="Freeform 37"/>
                    <p:cNvSpPr/>
                    <p:nvPr/>
                  </p:nvSpPr>
                  <p:spPr>
                    <a:xfrm>
                      <a:off x="3000" y="3624"/>
                      <a:ext cx="59" cy="6"/>
                    </a:xfrm>
                    <a:custGeom>
                      <a:avLst/>
                      <a:gdLst>
                        <a:gd name="txL" fmla="*/ 0 w 59"/>
                        <a:gd name="txT" fmla="*/ 0 h 6"/>
                        <a:gd name="txR" fmla="*/ 59 w 59"/>
                        <a:gd name="txB" fmla="*/ 6 h 6"/>
                      </a:gdLst>
                      <a:ahLst/>
                      <a:cxnLst>
                        <a:cxn ang="0">
                          <a:pos x="59" y="6"/>
                        </a:cxn>
                        <a:cxn ang="0">
                          <a:pos x="0" y="0"/>
                        </a:cxn>
                      </a:cxnLst>
                      <a:rect l="txL" t="txT" r="txR" b="txB"/>
                      <a:pathLst>
                        <a:path w="59" h="6">
                          <a:moveTo>
                            <a:pt x="59" y="6"/>
                          </a:moveTo>
                          <a:lnTo>
                            <a:pt x="0" y="0"/>
                          </a:ln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sp>
                  <p:nvSpPr>
                    <p:cNvPr id="21539" name="Freeform 38"/>
                    <p:cNvSpPr/>
                    <p:nvPr/>
                  </p:nvSpPr>
                  <p:spPr>
                    <a:xfrm rot="-5400000">
                      <a:off x="4602" y="6555"/>
                      <a:ext cx="59" cy="6"/>
                    </a:xfrm>
                    <a:custGeom>
                      <a:avLst/>
                      <a:gdLst>
                        <a:gd name="txL" fmla="*/ 0 w 59"/>
                        <a:gd name="txT" fmla="*/ 0 h 6"/>
                        <a:gd name="txR" fmla="*/ 59 w 59"/>
                        <a:gd name="txB" fmla="*/ 6 h 6"/>
                      </a:gdLst>
                      <a:ahLst/>
                      <a:cxnLst>
                        <a:cxn ang="0">
                          <a:pos x="59" y="6"/>
                        </a:cxn>
                        <a:cxn ang="0">
                          <a:pos x="0" y="0"/>
                        </a:cxn>
                      </a:cxnLst>
                      <a:rect l="txL" t="txT" r="txR" b="txB"/>
                      <a:pathLst>
                        <a:path w="59" h="6">
                          <a:moveTo>
                            <a:pt x="59" y="6"/>
                          </a:moveTo>
                          <a:lnTo>
                            <a:pt x="0" y="0"/>
                          </a:ln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sp>
                  <p:nvSpPr>
                    <p:cNvPr id="21540" name="Freeform 39"/>
                    <p:cNvSpPr/>
                    <p:nvPr/>
                  </p:nvSpPr>
                  <p:spPr>
                    <a:xfrm rot="-5400000">
                      <a:off x="3447" y="6555"/>
                      <a:ext cx="59" cy="6"/>
                    </a:xfrm>
                    <a:custGeom>
                      <a:avLst/>
                      <a:gdLst>
                        <a:gd name="txL" fmla="*/ 0 w 59"/>
                        <a:gd name="txT" fmla="*/ 0 h 6"/>
                        <a:gd name="txR" fmla="*/ 59 w 59"/>
                        <a:gd name="txB" fmla="*/ 6 h 6"/>
                      </a:gdLst>
                      <a:ahLst/>
                      <a:cxnLst>
                        <a:cxn ang="0">
                          <a:pos x="59" y="6"/>
                        </a:cxn>
                        <a:cxn ang="0">
                          <a:pos x="0" y="0"/>
                        </a:cxn>
                      </a:cxnLst>
                      <a:rect l="txL" t="txT" r="txR" b="txB"/>
                      <a:pathLst>
                        <a:path w="59" h="6">
                          <a:moveTo>
                            <a:pt x="59" y="6"/>
                          </a:moveTo>
                          <a:lnTo>
                            <a:pt x="0" y="0"/>
                          </a:ln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sp>
                  <p:nvSpPr>
                    <p:cNvPr id="21541" name="Freeform 40"/>
                    <p:cNvSpPr/>
                    <p:nvPr/>
                  </p:nvSpPr>
                  <p:spPr>
                    <a:xfrm rot="-5400000">
                      <a:off x="4053" y="6555"/>
                      <a:ext cx="59" cy="6"/>
                    </a:xfrm>
                    <a:custGeom>
                      <a:avLst/>
                      <a:gdLst>
                        <a:gd name="txL" fmla="*/ 0 w 59"/>
                        <a:gd name="txT" fmla="*/ 0 h 6"/>
                        <a:gd name="txR" fmla="*/ 59 w 59"/>
                        <a:gd name="txB" fmla="*/ 6 h 6"/>
                      </a:gdLst>
                      <a:ahLst/>
                      <a:cxnLst>
                        <a:cxn ang="0">
                          <a:pos x="59" y="6"/>
                        </a:cxn>
                        <a:cxn ang="0">
                          <a:pos x="0" y="0"/>
                        </a:cxn>
                      </a:cxnLst>
                      <a:rect l="txL" t="txT" r="txR" b="txB"/>
                      <a:pathLst>
                        <a:path w="59" h="6">
                          <a:moveTo>
                            <a:pt x="59" y="6"/>
                          </a:moveTo>
                          <a:lnTo>
                            <a:pt x="0" y="0"/>
                          </a:ln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sp>
                  <p:nvSpPr>
                    <p:cNvPr id="21542" name="Freeform 41"/>
                    <p:cNvSpPr/>
                    <p:nvPr/>
                  </p:nvSpPr>
                  <p:spPr>
                    <a:xfrm rot="-5400000">
                      <a:off x="5208" y="6555"/>
                      <a:ext cx="59" cy="6"/>
                    </a:xfrm>
                    <a:custGeom>
                      <a:avLst/>
                      <a:gdLst>
                        <a:gd name="txL" fmla="*/ 0 w 59"/>
                        <a:gd name="txT" fmla="*/ 0 h 6"/>
                        <a:gd name="txR" fmla="*/ 59 w 59"/>
                        <a:gd name="txB" fmla="*/ 6 h 6"/>
                      </a:gdLst>
                      <a:ahLst/>
                      <a:cxnLst>
                        <a:cxn ang="0">
                          <a:pos x="59" y="6"/>
                        </a:cxn>
                        <a:cxn ang="0">
                          <a:pos x="0" y="0"/>
                        </a:cxn>
                      </a:cxnLst>
                      <a:rect l="txL" t="txT" r="txR" b="txB"/>
                      <a:pathLst>
                        <a:path w="59" h="6">
                          <a:moveTo>
                            <a:pt x="59" y="6"/>
                          </a:moveTo>
                          <a:lnTo>
                            <a:pt x="0" y="0"/>
                          </a:ln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sp>
                  <p:nvSpPr>
                    <p:cNvPr id="21543" name="Freeform 42"/>
                    <p:cNvSpPr/>
                    <p:nvPr/>
                  </p:nvSpPr>
                  <p:spPr>
                    <a:xfrm rot="-5400000">
                      <a:off x="5793" y="6555"/>
                      <a:ext cx="59" cy="6"/>
                    </a:xfrm>
                    <a:custGeom>
                      <a:avLst/>
                      <a:gdLst>
                        <a:gd name="txL" fmla="*/ 0 w 59"/>
                        <a:gd name="txT" fmla="*/ 0 h 6"/>
                        <a:gd name="txR" fmla="*/ 59 w 59"/>
                        <a:gd name="txB" fmla="*/ 6 h 6"/>
                      </a:gdLst>
                      <a:ahLst/>
                      <a:cxnLst>
                        <a:cxn ang="0">
                          <a:pos x="59" y="6"/>
                        </a:cxn>
                        <a:cxn ang="0">
                          <a:pos x="0" y="0"/>
                        </a:cxn>
                      </a:cxnLst>
                      <a:rect l="txL" t="txT" r="txR" b="txB"/>
                      <a:pathLst>
                        <a:path w="59" h="6">
                          <a:moveTo>
                            <a:pt x="59" y="6"/>
                          </a:moveTo>
                          <a:lnTo>
                            <a:pt x="0" y="0"/>
                          </a:lnTo>
                        </a:path>
                      </a:pathLst>
                    </a:custGeom>
                    <a:noFill/>
                    <a:ln w="9525" cap="flat" cmpd="sng">
                      <a:solidFill>
                        <a:srgbClr val="000000">
                          <a:alpha val="100000"/>
                        </a:srgbClr>
                      </a:solidFill>
                      <a:prstDash val="solid"/>
                      <a:round/>
                      <a:headEnd type="none" w="med" len="med"/>
                      <a:tailEnd type="none" w="med" len="med"/>
                    </a:ln>
                  </p:spPr>
                  <p:txBody>
                    <a:bodyPr/>
                    <a:lstStyle/>
                    <a:p>
                      <a:endParaRPr lang="zh-CN" altLang="en-US" sz="3200"/>
                    </a:p>
                  </p:txBody>
                </p:sp>
              </p:grpSp>
            </p:grpSp>
          </p:grpSp>
        </p:grpSp>
      </p:grpSp>
      <p:pic>
        <p:nvPicPr>
          <p:cNvPr id="21508" name="Picture 44"/>
          <p:cNvPicPr>
            <a:picLocks noChangeAspect="1"/>
          </p:cNvPicPr>
          <p:nvPr/>
        </p:nvPicPr>
        <p:blipFill>
          <a:blip r:embed="rId3"/>
          <a:stretch>
            <a:fillRect/>
          </a:stretch>
        </p:blipFill>
        <p:spPr>
          <a:xfrm>
            <a:off x="6783070" y="3284855"/>
            <a:ext cx="5185833" cy="3424767"/>
          </a:xfrm>
          <a:prstGeom prst="rect">
            <a:avLst/>
          </a:prstGeom>
          <a:noFill/>
          <a:ln w="12700">
            <a:noFill/>
          </a:ln>
        </p:spPr>
      </p:pic>
      <p:sp>
        <p:nvSpPr>
          <p:cNvPr id="4" name="标题 3"/>
          <p:cNvSpPr>
            <a:spLocks noGrp="1"/>
          </p:cNvSpPr>
          <p:nvPr>
            <p:ph type="title"/>
            <p:custDataLst>
              <p:tags r:id="rId1"/>
            </p:custDataLst>
          </p:nvPr>
        </p:nvSpPr>
        <p:spPr/>
        <p:txBody>
          <a:bodyPr>
            <a:noAutofit/>
          </a:bodyPr>
          <a:lstStyle/>
          <a:p>
            <a:r>
              <a:rPr lang="zh-CN" altLang="en-US" sz="3600"/>
              <a:t>图像描述</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Grp="1" noChangeAspect="1"/>
          </p:cNvPicPr>
          <p:nvPr>
            <p:ph idx="1"/>
          </p:nvPr>
        </p:nvPicPr>
        <p:blipFill>
          <a:blip r:embed="rId2"/>
          <a:srcRect/>
          <a:stretch>
            <a:fillRect/>
          </a:stretch>
        </p:blipFill>
        <p:spPr>
          <a:xfrm>
            <a:off x="914400" y="1229995"/>
            <a:ext cx="10972800" cy="5181600"/>
          </a:xfrm>
        </p:spPr>
      </p:pic>
      <p:sp>
        <p:nvSpPr>
          <p:cNvPr id="22532" name="Rectangle 4"/>
          <p:cNvSpPr/>
          <p:nvPr/>
        </p:nvSpPr>
        <p:spPr>
          <a:xfrm>
            <a:off x="5109845" y="5006975"/>
            <a:ext cx="6604000" cy="583565"/>
          </a:xfrm>
          <a:prstGeom prst="rect">
            <a:avLst/>
          </a:prstGeom>
          <a:noFill/>
          <a:ln w="9525">
            <a:noFill/>
          </a:ln>
        </p:spPr>
        <p:txBody>
          <a:bodyPr>
            <a:spAutoFit/>
          </a:bodyPr>
          <a:lstStyle/>
          <a:p>
            <a:r>
              <a:rPr lang="zh-CN" altLang="en-US" sz="3200" b="1" dirty="0">
                <a:solidFill>
                  <a:schemeClr val="tx2"/>
                </a:solidFill>
                <a:uFillTx/>
                <a:latin typeface="Times New Roman" panose="02020603050405020304" pitchFamily="18" charset="0"/>
              </a:rPr>
              <a:t>即：</a:t>
            </a:r>
            <a:r>
              <a:rPr lang="en-US" altLang="zh-CN" sz="3200" b="1" dirty="0">
                <a:solidFill>
                  <a:schemeClr val="tx2"/>
                </a:solidFill>
                <a:uFillTx/>
                <a:latin typeface="Times New Roman" panose="02020603050405020304" pitchFamily="18" charset="0"/>
              </a:rPr>
              <a:t>n</a:t>
            </a:r>
            <a:r>
              <a:rPr lang="en-US" altLang="zh-CN" sz="3200" b="1" baseline="-25000" dirty="0">
                <a:solidFill>
                  <a:schemeClr val="tx2"/>
                </a:solidFill>
                <a:uFillTx/>
                <a:latin typeface="Times New Roman" panose="02020603050405020304" pitchFamily="18" charset="0"/>
              </a:rPr>
              <a:t>1</a:t>
            </a:r>
            <a:r>
              <a:rPr lang="en-US" altLang="zh-CN" sz="3200" b="1" dirty="0">
                <a:solidFill>
                  <a:schemeClr val="tx2"/>
                </a:solidFill>
                <a:uFillTx/>
                <a:latin typeface="Times New Roman" panose="02020603050405020304" pitchFamily="18" charset="0"/>
              </a:rPr>
              <a:t>:(n</a:t>
            </a:r>
            <a:r>
              <a:rPr lang="en-US" altLang="zh-CN" sz="3200" b="1" baseline="-25000" dirty="0">
                <a:solidFill>
                  <a:schemeClr val="tx2"/>
                </a:solidFill>
                <a:uFillTx/>
                <a:latin typeface="Times New Roman" panose="02020603050405020304" pitchFamily="18" charset="0"/>
              </a:rPr>
              <a:t>1</a:t>
            </a:r>
            <a:r>
              <a:rPr lang="en-US" altLang="zh-CN" sz="3200" b="1" dirty="0">
                <a:solidFill>
                  <a:schemeClr val="tx2"/>
                </a:solidFill>
                <a:uFillTx/>
                <a:latin typeface="Times New Roman" panose="02020603050405020304" pitchFamily="18" charset="0"/>
              </a:rPr>
              <a:t>+n</a:t>
            </a:r>
            <a:r>
              <a:rPr lang="en-US" altLang="zh-CN" sz="3200" b="1" baseline="-25000" dirty="0">
                <a:solidFill>
                  <a:schemeClr val="tx2"/>
                </a:solidFill>
                <a:uFillTx/>
                <a:latin typeface="Times New Roman" panose="02020603050405020304" pitchFamily="18" charset="0"/>
              </a:rPr>
              <a:t>2</a:t>
            </a:r>
            <a:r>
              <a:rPr lang="en-US" altLang="zh-CN" sz="3200" b="1" dirty="0">
                <a:solidFill>
                  <a:schemeClr val="tx2"/>
                </a:solidFill>
                <a:uFillTx/>
                <a:latin typeface="Times New Roman" panose="02020603050405020304" pitchFamily="18" charset="0"/>
              </a:rPr>
              <a:t>)</a:t>
            </a:r>
            <a:r>
              <a:rPr lang="en-US" altLang="zh-CN" sz="3200" b="1" dirty="0">
                <a:solidFill>
                  <a:schemeClr val="tx2"/>
                </a:solidFill>
                <a:uFillTx/>
                <a:latin typeface="Times New Roman" panose="02020603050405020304" pitchFamily="18" charset="0"/>
                <a:sym typeface="Wingdings" panose="05000000000000000000" pitchFamily="2" charset="2"/>
              </a:rPr>
              <a:t>:(n</a:t>
            </a:r>
            <a:r>
              <a:rPr lang="en-US" altLang="zh-CN" sz="3200" b="1" baseline="-25000" dirty="0">
                <a:solidFill>
                  <a:schemeClr val="tx2"/>
                </a:solidFill>
                <a:uFillTx/>
                <a:latin typeface="Times New Roman" panose="02020603050405020304" pitchFamily="18" charset="0"/>
                <a:sym typeface="Wingdings" panose="05000000000000000000" pitchFamily="2" charset="2"/>
              </a:rPr>
              <a:t>1</a:t>
            </a:r>
            <a:r>
              <a:rPr lang="en-US" altLang="zh-CN" sz="3200" b="1" dirty="0">
                <a:solidFill>
                  <a:schemeClr val="tx2"/>
                </a:solidFill>
                <a:uFillTx/>
                <a:latin typeface="Times New Roman" panose="02020603050405020304" pitchFamily="18" charset="0"/>
                <a:sym typeface="Wingdings" panose="05000000000000000000" pitchFamily="2" charset="2"/>
              </a:rPr>
              <a:t>+n</a:t>
            </a:r>
            <a:r>
              <a:rPr lang="en-US" altLang="zh-CN" sz="3200" b="1" baseline="-25000" dirty="0">
                <a:solidFill>
                  <a:schemeClr val="tx2"/>
                </a:solidFill>
                <a:uFillTx/>
                <a:latin typeface="Times New Roman" panose="02020603050405020304" pitchFamily="18" charset="0"/>
                <a:sym typeface="Wingdings" panose="05000000000000000000" pitchFamily="2" charset="2"/>
              </a:rPr>
              <a:t>2</a:t>
            </a:r>
            <a:r>
              <a:rPr lang="en-US" altLang="zh-CN" sz="3200" b="1" dirty="0">
                <a:solidFill>
                  <a:schemeClr val="tx2"/>
                </a:solidFill>
                <a:uFillTx/>
                <a:latin typeface="Times New Roman" panose="02020603050405020304" pitchFamily="18" charset="0"/>
                <a:sym typeface="Wingdings" panose="05000000000000000000" pitchFamily="2" charset="2"/>
              </a:rPr>
              <a:t>+n</a:t>
            </a:r>
            <a:r>
              <a:rPr lang="en-US" altLang="zh-CN" sz="3200" b="1" baseline="-25000" dirty="0">
                <a:solidFill>
                  <a:schemeClr val="tx2"/>
                </a:solidFill>
                <a:uFillTx/>
                <a:latin typeface="Times New Roman" panose="02020603050405020304" pitchFamily="18" charset="0"/>
                <a:sym typeface="Wingdings" panose="05000000000000000000" pitchFamily="2" charset="2"/>
              </a:rPr>
              <a:t>3</a:t>
            </a:r>
            <a:r>
              <a:rPr lang="en-US" altLang="zh-CN" sz="3200" b="1" dirty="0">
                <a:solidFill>
                  <a:schemeClr val="tx2"/>
                </a:solidFill>
                <a:uFillTx/>
                <a:latin typeface="Times New Roman" panose="02020603050405020304" pitchFamily="18" charset="0"/>
                <a:sym typeface="Wingdings" panose="05000000000000000000" pitchFamily="2" charset="2"/>
              </a:rPr>
              <a:t>)=1:b:b</a:t>
            </a:r>
            <a:r>
              <a:rPr lang="en-US" altLang="zh-CN" sz="3200" b="1" baseline="30000" dirty="0">
                <a:solidFill>
                  <a:schemeClr val="tx2"/>
                </a:solidFill>
                <a:uFillTx/>
                <a:latin typeface="Times New Roman" panose="02020603050405020304" pitchFamily="18" charset="0"/>
                <a:sym typeface="Wingdings" panose="05000000000000000000" pitchFamily="2" charset="2"/>
              </a:rPr>
              <a:t>2</a:t>
            </a:r>
          </a:p>
        </p:txBody>
      </p:sp>
      <p:sp>
        <p:nvSpPr>
          <p:cNvPr id="2" name="标题 1"/>
          <p:cNvSpPr>
            <a:spLocks noGrp="1"/>
          </p:cNvSpPr>
          <p:nvPr>
            <p:ph type="title"/>
          </p:nvPr>
        </p:nvSpPr>
        <p:spPr/>
        <p:txBody>
          <a:bodyPr/>
          <a:lstStyle/>
          <a:p>
            <a:r>
              <a:rPr lang="zh-CN" altLang="en-US"/>
              <a:t>图像描述</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idx="1"/>
          </p:nvPr>
        </p:nvSpPr>
        <p:spPr>
          <a:xfrm>
            <a:off x="812800" y="1007110"/>
            <a:ext cx="10769600" cy="5681345"/>
          </a:xfrm>
        </p:spPr>
        <p:txBody>
          <a:bodyPr vert="horz" wrap="square" lIns="121920" tIns="60960" rIns="121920" bIns="60960" anchor="t" anchorCtr="0">
            <a:noAutofit/>
          </a:bodyPr>
          <a:lstStyle/>
          <a:p>
            <a:pPr eaLnBrk="1" hangingPunct="1">
              <a:lnSpc>
                <a:spcPct val="115000"/>
              </a:lnSpc>
            </a:pPr>
            <a:r>
              <a:rPr lang="zh-CN" altLang="en-US" sz="2800" dirty="0">
                <a:solidFill>
                  <a:schemeClr val="tx1"/>
                </a:solidFill>
                <a:latin typeface="Times New Roman" panose="02020603050405020304" pitchFamily="18" charset="0"/>
                <a:ea typeface="微软雅黑" panose="020B0503020204020204" charset="-122"/>
              </a:rPr>
              <a:t>区域描述和图像描述的结论不一致</a:t>
            </a:r>
          </a:p>
          <a:p>
            <a:pPr lvl="1" eaLnBrk="1" hangingPunct="1">
              <a:lnSpc>
                <a:spcPct val="115000"/>
              </a:lnSpc>
            </a:pPr>
            <a:r>
              <a:rPr lang="zh-CN" altLang="en-US" sz="2400" dirty="0">
                <a:solidFill>
                  <a:schemeClr val="tx1"/>
                </a:solidFill>
                <a:latin typeface="Times New Roman" panose="02020603050405020304" pitchFamily="18" charset="0"/>
                <a:ea typeface="微软雅黑" panose="020B0503020204020204" charset="-122"/>
              </a:rPr>
              <a:t>经过数学证明布氏定律的两种形式存在着不能统一的矛盾</a:t>
            </a:r>
          </a:p>
          <a:p>
            <a:pPr lvl="2" eaLnBrk="1" hangingPunct="1">
              <a:lnSpc>
                <a:spcPct val="115000"/>
              </a:lnSpc>
            </a:pPr>
            <a:r>
              <a:rPr lang="en-US" altLang="zh-CN" sz="1800" dirty="0">
                <a:solidFill>
                  <a:schemeClr val="tx1"/>
                </a:solidFill>
                <a:latin typeface="Times New Roman" panose="02020603050405020304" pitchFamily="18" charset="0"/>
                <a:ea typeface="微软雅黑" panose="020B0503020204020204" charset="-122"/>
              </a:rPr>
              <a:t>n</a:t>
            </a:r>
            <a:r>
              <a:rPr lang="en-US" altLang="zh-CN" sz="1800" baseline="-25000" dirty="0">
                <a:solidFill>
                  <a:schemeClr val="tx1"/>
                </a:solidFill>
                <a:latin typeface="Times New Roman" panose="02020603050405020304" pitchFamily="18" charset="0"/>
                <a:ea typeface="微软雅黑" panose="020B0503020204020204" charset="-122"/>
              </a:rPr>
              <a:t>1</a:t>
            </a:r>
            <a:r>
              <a:rPr lang="en-US" altLang="zh-CN" sz="1800" dirty="0">
                <a:solidFill>
                  <a:schemeClr val="tx1"/>
                </a:solidFill>
                <a:latin typeface="Times New Roman" panose="02020603050405020304" pitchFamily="18" charset="0"/>
                <a:ea typeface="微软雅黑" panose="020B0503020204020204" charset="-122"/>
              </a:rPr>
              <a:t> :n</a:t>
            </a:r>
            <a:r>
              <a:rPr lang="en-US" altLang="zh-CN" sz="1800" baseline="-25000" dirty="0">
                <a:solidFill>
                  <a:schemeClr val="tx1"/>
                </a:solidFill>
                <a:latin typeface="Times New Roman" panose="02020603050405020304" pitchFamily="18" charset="0"/>
                <a:ea typeface="微软雅黑" panose="020B0503020204020204" charset="-122"/>
              </a:rPr>
              <a:t>2</a:t>
            </a:r>
            <a:r>
              <a:rPr lang="en-US" altLang="zh-CN" sz="1800" dirty="0">
                <a:solidFill>
                  <a:schemeClr val="tx1"/>
                </a:solidFill>
                <a:latin typeface="Times New Roman" panose="02020603050405020304" pitchFamily="18" charset="0"/>
                <a:ea typeface="微软雅黑" panose="020B0503020204020204" charset="-122"/>
              </a:rPr>
              <a:t> :n</a:t>
            </a:r>
            <a:r>
              <a:rPr lang="en-US" altLang="zh-CN" sz="1800" baseline="-25000" dirty="0">
                <a:solidFill>
                  <a:schemeClr val="tx1"/>
                </a:solidFill>
                <a:latin typeface="Times New Roman" panose="02020603050405020304" pitchFamily="18" charset="0"/>
                <a:ea typeface="微软雅黑" panose="020B0503020204020204" charset="-122"/>
              </a:rPr>
              <a:t>3</a:t>
            </a:r>
            <a:r>
              <a:rPr lang="en-US" altLang="zh-CN" sz="1800" dirty="0">
                <a:solidFill>
                  <a:schemeClr val="tx1"/>
                </a:solidFill>
                <a:latin typeface="Times New Roman" panose="02020603050405020304" pitchFamily="18" charset="0"/>
                <a:ea typeface="微软雅黑" panose="020B0503020204020204" charset="-122"/>
              </a:rPr>
              <a:t> = 1 :a :a</a:t>
            </a:r>
            <a:r>
              <a:rPr lang="en-US" altLang="zh-CN" sz="1800" baseline="30000" dirty="0">
                <a:solidFill>
                  <a:schemeClr val="tx1"/>
                </a:solidFill>
                <a:latin typeface="Times New Roman" panose="02020603050405020304" pitchFamily="18" charset="0"/>
                <a:ea typeface="微软雅黑" panose="020B0503020204020204" charset="-122"/>
              </a:rPr>
              <a:t>2</a:t>
            </a:r>
          </a:p>
          <a:p>
            <a:pPr lvl="2" eaLnBrk="1" hangingPunct="1">
              <a:lnSpc>
                <a:spcPct val="115000"/>
              </a:lnSpc>
            </a:pPr>
            <a:r>
              <a:rPr lang="en-US" altLang="zh-CN" sz="1800" baseline="30000" dirty="0">
                <a:solidFill>
                  <a:schemeClr val="tx1"/>
                </a:solidFill>
                <a:latin typeface="Times New Roman" panose="02020603050405020304" pitchFamily="18" charset="0"/>
                <a:ea typeface="微软雅黑" panose="020B0503020204020204" charset="-122"/>
              </a:rPr>
              <a:t> </a:t>
            </a:r>
            <a:r>
              <a:rPr lang="en-US" altLang="zh-CN" sz="1800" dirty="0">
                <a:solidFill>
                  <a:schemeClr val="tx1"/>
                </a:solidFill>
                <a:latin typeface="Times New Roman" panose="02020603050405020304" pitchFamily="18" charset="0"/>
                <a:ea typeface="微软雅黑" panose="020B0503020204020204" charset="-122"/>
              </a:rPr>
              <a:t>n</a:t>
            </a:r>
            <a:r>
              <a:rPr lang="en-US" altLang="zh-CN" sz="1800" baseline="-25000" dirty="0">
                <a:solidFill>
                  <a:schemeClr val="tx1"/>
                </a:solidFill>
                <a:latin typeface="Times New Roman" panose="02020603050405020304" pitchFamily="18" charset="0"/>
                <a:ea typeface="微软雅黑" panose="020B0503020204020204" charset="-122"/>
              </a:rPr>
              <a:t>1</a:t>
            </a:r>
            <a:r>
              <a:rPr lang="en-US" altLang="zh-CN" sz="1800" dirty="0">
                <a:solidFill>
                  <a:schemeClr val="tx1"/>
                </a:solidFill>
                <a:latin typeface="Times New Roman" panose="02020603050405020304" pitchFamily="18" charset="0"/>
                <a:ea typeface="微软雅黑" panose="020B0503020204020204" charset="-122"/>
              </a:rPr>
              <a:t> : （n</a:t>
            </a:r>
            <a:r>
              <a:rPr lang="en-US" altLang="zh-CN" sz="1800" baseline="-25000" dirty="0">
                <a:solidFill>
                  <a:schemeClr val="tx1"/>
                </a:solidFill>
                <a:latin typeface="Times New Roman" panose="02020603050405020304" pitchFamily="18" charset="0"/>
                <a:ea typeface="微软雅黑" panose="020B0503020204020204" charset="-122"/>
              </a:rPr>
              <a:t>1</a:t>
            </a:r>
            <a:r>
              <a:rPr lang="en-US" altLang="zh-CN" sz="1800" dirty="0">
                <a:solidFill>
                  <a:schemeClr val="tx1"/>
                </a:solidFill>
                <a:latin typeface="Times New Roman" panose="02020603050405020304" pitchFamily="18" charset="0"/>
                <a:ea typeface="微软雅黑" panose="020B0503020204020204" charset="-122"/>
              </a:rPr>
              <a:t> ＋n</a:t>
            </a:r>
            <a:r>
              <a:rPr lang="en-US" altLang="zh-CN" sz="1800" baseline="-25000" dirty="0">
                <a:solidFill>
                  <a:schemeClr val="tx1"/>
                </a:solidFill>
                <a:latin typeface="Times New Roman" panose="02020603050405020304" pitchFamily="18" charset="0"/>
                <a:ea typeface="微软雅黑" panose="020B0503020204020204" charset="-122"/>
              </a:rPr>
              <a:t>2</a:t>
            </a:r>
            <a:r>
              <a:rPr lang="en-US" altLang="zh-CN" sz="1800" dirty="0">
                <a:solidFill>
                  <a:schemeClr val="tx1"/>
                </a:solidFill>
                <a:latin typeface="Times New Roman" panose="02020603050405020304" pitchFamily="18" charset="0"/>
                <a:ea typeface="微软雅黑" panose="020B0503020204020204" charset="-122"/>
              </a:rPr>
              <a:t> ）: （n</a:t>
            </a:r>
            <a:r>
              <a:rPr lang="en-US" altLang="zh-CN" sz="1800" baseline="-25000" dirty="0">
                <a:solidFill>
                  <a:schemeClr val="tx1"/>
                </a:solidFill>
                <a:latin typeface="Times New Roman" panose="02020603050405020304" pitchFamily="18" charset="0"/>
                <a:ea typeface="微软雅黑" panose="020B0503020204020204" charset="-122"/>
              </a:rPr>
              <a:t>1</a:t>
            </a:r>
            <a:r>
              <a:rPr lang="en-US" altLang="zh-CN" sz="1800" dirty="0">
                <a:solidFill>
                  <a:schemeClr val="tx1"/>
                </a:solidFill>
                <a:latin typeface="Times New Roman" panose="02020603050405020304" pitchFamily="18" charset="0"/>
                <a:ea typeface="微软雅黑" panose="020B0503020204020204" charset="-122"/>
              </a:rPr>
              <a:t> ＋n</a:t>
            </a:r>
            <a:r>
              <a:rPr lang="en-US" altLang="zh-CN" sz="1800" baseline="-25000" dirty="0">
                <a:solidFill>
                  <a:schemeClr val="tx1"/>
                </a:solidFill>
                <a:latin typeface="Times New Roman" panose="02020603050405020304" pitchFamily="18" charset="0"/>
                <a:ea typeface="微软雅黑" panose="020B0503020204020204" charset="-122"/>
              </a:rPr>
              <a:t>2</a:t>
            </a:r>
            <a:r>
              <a:rPr lang="en-US" altLang="zh-CN" sz="1800" dirty="0">
                <a:solidFill>
                  <a:schemeClr val="tx1"/>
                </a:solidFill>
                <a:latin typeface="Times New Roman" panose="02020603050405020304" pitchFamily="18" charset="0"/>
                <a:ea typeface="微软雅黑" panose="020B0503020204020204" charset="-122"/>
              </a:rPr>
              <a:t> ＋ n</a:t>
            </a:r>
            <a:r>
              <a:rPr lang="en-US" altLang="zh-CN" sz="1800" baseline="-25000" dirty="0">
                <a:solidFill>
                  <a:schemeClr val="tx1"/>
                </a:solidFill>
                <a:latin typeface="Times New Roman" panose="02020603050405020304" pitchFamily="18" charset="0"/>
                <a:ea typeface="微软雅黑" panose="020B0503020204020204" charset="-122"/>
              </a:rPr>
              <a:t>3</a:t>
            </a:r>
            <a:r>
              <a:rPr lang="en-US" altLang="zh-CN" sz="1800" dirty="0">
                <a:solidFill>
                  <a:schemeClr val="tx1"/>
                </a:solidFill>
                <a:latin typeface="Times New Roman" panose="02020603050405020304" pitchFamily="18" charset="0"/>
                <a:ea typeface="微软雅黑" panose="020B0503020204020204" charset="-122"/>
              </a:rPr>
              <a:t> ） = 1 :a :a</a:t>
            </a:r>
            <a:r>
              <a:rPr lang="en-US" altLang="zh-CN" sz="1800" baseline="30000" dirty="0">
                <a:solidFill>
                  <a:schemeClr val="tx1"/>
                </a:solidFill>
                <a:latin typeface="Times New Roman" panose="02020603050405020304" pitchFamily="18" charset="0"/>
                <a:ea typeface="微软雅黑" panose="020B0503020204020204" charset="-122"/>
              </a:rPr>
              <a:t>2</a:t>
            </a:r>
          </a:p>
          <a:p>
            <a:pPr lvl="2" eaLnBrk="1" hangingPunct="1">
              <a:lnSpc>
                <a:spcPct val="115000"/>
              </a:lnSpc>
              <a:buNone/>
            </a:pPr>
            <a:r>
              <a:rPr lang="en-US" altLang="zh-CN" sz="1800" dirty="0">
                <a:solidFill>
                  <a:schemeClr val="tx1"/>
                </a:solidFill>
                <a:latin typeface="Times New Roman" panose="02020603050405020304" pitchFamily="18" charset="0"/>
                <a:ea typeface="微软雅黑" panose="020B0503020204020204" charset="-122"/>
              </a:rPr>
              <a:t>     </a:t>
            </a:r>
            <a:r>
              <a:rPr lang="en-US" altLang="zh-CN" sz="1800" dirty="0">
                <a:solidFill>
                  <a:srgbClr val="FF0000"/>
                </a:solidFill>
                <a:latin typeface="Times New Roman" panose="02020603050405020304" pitchFamily="18" charset="0"/>
                <a:ea typeface="微软雅黑" panose="020B0503020204020204" charset="-122"/>
              </a:rPr>
              <a:t>n</a:t>
            </a:r>
            <a:r>
              <a:rPr lang="en-US" altLang="zh-CN" sz="1800" baseline="-25000" dirty="0">
                <a:solidFill>
                  <a:srgbClr val="FF0000"/>
                </a:solidFill>
                <a:latin typeface="Times New Roman" panose="02020603050405020304" pitchFamily="18" charset="0"/>
                <a:ea typeface="微软雅黑" panose="020B0503020204020204" charset="-122"/>
              </a:rPr>
              <a:t>1</a:t>
            </a:r>
            <a:r>
              <a:rPr lang="en-US" altLang="zh-CN" sz="1800" dirty="0">
                <a:solidFill>
                  <a:srgbClr val="FF0000"/>
                </a:solidFill>
                <a:latin typeface="Times New Roman" panose="02020603050405020304" pitchFamily="18" charset="0"/>
                <a:ea typeface="微软雅黑" panose="020B0503020204020204" charset="-122"/>
              </a:rPr>
              <a:t> :n</a:t>
            </a:r>
            <a:r>
              <a:rPr lang="en-US" altLang="zh-CN" sz="1800" baseline="-25000" dirty="0">
                <a:solidFill>
                  <a:srgbClr val="FF0000"/>
                </a:solidFill>
                <a:latin typeface="Times New Roman" panose="02020603050405020304" pitchFamily="18" charset="0"/>
                <a:ea typeface="微软雅黑" panose="020B0503020204020204" charset="-122"/>
              </a:rPr>
              <a:t>2</a:t>
            </a:r>
            <a:r>
              <a:rPr lang="en-US" altLang="zh-CN" sz="1800" dirty="0">
                <a:solidFill>
                  <a:srgbClr val="FF0000"/>
                </a:solidFill>
                <a:latin typeface="Times New Roman" panose="02020603050405020304" pitchFamily="18" charset="0"/>
                <a:ea typeface="微软雅黑" panose="020B0503020204020204" charset="-122"/>
              </a:rPr>
              <a:t> =1</a:t>
            </a:r>
            <a:r>
              <a:rPr lang="en-US" altLang="zh-CN" sz="1800" dirty="0">
                <a:solidFill>
                  <a:srgbClr val="FF0000"/>
                </a:solidFill>
                <a:latin typeface="Times New Roman" panose="02020603050405020304" pitchFamily="18" charset="0"/>
                <a:ea typeface="微软雅黑" panose="020B0503020204020204" charset="-122"/>
                <a:sym typeface="Wingdings" panose="05000000000000000000" pitchFamily="2" charset="2"/>
              </a:rPr>
              <a:t>:(b-1),  </a:t>
            </a:r>
            <a:r>
              <a:rPr lang="en-US" altLang="zh-CN" sz="2000" dirty="0">
                <a:solidFill>
                  <a:schemeClr val="tx1"/>
                </a:solidFill>
                <a:latin typeface="Times New Roman" panose="02020603050405020304" pitchFamily="18" charset="0"/>
                <a:ea typeface="微软雅黑" panose="020B0503020204020204" charset="-122"/>
              </a:rPr>
              <a:t>n</a:t>
            </a:r>
            <a:r>
              <a:rPr lang="en-US" altLang="zh-CN" sz="2000" baseline="-25000" dirty="0">
                <a:solidFill>
                  <a:schemeClr val="tx1"/>
                </a:solidFill>
                <a:latin typeface="Times New Roman" panose="02020603050405020304" pitchFamily="18" charset="0"/>
                <a:ea typeface="微软雅黑" panose="020B0503020204020204" charset="-122"/>
              </a:rPr>
              <a:t>2</a:t>
            </a:r>
            <a:r>
              <a:rPr lang="en-US" altLang="zh-CN" sz="2000" dirty="0">
                <a:solidFill>
                  <a:schemeClr val="tx1"/>
                </a:solidFill>
                <a:latin typeface="Times New Roman" panose="02020603050405020304" pitchFamily="18" charset="0"/>
                <a:ea typeface="微软雅黑" panose="020B0503020204020204" charset="-122"/>
              </a:rPr>
              <a:t> :n</a:t>
            </a:r>
            <a:r>
              <a:rPr lang="en-US" altLang="zh-CN" sz="2000" baseline="-25000" dirty="0">
                <a:solidFill>
                  <a:schemeClr val="tx1"/>
                </a:solidFill>
                <a:latin typeface="Times New Roman" panose="02020603050405020304" pitchFamily="18" charset="0"/>
                <a:ea typeface="微软雅黑" panose="020B0503020204020204" charset="-122"/>
              </a:rPr>
              <a:t>3</a:t>
            </a:r>
            <a:r>
              <a:rPr lang="en-US" altLang="zh-CN" sz="2000" dirty="0">
                <a:solidFill>
                  <a:schemeClr val="tx1"/>
                </a:solidFill>
                <a:latin typeface="Times New Roman" panose="02020603050405020304" pitchFamily="18" charset="0"/>
                <a:ea typeface="微软雅黑" panose="020B0503020204020204" charset="-122"/>
              </a:rPr>
              <a:t> :n</a:t>
            </a:r>
            <a:r>
              <a:rPr lang="en-US" altLang="zh-CN" sz="2000" baseline="-25000" dirty="0">
                <a:solidFill>
                  <a:schemeClr val="tx1"/>
                </a:solidFill>
                <a:latin typeface="Times New Roman" panose="02020603050405020304" pitchFamily="18" charset="0"/>
                <a:ea typeface="微软雅黑" panose="020B0503020204020204" charset="-122"/>
              </a:rPr>
              <a:t>4</a:t>
            </a:r>
            <a:r>
              <a:rPr lang="en-US" altLang="zh-CN" sz="2000" dirty="0">
                <a:solidFill>
                  <a:schemeClr val="tx1"/>
                </a:solidFill>
                <a:latin typeface="Times New Roman" panose="02020603050405020304" pitchFamily="18" charset="0"/>
                <a:ea typeface="微软雅黑" panose="020B0503020204020204" charset="-122"/>
              </a:rPr>
              <a:t> = 1 :b :b</a:t>
            </a:r>
            <a:r>
              <a:rPr lang="en-US" altLang="zh-CN" sz="2000" baseline="30000" dirty="0">
                <a:solidFill>
                  <a:schemeClr val="tx1"/>
                </a:solidFill>
                <a:latin typeface="Times New Roman" panose="02020603050405020304" pitchFamily="18" charset="0"/>
                <a:ea typeface="微软雅黑" panose="020B0503020204020204" charset="-122"/>
              </a:rPr>
              <a:t>2</a:t>
            </a:r>
            <a:endParaRPr lang="zh-CN" altLang="en-US" sz="2000" dirty="0">
              <a:solidFill>
                <a:schemeClr val="tx1"/>
              </a:solidFill>
              <a:latin typeface="Times New Roman" panose="02020603050405020304" pitchFamily="18" charset="0"/>
              <a:ea typeface="微软雅黑" panose="020B0503020204020204" charset="-122"/>
            </a:endParaRPr>
          </a:p>
          <a:p>
            <a:pPr eaLnBrk="1" hangingPunct="1">
              <a:lnSpc>
                <a:spcPct val="115000"/>
              </a:lnSpc>
            </a:pPr>
            <a:r>
              <a:rPr lang="zh-CN" altLang="en-US" sz="2800" dirty="0">
                <a:solidFill>
                  <a:schemeClr val="tx1"/>
                </a:solidFill>
                <a:latin typeface="Times New Roman" panose="02020603050405020304" pitchFamily="18" charset="0"/>
                <a:ea typeface="微软雅黑" panose="020B0503020204020204" charset="-122"/>
              </a:rPr>
              <a:t>从数学和实际观察来看</a:t>
            </a:r>
            <a:endParaRPr lang="en-US" altLang="zh-CN" sz="2800" b="1" dirty="0">
              <a:solidFill>
                <a:srgbClr val="F62EF6"/>
              </a:solidFill>
              <a:latin typeface="Times New Roman" panose="02020603050405020304" pitchFamily="18" charset="0"/>
              <a:ea typeface="微软雅黑" panose="020B0503020204020204" charset="-122"/>
            </a:endParaRPr>
          </a:p>
          <a:p>
            <a:pPr lvl="1" eaLnBrk="1" hangingPunct="1">
              <a:lnSpc>
                <a:spcPct val="115000"/>
              </a:lnSpc>
            </a:pPr>
            <a:r>
              <a:rPr lang="zh-CN" altLang="en-US" sz="2400" dirty="0">
                <a:solidFill>
                  <a:schemeClr val="tx1"/>
                </a:solidFill>
                <a:latin typeface="Times New Roman" panose="02020603050405020304" pitchFamily="18" charset="0"/>
                <a:ea typeface="微软雅黑" panose="020B0503020204020204" charset="-122"/>
              </a:rPr>
              <a:t>图像描述比区域描述更接近于文献的实际分布情况</a:t>
            </a:r>
          </a:p>
          <a:p>
            <a:pPr lvl="2" eaLnBrk="1" hangingPunct="1">
              <a:lnSpc>
                <a:spcPct val="115000"/>
              </a:lnSpc>
            </a:pPr>
            <a:r>
              <a:rPr lang="en-US" altLang="zh-CN" sz="2000" dirty="0">
                <a:solidFill>
                  <a:schemeClr val="tx1"/>
                </a:solidFill>
                <a:latin typeface="Times New Roman" panose="02020603050405020304" pitchFamily="18" charset="0"/>
                <a:ea typeface="微软雅黑" panose="020B0503020204020204" charset="-122"/>
              </a:rPr>
              <a:t>E.A.Wilkinson</a:t>
            </a:r>
            <a:r>
              <a:rPr lang="zh-CN" altLang="en-US" sz="2000" dirty="0">
                <a:solidFill>
                  <a:schemeClr val="tx1"/>
                </a:solidFill>
                <a:latin typeface="Times New Roman" panose="02020603050405020304" pitchFamily="18" charset="0"/>
                <a:ea typeface="微软雅黑" panose="020B0503020204020204" charset="-122"/>
              </a:rPr>
              <a:t>（维克利）证明之</a:t>
            </a:r>
          </a:p>
          <a:p>
            <a:pPr eaLnBrk="1" hangingPunct="1">
              <a:lnSpc>
                <a:spcPct val="115000"/>
              </a:lnSpc>
            </a:pPr>
            <a:r>
              <a:rPr lang="zh-CN" altLang="en-US" sz="2800" dirty="0">
                <a:solidFill>
                  <a:schemeClr val="tx1"/>
                </a:solidFill>
                <a:latin typeface="Times New Roman" panose="02020603050405020304" pitchFamily="18" charset="0"/>
                <a:ea typeface="微软雅黑" panose="020B0503020204020204" charset="-122"/>
              </a:rPr>
              <a:t>就文献计量学的规律说明</a:t>
            </a:r>
          </a:p>
          <a:p>
            <a:pPr lvl="1" eaLnBrk="1" hangingPunct="1">
              <a:lnSpc>
                <a:spcPct val="115000"/>
              </a:lnSpc>
            </a:pPr>
            <a:r>
              <a:rPr lang="zh-CN" altLang="en-US" sz="2400" dirty="0">
                <a:solidFill>
                  <a:schemeClr val="tx1"/>
                </a:solidFill>
                <a:latin typeface="Times New Roman" panose="02020603050405020304" pitchFamily="18" charset="0"/>
                <a:ea typeface="微软雅黑" panose="020B0503020204020204" charset="-122"/>
              </a:rPr>
              <a:t>不论是区域描述或图像描述，都只能近似地揭示文献分布的规律，无法精确地符合统计数据</a:t>
            </a:r>
          </a:p>
        </p:txBody>
      </p:sp>
      <p:sp>
        <p:nvSpPr>
          <p:cNvPr id="2" name="标题 1"/>
          <p:cNvSpPr>
            <a:spLocks noGrp="1"/>
          </p:cNvSpPr>
          <p:nvPr>
            <p:ph type="title"/>
          </p:nvPr>
        </p:nvSpPr>
        <p:spPr/>
        <p:txBody>
          <a:bodyPr/>
          <a:lstStyle/>
          <a:p>
            <a:r>
              <a:rPr lang="zh-CN" altLang="en-US"/>
              <a:t>区域描述和图像描述的比较</a:t>
            </a:r>
            <a:r>
              <a:rPr lang="en-US" altLang="zh-CN"/>
              <a:t> </a:t>
            </a:r>
            <a:r>
              <a:rPr lang="zh-CN" altLang="en-US"/>
              <a:t>P161</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p:cNvSpPr>
          <p:nvPr>
            <p:ph idx="1"/>
          </p:nvPr>
        </p:nvSpPr>
        <p:spPr>
          <a:xfrm>
            <a:off x="812800" y="1354455"/>
            <a:ext cx="10363200" cy="5041900"/>
          </a:xfrm>
        </p:spPr>
        <p:txBody>
          <a:bodyPr vert="horz" wrap="square" lIns="121920" tIns="60960" rIns="121920" bIns="60960" anchor="t" anchorCtr="0">
            <a:normAutofit/>
          </a:bodyPr>
          <a:lstStyle/>
          <a:p>
            <a:pPr marL="0" indent="850900" algn="just">
              <a:lnSpc>
                <a:spcPct val="150000"/>
              </a:lnSpc>
              <a:buNone/>
              <a:extLst>
                <a:ext uri="{35155182-B16C-46BC-9424-99874614C6A1}">
                  <wpsdc:indentchars xmlns="" xmlns:wpsdc="http://www.wps.cn/officeDocument/2017/drawingmlCustomData" val="200" checksum="3068362820"/>
                </a:ext>
              </a:extLst>
            </a:pPr>
            <a:r>
              <a:rPr lang="zh-CN" altLang="en-US" sz="3200" dirty="0">
                <a:solidFill>
                  <a:schemeClr val="tx1"/>
                </a:solidFill>
                <a:latin typeface="Times New Roman" panose="02020603050405020304" pitchFamily="18" charset="0"/>
                <a:ea typeface="微软雅黑" panose="020B0503020204020204" charset="-122"/>
              </a:rPr>
              <a:t>布拉德福定律不仅说明了</a:t>
            </a:r>
            <a:r>
              <a:rPr lang="zh-CN" altLang="en-US" sz="3200" b="1" dirty="0">
                <a:solidFill>
                  <a:srgbClr val="A50021"/>
                </a:solidFill>
                <a:latin typeface="Times New Roman" panose="02020603050405020304" pitchFamily="18" charset="0"/>
                <a:ea typeface="微软雅黑" panose="020B0503020204020204" charset="-122"/>
              </a:rPr>
              <a:t>核心期刊的客观存在</a:t>
            </a:r>
            <a:r>
              <a:rPr lang="zh-CN" altLang="en-US" sz="3200" dirty="0">
                <a:solidFill>
                  <a:schemeClr val="tx1"/>
                </a:solidFill>
                <a:latin typeface="Times New Roman" panose="02020603050405020304" pitchFamily="18" charset="0"/>
                <a:ea typeface="微软雅黑" panose="020B0503020204020204" charset="-122"/>
              </a:rPr>
              <a:t>，而且</a:t>
            </a:r>
            <a:r>
              <a:rPr lang="zh-CN" altLang="en-US" sz="3200" b="1" dirty="0">
                <a:solidFill>
                  <a:srgbClr val="A50021"/>
                </a:solidFill>
                <a:latin typeface="Times New Roman" panose="02020603050405020304" pitchFamily="18" charset="0"/>
                <a:ea typeface="微软雅黑" panose="020B0503020204020204" charset="-122"/>
              </a:rPr>
              <a:t>揭示了文献分布的集中与离散规律</a:t>
            </a:r>
            <a:r>
              <a:rPr lang="zh-CN" altLang="en-US" sz="3200" dirty="0">
                <a:solidFill>
                  <a:schemeClr val="tx1"/>
                </a:solidFill>
                <a:latin typeface="Times New Roman" panose="02020603050405020304" pitchFamily="18" charset="0"/>
                <a:ea typeface="微软雅黑" panose="020B0503020204020204" charset="-122"/>
              </a:rPr>
              <a:t>。某一学科的大量论文高度集中在少数专业期刊中，此所谓“核心期刊效应”。后来人们将核心区少数信息密度大、载文量多的期刊称为核心期刊。</a:t>
            </a:r>
          </a:p>
        </p:txBody>
      </p:sp>
      <p:sp>
        <p:nvSpPr>
          <p:cNvPr id="3" name="标题 2"/>
          <p:cNvSpPr>
            <a:spLocks noGrp="1"/>
          </p:cNvSpPr>
          <p:nvPr>
            <p:ph type="title"/>
            <p:custDataLst>
              <p:tags r:id="rId1"/>
            </p:custDataLst>
          </p:nvPr>
        </p:nvSpPr>
        <p:spPr/>
        <p:txBody>
          <a:bodyPr/>
          <a:lstStyle/>
          <a:p>
            <a:r>
              <a:t>布氏定律的意义：</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a:xfrm>
            <a:off x="1828800" y="1499870"/>
            <a:ext cx="7984490" cy="4384040"/>
          </a:xfrm>
        </p:spPr>
        <p:txBody>
          <a:bodyPr vert="horz" wrap="square" lIns="121920" tIns="60960" rIns="121920" bIns="60960" anchor="t" anchorCtr="0"/>
          <a:lstStyle/>
          <a:p>
            <a:pPr eaLnBrk="1" hangingPunct="1"/>
            <a:r>
              <a:rPr lang="zh-CN" altLang="en-US" sz="2400" b="1" dirty="0">
                <a:solidFill>
                  <a:schemeClr val="tx2"/>
                </a:solidFill>
              </a:rPr>
              <a:t>布氏定律的发展过程</a:t>
            </a:r>
          </a:p>
          <a:p>
            <a:pPr eaLnBrk="1" hangingPunct="1"/>
            <a:r>
              <a:rPr lang="zh-CN" altLang="en-US" sz="2400" b="1" dirty="0">
                <a:solidFill>
                  <a:schemeClr val="tx2"/>
                </a:solidFill>
              </a:rPr>
              <a:t>维克利的修正与推论</a:t>
            </a:r>
          </a:p>
          <a:p>
            <a:pPr eaLnBrk="1" hangingPunct="1"/>
            <a:r>
              <a:rPr lang="zh-CN" altLang="en-US" sz="2400" b="1" dirty="0">
                <a:solidFill>
                  <a:schemeClr val="tx2"/>
                </a:solidFill>
              </a:rPr>
              <a:t>高夫曼对多区的实际划分</a:t>
            </a:r>
          </a:p>
          <a:p>
            <a:pPr eaLnBrk="1" hangingPunct="1"/>
            <a:r>
              <a:rPr lang="zh-CN" altLang="en-US" sz="2400" b="1" dirty="0">
                <a:solidFill>
                  <a:schemeClr val="tx2"/>
                </a:solidFill>
              </a:rPr>
              <a:t>莱姆库勒对区域法的发展</a:t>
            </a:r>
          </a:p>
          <a:p>
            <a:pPr eaLnBrk="1" hangingPunct="1"/>
            <a:r>
              <a:rPr lang="zh-CN" altLang="en-US" sz="2400" b="1" dirty="0">
                <a:solidFill>
                  <a:schemeClr val="tx2"/>
                </a:solidFill>
              </a:rPr>
              <a:t>格鲁斯下垂（图像法的发展）</a:t>
            </a:r>
          </a:p>
          <a:p>
            <a:pPr eaLnBrk="1" hangingPunct="1"/>
            <a:r>
              <a:rPr lang="zh-CN" altLang="en-US" sz="2400" b="1" dirty="0">
                <a:solidFill>
                  <a:schemeClr val="tx2"/>
                </a:solidFill>
              </a:rPr>
              <a:t>布鲁克斯的数学公式（图像法的发展</a:t>
            </a:r>
            <a:r>
              <a:rPr lang="zh-CN" altLang="en-US" sz="2400" b="1" dirty="0"/>
              <a:t>）</a:t>
            </a:r>
          </a:p>
        </p:txBody>
      </p:sp>
      <p:sp>
        <p:nvSpPr>
          <p:cNvPr id="2" name="标题 1"/>
          <p:cNvSpPr>
            <a:spLocks noGrp="1"/>
          </p:cNvSpPr>
          <p:nvPr>
            <p:ph type="title"/>
          </p:nvPr>
        </p:nvSpPr>
        <p:spPr/>
        <p:txBody>
          <a:bodyPr/>
          <a:lstStyle/>
          <a:p>
            <a:r>
              <a:rPr lang="zh-CN" altLang="en-US"/>
              <a:t>三、布氏定律的发展</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idx="1"/>
          </p:nvPr>
        </p:nvSpPr>
        <p:spPr>
          <a:xfrm>
            <a:off x="1219200" y="1100455"/>
            <a:ext cx="10464800" cy="5564505"/>
          </a:xfrm>
        </p:spPr>
        <p:txBody>
          <a:bodyPr vert="horz" wrap="square" lIns="121920" tIns="60960" rIns="121920" bIns="60960" anchor="t" anchorCtr="0">
            <a:normAutofit/>
          </a:bodyPr>
          <a:lstStyle/>
          <a:p>
            <a:pPr eaLnBrk="1" hangingPunct="1">
              <a:lnSpc>
                <a:spcPct val="115000"/>
              </a:lnSpc>
            </a:pPr>
            <a:r>
              <a:rPr lang="zh-CN" altLang="en-US" sz="2800" dirty="0">
                <a:solidFill>
                  <a:schemeClr val="tx1"/>
                </a:solidFill>
                <a:uFillTx/>
                <a:latin typeface="Times New Roman" panose="02020603050405020304" pitchFamily="18" charset="0"/>
                <a:ea typeface="微软雅黑" panose="020B0503020204020204" charset="-122"/>
              </a:rPr>
              <a:t>创立阶段</a:t>
            </a:r>
          </a:p>
          <a:p>
            <a:pPr lvl="1" eaLnBrk="1" hangingPunct="1">
              <a:lnSpc>
                <a:spcPct val="115000"/>
              </a:lnSpc>
            </a:pPr>
            <a:r>
              <a:rPr lang="zh-CN" altLang="en-US" sz="2200" dirty="0">
                <a:solidFill>
                  <a:schemeClr val="tx1"/>
                </a:solidFill>
                <a:uFillTx/>
                <a:latin typeface="Times New Roman" panose="02020603050405020304" pitchFamily="18" charset="0"/>
                <a:ea typeface="微软雅黑" panose="020B0503020204020204" charset="-122"/>
              </a:rPr>
              <a:t>1934年，布拉德福的论文《特定主题的信息源》（</a:t>
            </a:r>
            <a:r>
              <a:rPr lang="en-US" altLang="zh-CN" sz="2200" dirty="0">
                <a:solidFill>
                  <a:schemeClr val="tx1"/>
                </a:solidFill>
                <a:uFillTx/>
                <a:latin typeface="Times New Roman" panose="02020603050405020304" pitchFamily="18" charset="0"/>
                <a:ea typeface="微软雅黑" panose="020B0503020204020204" charset="-122"/>
              </a:rPr>
              <a:t>Sources of Information on Specific Subject）</a:t>
            </a:r>
          </a:p>
          <a:p>
            <a:pPr lvl="1" eaLnBrk="1" hangingPunct="1">
              <a:lnSpc>
                <a:spcPct val="115000"/>
              </a:lnSpc>
            </a:pPr>
            <a:r>
              <a:rPr lang="en-US" altLang="zh-CN" sz="2200" dirty="0">
                <a:solidFill>
                  <a:schemeClr val="tx1"/>
                </a:solidFill>
                <a:uFillTx/>
                <a:latin typeface="Times New Roman" panose="02020603050405020304" pitchFamily="18" charset="0"/>
                <a:ea typeface="微软雅黑" panose="020B0503020204020204" charset="-122"/>
              </a:rPr>
              <a:t>1934-1948</a:t>
            </a:r>
            <a:r>
              <a:rPr lang="zh-CN" altLang="en-US" sz="2200" dirty="0">
                <a:solidFill>
                  <a:schemeClr val="tx1"/>
                </a:solidFill>
                <a:uFillTx/>
                <a:latin typeface="Times New Roman" panose="02020603050405020304" pitchFamily="18" charset="0"/>
                <a:ea typeface="微软雅黑" panose="020B0503020204020204" charset="-122"/>
              </a:rPr>
              <a:t>，无人问津</a:t>
            </a:r>
          </a:p>
          <a:p>
            <a:pPr lvl="1" eaLnBrk="1" hangingPunct="1">
              <a:lnSpc>
                <a:spcPct val="115000"/>
              </a:lnSpc>
            </a:pPr>
            <a:r>
              <a:rPr lang="zh-CN" altLang="en-US" sz="2200" dirty="0">
                <a:solidFill>
                  <a:schemeClr val="tx1"/>
                </a:solidFill>
                <a:uFillTx/>
                <a:latin typeface="Times New Roman" panose="02020603050405020304" pitchFamily="18" charset="0"/>
                <a:ea typeface="微软雅黑" panose="020B0503020204020204" charset="-122"/>
              </a:rPr>
              <a:t>1948年,《文献学》出版，使其理论开始传播</a:t>
            </a:r>
          </a:p>
          <a:p>
            <a:pPr>
              <a:lnSpc>
                <a:spcPct val="115000"/>
              </a:lnSpc>
            </a:pPr>
            <a:r>
              <a:rPr lang="zh-CN" altLang="en-US" sz="2800" dirty="0">
                <a:solidFill>
                  <a:schemeClr val="tx1"/>
                </a:solidFill>
                <a:latin typeface="Times New Roman" panose="02020603050405020304" pitchFamily="18" charset="0"/>
                <a:ea typeface="微软雅黑" panose="020B0503020204020204" charset="-122"/>
              </a:rPr>
              <a:t>理论研究阶段（60年代）</a:t>
            </a:r>
          </a:p>
          <a:p>
            <a:pPr lvl="1" eaLnBrk="1" hangingPunct="1">
              <a:lnSpc>
                <a:spcPct val="115000"/>
              </a:lnSpc>
            </a:pPr>
            <a:r>
              <a:rPr lang="zh-CN" altLang="en-US" sz="2200" dirty="0">
                <a:solidFill>
                  <a:schemeClr val="tx1"/>
                </a:solidFill>
                <a:uFillTx/>
                <a:latin typeface="Times New Roman" panose="02020603050405020304" pitchFamily="18" charset="0"/>
                <a:ea typeface="微软雅黑" panose="020B0503020204020204" charset="-122"/>
              </a:rPr>
              <a:t>“布拉德福热”：相关研究空前活跃</a:t>
            </a:r>
          </a:p>
          <a:p>
            <a:pPr lvl="1" eaLnBrk="1" hangingPunct="1">
              <a:lnSpc>
                <a:spcPct val="115000"/>
              </a:lnSpc>
            </a:pPr>
            <a:r>
              <a:rPr lang="zh-CN" altLang="en-US" sz="2200" dirty="0">
                <a:solidFill>
                  <a:schemeClr val="tx1"/>
                </a:solidFill>
                <a:uFillTx/>
                <a:latin typeface="Times New Roman" panose="02020603050405020304" pitchFamily="18" charset="0"/>
                <a:ea typeface="微软雅黑" panose="020B0503020204020204" charset="-122"/>
              </a:rPr>
              <a:t>形成两个学派：区域派和图像派</a:t>
            </a:r>
          </a:p>
          <a:p>
            <a:pPr>
              <a:lnSpc>
                <a:spcPct val="115000"/>
              </a:lnSpc>
            </a:pPr>
            <a:r>
              <a:rPr lang="zh-CN" altLang="en-US" sz="2800" dirty="0">
                <a:solidFill>
                  <a:schemeClr val="tx1"/>
                </a:solidFill>
                <a:latin typeface="Times New Roman" panose="02020603050405020304" pitchFamily="18" charset="0"/>
                <a:ea typeface="微软雅黑" panose="020B0503020204020204" charset="-122"/>
              </a:rPr>
              <a:t>全面发展阶段（60年代以后）</a:t>
            </a:r>
          </a:p>
          <a:p>
            <a:pPr lvl="1" eaLnBrk="1" hangingPunct="1">
              <a:lnSpc>
                <a:spcPct val="115000"/>
              </a:lnSpc>
            </a:pPr>
            <a:r>
              <a:rPr lang="zh-CN" altLang="en-US" sz="2000" dirty="0">
                <a:solidFill>
                  <a:schemeClr val="tx1"/>
                </a:solidFill>
                <a:uFillTx/>
                <a:latin typeface="Times New Roman" panose="02020603050405020304" pitchFamily="18" charset="0"/>
                <a:ea typeface="微软雅黑" panose="020B0503020204020204" charset="-122"/>
              </a:rPr>
              <a:t>由纯粹的理论研究向应用领域渗透</a:t>
            </a:r>
          </a:p>
          <a:p>
            <a:pPr lvl="1" eaLnBrk="1" hangingPunct="1">
              <a:lnSpc>
                <a:spcPct val="115000"/>
              </a:lnSpc>
            </a:pPr>
            <a:r>
              <a:rPr lang="zh-CN" altLang="en-US" sz="2000" dirty="0">
                <a:solidFill>
                  <a:schemeClr val="tx1"/>
                </a:solidFill>
                <a:uFillTx/>
                <a:latin typeface="Times New Roman" panose="02020603050405020304" pitchFamily="18" charset="0"/>
                <a:ea typeface="微软雅黑" panose="020B0503020204020204" charset="-122"/>
              </a:rPr>
              <a:t>理论与应用并举的全面发展情形</a:t>
            </a:r>
          </a:p>
        </p:txBody>
      </p:sp>
      <p:sp>
        <p:nvSpPr>
          <p:cNvPr id="2" name="标题 1"/>
          <p:cNvSpPr>
            <a:spLocks noGrp="1"/>
          </p:cNvSpPr>
          <p:nvPr>
            <p:ph type="title"/>
          </p:nvPr>
        </p:nvSpPr>
        <p:spPr/>
        <p:txBody>
          <a:bodyPr/>
          <a:lstStyle/>
          <a:p>
            <a:r>
              <a:rPr lang="zh-CN" altLang="en-US"/>
              <a:t>布拉德福定律的发展过程</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55640" y="1483042"/>
            <a:ext cx="6190615" cy="3834765"/>
            <a:chOff x="2854687" y="1628800"/>
            <a:chExt cx="6190615" cy="3834765"/>
          </a:xfrm>
        </p:grpSpPr>
        <p:grpSp>
          <p:nvGrpSpPr>
            <p:cNvPr id="4" name="组合 3"/>
            <p:cNvGrpSpPr/>
            <p:nvPr/>
          </p:nvGrpSpPr>
          <p:grpSpPr>
            <a:xfrm>
              <a:off x="2855640" y="1628800"/>
              <a:ext cx="6188710" cy="1014730"/>
              <a:chOff x="3072765" y="2286635"/>
              <a:chExt cx="6188710" cy="622300"/>
            </a:xfrm>
          </p:grpSpPr>
          <p:sp>
            <p:nvSpPr>
              <p:cNvPr id="36" name="Rectangle 27"/>
              <p:cNvSpPr>
                <a:spLocks noChangeArrowheads="1"/>
              </p:cNvSpPr>
              <p:nvPr>
                <p:custDataLst>
                  <p:tags r:id="rId17"/>
                </p:custDataLst>
              </p:nvPr>
            </p:nvSpPr>
            <p:spPr bwMode="gray">
              <a:xfrm>
                <a:off x="3863975" y="2286635"/>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a:defRPr/>
                </a:pPr>
                <a:r>
                  <a:rPr kumimoji="1"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sym typeface="+mn-ea"/>
                  </a:rPr>
                  <a:t>布氏定律的形成</a:t>
                </a:r>
              </a:p>
            </p:txBody>
          </p:sp>
          <p:grpSp>
            <p:nvGrpSpPr>
              <p:cNvPr id="34824" name="组合 36"/>
              <p:cNvGrpSpPr/>
              <p:nvPr/>
            </p:nvGrpSpPr>
            <p:grpSpPr bwMode="auto">
              <a:xfrm>
                <a:off x="3072765" y="2286635"/>
                <a:ext cx="899160" cy="614045"/>
                <a:chOff x="1640185" y="5818534"/>
                <a:chExt cx="755650" cy="554032"/>
              </a:xfrm>
            </p:grpSpPr>
            <p:grpSp>
              <p:nvGrpSpPr>
                <p:cNvPr id="34839" name="Group 11"/>
                <p:cNvGrpSpPr/>
                <p:nvPr/>
              </p:nvGrpSpPr>
              <p:grpSpPr bwMode="auto">
                <a:xfrm>
                  <a:off x="1784651" y="5843928"/>
                  <a:ext cx="503237" cy="528638"/>
                  <a:chOff x="704" y="1949"/>
                  <a:chExt cx="4243" cy="333"/>
                </a:xfrm>
              </p:grpSpPr>
              <p:sp>
                <p:nvSpPr>
                  <p:cNvPr id="34842" name="AutoShape 12"/>
                  <p:cNvSpPr>
                    <a:spLocks noChangeArrowheads="1"/>
                  </p:cNvSpPr>
                  <p:nvPr>
                    <p:custDataLst>
                      <p:tags r:id="rId20"/>
                    </p:custDataLst>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34843" name="AutoShape 13"/>
                  <p:cNvSpPr>
                    <a:spLocks noChangeArrowheads="1"/>
                  </p:cNvSpPr>
                  <p:nvPr>
                    <p:custDataLst>
                      <p:tags r:id="rId21"/>
                    </p:custDataLst>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34840" name="Text Box 14"/>
                <p:cNvSpPr txBox="1">
                  <a:spLocks noChangeArrowheads="1"/>
                </p:cNvSpPr>
                <p:nvPr>
                  <p:custDataLst>
                    <p:tags r:id="rId18"/>
                  </p:custDataLst>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34841" name="Rectangle 32"/>
                <p:cNvSpPr>
                  <a:spLocks noChangeArrowheads="1"/>
                </p:cNvSpPr>
                <p:nvPr>
                  <p:custDataLst>
                    <p:tags r:id="rId19"/>
                  </p:custDataLst>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1</a:t>
                  </a:r>
                </a:p>
              </p:txBody>
            </p:sp>
          </p:grpSp>
        </p:grpSp>
        <p:grpSp>
          <p:nvGrpSpPr>
            <p:cNvPr id="9" name="组合 8"/>
            <p:cNvGrpSpPr/>
            <p:nvPr/>
          </p:nvGrpSpPr>
          <p:grpSpPr>
            <a:xfrm>
              <a:off x="2855640" y="2572410"/>
              <a:ext cx="6188710" cy="1014730"/>
              <a:chOff x="3075305" y="3418205"/>
              <a:chExt cx="6188710" cy="622300"/>
            </a:xfrm>
          </p:grpSpPr>
          <p:sp>
            <p:nvSpPr>
              <p:cNvPr id="5" name="Rectangle 27"/>
              <p:cNvSpPr>
                <a:spLocks noChangeArrowheads="1"/>
              </p:cNvSpPr>
              <p:nvPr>
                <p:custDataLst>
                  <p:tags r:id="rId12"/>
                </p:custDataLst>
              </p:nvPr>
            </p:nvSpPr>
            <p:spPr bwMode="gray">
              <a:xfrm>
                <a:off x="3866515" y="3418205"/>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a:defRPr/>
                </a:pPr>
                <a:r>
                  <a:rPr kumimoji="1"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布氏定律的基本内容</a:t>
                </a:r>
              </a:p>
            </p:txBody>
          </p:sp>
          <p:grpSp>
            <p:nvGrpSpPr>
              <p:cNvPr id="6" name="组合 36"/>
              <p:cNvGrpSpPr/>
              <p:nvPr/>
            </p:nvGrpSpPr>
            <p:grpSpPr bwMode="auto">
              <a:xfrm>
                <a:off x="3075305" y="3418205"/>
                <a:ext cx="899160" cy="614045"/>
                <a:chOff x="1640185" y="5818534"/>
                <a:chExt cx="755650" cy="554032"/>
              </a:xfrm>
            </p:grpSpPr>
            <p:grpSp>
              <p:nvGrpSpPr>
                <p:cNvPr id="7" name="Group 11"/>
                <p:cNvGrpSpPr/>
                <p:nvPr/>
              </p:nvGrpSpPr>
              <p:grpSpPr bwMode="auto">
                <a:xfrm>
                  <a:off x="1784651" y="5843928"/>
                  <a:ext cx="503237" cy="528638"/>
                  <a:chOff x="704" y="1949"/>
                  <a:chExt cx="4243" cy="333"/>
                </a:xfrm>
              </p:grpSpPr>
              <p:sp>
                <p:nvSpPr>
                  <p:cNvPr id="8" name="AutoShape 12"/>
                  <p:cNvSpPr>
                    <a:spLocks noChangeArrowheads="1"/>
                  </p:cNvSpPr>
                  <p:nvPr>
                    <p:custDataLst>
                      <p:tags r:id="rId15"/>
                    </p:custDataLst>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10" name="AutoShape 13"/>
                  <p:cNvSpPr>
                    <a:spLocks noChangeArrowheads="1"/>
                  </p:cNvSpPr>
                  <p:nvPr>
                    <p:custDataLst>
                      <p:tags r:id="rId16"/>
                    </p:custDataLst>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11" name="Text Box 14"/>
                <p:cNvSpPr txBox="1">
                  <a:spLocks noChangeArrowheads="1"/>
                </p:cNvSpPr>
                <p:nvPr>
                  <p:custDataLst>
                    <p:tags r:id="rId13"/>
                  </p:custDataLst>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12" name="Rectangle 32"/>
                <p:cNvSpPr>
                  <a:spLocks noChangeArrowheads="1"/>
                </p:cNvSpPr>
                <p:nvPr>
                  <p:custDataLst>
                    <p:tags r:id="rId14"/>
                  </p:custDataLst>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2</a:t>
                  </a:r>
                </a:p>
              </p:txBody>
            </p:sp>
          </p:grpSp>
        </p:grpSp>
        <p:grpSp>
          <p:nvGrpSpPr>
            <p:cNvPr id="13" name="组合 12"/>
            <p:cNvGrpSpPr/>
            <p:nvPr/>
          </p:nvGrpSpPr>
          <p:grpSpPr>
            <a:xfrm>
              <a:off x="2855640" y="3524275"/>
              <a:ext cx="6188710" cy="1014730"/>
              <a:chOff x="3078480" y="4608195"/>
              <a:chExt cx="6188710" cy="622300"/>
            </a:xfrm>
          </p:grpSpPr>
          <p:sp>
            <p:nvSpPr>
              <p:cNvPr id="14" name="Rectangle 27"/>
              <p:cNvSpPr>
                <a:spLocks noChangeArrowheads="1"/>
              </p:cNvSpPr>
              <p:nvPr>
                <p:custDataLst>
                  <p:tags r:id="rId7"/>
                </p:custDataLst>
              </p:nvPr>
            </p:nvSpPr>
            <p:spPr bwMode="gray">
              <a:xfrm>
                <a:off x="3869690" y="4608195"/>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a:defRPr/>
                </a:pPr>
                <a:r>
                  <a:rPr kumimoji="1"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布氏定律的发展</a:t>
                </a:r>
              </a:p>
            </p:txBody>
          </p:sp>
          <p:grpSp>
            <p:nvGrpSpPr>
              <p:cNvPr id="15" name="组合 36"/>
              <p:cNvGrpSpPr/>
              <p:nvPr/>
            </p:nvGrpSpPr>
            <p:grpSpPr bwMode="auto">
              <a:xfrm>
                <a:off x="3078480" y="4608195"/>
                <a:ext cx="899160" cy="614045"/>
                <a:chOff x="1640185" y="5818534"/>
                <a:chExt cx="755650" cy="554032"/>
              </a:xfrm>
            </p:grpSpPr>
            <p:grpSp>
              <p:nvGrpSpPr>
                <p:cNvPr id="16" name="Group 11"/>
                <p:cNvGrpSpPr/>
                <p:nvPr/>
              </p:nvGrpSpPr>
              <p:grpSpPr bwMode="auto">
                <a:xfrm>
                  <a:off x="1784651" y="5843928"/>
                  <a:ext cx="503237" cy="528638"/>
                  <a:chOff x="704" y="1949"/>
                  <a:chExt cx="4243" cy="333"/>
                </a:xfrm>
              </p:grpSpPr>
              <p:sp>
                <p:nvSpPr>
                  <p:cNvPr id="17" name="AutoShape 12"/>
                  <p:cNvSpPr>
                    <a:spLocks noChangeArrowheads="1"/>
                  </p:cNvSpPr>
                  <p:nvPr>
                    <p:custDataLst>
                      <p:tags r:id="rId10"/>
                    </p:custDataLst>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18" name="AutoShape 13"/>
                  <p:cNvSpPr>
                    <a:spLocks noChangeArrowheads="1"/>
                  </p:cNvSpPr>
                  <p:nvPr>
                    <p:custDataLst>
                      <p:tags r:id="rId11"/>
                    </p:custDataLst>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19" name="Text Box 14"/>
                <p:cNvSpPr txBox="1">
                  <a:spLocks noChangeArrowheads="1"/>
                </p:cNvSpPr>
                <p:nvPr>
                  <p:custDataLst>
                    <p:tags r:id="rId8"/>
                  </p:custDataLst>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20" name="Rectangle 32"/>
                <p:cNvSpPr>
                  <a:spLocks noChangeArrowheads="1"/>
                </p:cNvSpPr>
                <p:nvPr>
                  <p:custDataLst>
                    <p:tags r:id="rId9"/>
                  </p:custDataLst>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3</a:t>
                  </a:r>
                </a:p>
              </p:txBody>
            </p:sp>
          </p:grpSp>
        </p:grpSp>
        <p:grpSp>
          <p:nvGrpSpPr>
            <p:cNvPr id="21" name="组合 20"/>
            <p:cNvGrpSpPr/>
            <p:nvPr/>
          </p:nvGrpSpPr>
          <p:grpSpPr>
            <a:xfrm>
              <a:off x="2854687" y="4439945"/>
              <a:ext cx="6190615" cy="1023620"/>
              <a:chOff x="2998787" y="5270637"/>
              <a:chExt cx="6190457" cy="628267"/>
            </a:xfrm>
          </p:grpSpPr>
          <p:sp>
            <p:nvSpPr>
              <p:cNvPr id="22" name="Rectangle 27"/>
              <p:cNvSpPr>
                <a:spLocks noChangeArrowheads="1"/>
              </p:cNvSpPr>
              <p:nvPr>
                <p:custDataLst>
                  <p:tags r:id="rId2"/>
                </p:custDataLst>
              </p:nvPr>
            </p:nvSpPr>
            <p:spPr bwMode="gray">
              <a:xfrm>
                <a:off x="3791744" y="5276604"/>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a:defRPr/>
                </a:pPr>
                <a:r>
                  <a:rPr kumimoji="1"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布氏定律的应用</a:t>
                </a:r>
              </a:p>
            </p:txBody>
          </p:sp>
          <p:grpSp>
            <p:nvGrpSpPr>
              <p:cNvPr id="23" name="组合 36"/>
              <p:cNvGrpSpPr/>
              <p:nvPr/>
            </p:nvGrpSpPr>
            <p:grpSpPr bwMode="auto">
              <a:xfrm>
                <a:off x="2998787" y="5270637"/>
                <a:ext cx="899160" cy="614045"/>
                <a:chOff x="1640185" y="5818534"/>
                <a:chExt cx="755650" cy="554032"/>
              </a:xfrm>
            </p:grpSpPr>
            <p:grpSp>
              <p:nvGrpSpPr>
                <p:cNvPr id="24" name="Group 11"/>
                <p:cNvGrpSpPr/>
                <p:nvPr/>
              </p:nvGrpSpPr>
              <p:grpSpPr bwMode="auto">
                <a:xfrm>
                  <a:off x="1784651" y="5843928"/>
                  <a:ext cx="503237" cy="528638"/>
                  <a:chOff x="704" y="1949"/>
                  <a:chExt cx="4243" cy="333"/>
                </a:xfrm>
              </p:grpSpPr>
              <p:sp>
                <p:nvSpPr>
                  <p:cNvPr id="27" name="AutoShape 12"/>
                  <p:cNvSpPr>
                    <a:spLocks noChangeArrowheads="1"/>
                  </p:cNvSpPr>
                  <p:nvPr>
                    <p:custDataLst>
                      <p:tags r:id="rId5"/>
                    </p:custDataLst>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31" name="AutoShape 13"/>
                  <p:cNvSpPr>
                    <a:spLocks noChangeArrowheads="1"/>
                  </p:cNvSpPr>
                  <p:nvPr>
                    <p:custDataLst>
                      <p:tags r:id="rId6"/>
                    </p:custDataLst>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25" name="Text Box 14"/>
                <p:cNvSpPr txBox="1">
                  <a:spLocks noChangeArrowheads="1"/>
                </p:cNvSpPr>
                <p:nvPr>
                  <p:custDataLst>
                    <p:tags r:id="rId3"/>
                  </p:custDataLst>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26" name="Rectangle 32"/>
                <p:cNvSpPr>
                  <a:spLocks noChangeArrowheads="1"/>
                </p:cNvSpPr>
                <p:nvPr>
                  <p:custDataLst>
                    <p:tags r:id="rId4"/>
                  </p:custDataLst>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4</a:t>
                  </a:r>
                </a:p>
              </p:txBody>
            </p:sp>
          </p:grpSp>
        </p:grpSp>
      </p:grpSp>
      <p:sp>
        <p:nvSpPr>
          <p:cNvPr id="30" name="标题 29"/>
          <p:cNvSpPr>
            <a:spLocks noGrp="1"/>
          </p:cNvSpPr>
          <p:nvPr>
            <p:ph type="ctrTitle"/>
            <p:custDataLst>
              <p:tags r:id="rId1"/>
            </p:custDataLst>
          </p:nvPr>
        </p:nvSpPr>
        <p:spPr>
          <a:xfrm>
            <a:off x="120650" y="0"/>
            <a:ext cx="10090785" cy="1044575"/>
          </a:xfrm>
        </p:spPr>
        <p:txBody>
          <a:bodyPr>
            <a:noAutofit/>
          </a:bodyPr>
          <a:lstStyle/>
          <a:p>
            <a:r>
              <a:rPr lang="zh-CN" altLang="en-US" sz="3600" dirty="0"/>
              <a:t>文献集中与离散分布规律——布拉德福定律</a:t>
            </a: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idx="1"/>
          </p:nvPr>
        </p:nvSpPr>
        <p:spPr>
          <a:xfrm>
            <a:off x="527050" y="1095375"/>
            <a:ext cx="11480800" cy="5686425"/>
          </a:xfrm>
        </p:spPr>
        <p:txBody>
          <a:bodyPr vert="horz" wrap="square" lIns="121920" tIns="60960" rIns="121920" bIns="60960" anchor="t" anchorCtr="0"/>
          <a:lstStyle/>
          <a:p>
            <a:pPr marL="0" indent="647700">
              <a:lnSpc>
                <a:spcPct val="120000"/>
              </a:lnSpc>
              <a:buNone/>
              <a:extLst>
                <a:ext uri="{35155182-B16C-46BC-9424-99874614C6A1}">
                  <wpsdc:indentchars xmlns="" xmlns:wpsdc="http://www.wps.cn/officeDocument/2017/drawingmlCustomData" val="200" checksum="2787091126"/>
                </a:ext>
              </a:extLst>
            </a:pPr>
            <a:r>
              <a:rPr lang="zh-CN" altLang="en-US" sz="2400" b="1" dirty="0">
                <a:solidFill>
                  <a:schemeClr val="tx1"/>
                </a:solidFill>
                <a:latin typeface="Times New Roman" panose="02020603050405020304" pitchFamily="18" charset="0"/>
                <a:ea typeface="微软雅黑" panose="020B0503020204020204" charset="-122"/>
              </a:rPr>
              <a:t>1948年，维克利首次将布拉德福期刊分布规律命名为“布拉德福文献分散定律”，指出其不足之处，并修正与推广。</a:t>
            </a:r>
          </a:p>
          <a:p>
            <a:pPr marL="0" indent="0">
              <a:lnSpc>
                <a:spcPct val="120000"/>
              </a:lnSpc>
              <a:buNone/>
              <a:extLst>
                <a:ext uri="{35155182-B16C-46BC-9424-99874614C6A1}">
                  <wpsdc:indentchars xmlns="" xmlns:wpsdc="http://www.wps.cn/officeDocument/2017/drawingmlCustomData" val="0" checksum="1494934256"/>
                </a:ext>
              </a:extLst>
            </a:pPr>
            <a:r>
              <a:rPr lang="zh-CN" altLang="en-US" sz="2400" b="1" dirty="0">
                <a:solidFill>
                  <a:schemeClr val="tx1"/>
                </a:solidFill>
                <a:latin typeface="Times New Roman" panose="02020603050405020304" pitchFamily="18" charset="0"/>
                <a:ea typeface="微软雅黑" panose="020B0503020204020204" charset="-122"/>
              </a:rPr>
              <a:t>（1）</a:t>
            </a:r>
            <a:r>
              <a:rPr lang="zh-CN" altLang="en-US" sz="2400" b="1" dirty="0">
                <a:solidFill>
                  <a:srgbClr val="A50021"/>
                </a:solidFill>
                <a:latin typeface="Times New Roman" panose="02020603050405020304" pitchFamily="18" charset="0"/>
                <a:ea typeface="微软雅黑" panose="020B0503020204020204" charset="-122"/>
              </a:rPr>
              <a:t>指出布拉德福定律区域与图像描述的矛盾之处。</a:t>
            </a:r>
            <a:r>
              <a:rPr lang="zh-CN" altLang="en-US" sz="2400" b="1" dirty="0">
                <a:latin typeface="Times New Roman" panose="02020603050405020304" pitchFamily="18" charset="0"/>
                <a:ea typeface="微软雅黑" panose="020B0503020204020204" charset="-122"/>
              </a:rPr>
              <a:t> </a:t>
            </a:r>
            <a:r>
              <a:rPr lang="en-US" altLang="zh-CN" sz="2400" b="1" dirty="0">
                <a:solidFill>
                  <a:srgbClr val="000066"/>
                </a:solidFill>
                <a:latin typeface="Times New Roman" panose="02020603050405020304" pitchFamily="18" charset="0"/>
                <a:ea typeface="微软雅黑" panose="020B0503020204020204" charset="-122"/>
              </a:rPr>
              <a:t>p163</a:t>
            </a:r>
            <a:endParaRPr lang="zh-CN" altLang="en-US" sz="2400" b="1" dirty="0">
              <a:latin typeface="Times New Roman" panose="02020603050405020304" pitchFamily="18" charset="0"/>
              <a:ea typeface="微软雅黑" panose="020B0503020204020204" charset="-122"/>
            </a:endParaRPr>
          </a:p>
          <a:p>
            <a:pPr marL="0" indent="0">
              <a:lnSpc>
                <a:spcPct val="120000"/>
              </a:lnSpc>
              <a:buNone/>
              <a:extLst>
                <a:ext uri="{35155182-B16C-46BC-9424-99874614C6A1}">
                  <wpsdc:indentchars xmlns="" xmlns:wpsdc="http://www.wps.cn/officeDocument/2017/drawingmlCustomData" val="0" checksum="1494934256"/>
                </a:ext>
              </a:extLst>
            </a:pPr>
            <a:r>
              <a:rPr lang="zh-CN" altLang="en-US" sz="2400" b="1" dirty="0">
                <a:solidFill>
                  <a:schemeClr val="tx1"/>
                </a:solidFill>
                <a:latin typeface="Times New Roman" panose="02020603050405020304" pitchFamily="18" charset="0"/>
                <a:ea typeface="微软雅黑" panose="020B0503020204020204" charset="-122"/>
              </a:rPr>
              <a:t>（</a:t>
            </a:r>
            <a:r>
              <a:rPr lang="en-US" altLang="zh-CN" sz="2400" b="1" dirty="0">
                <a:solidFill>
                  <a:schemeClr val="tx1"/>
                </a:solidFill>
                <a:latin typeface="Times New Roman" panose="02020603050405020304" pitchFamily="18" charset="0"/>
                <a:ea typeface="微软雅黑" panose="020B0503020204020204" charset="-122"/>
              </a:rPr>
              <a:t>2</a:t>
            </a:r>
            <a:r>
              <a:rPr lang="zh-CN" altLang="en-US" sz="2400" b="1" dirty="0">
                <a:solidFill>
                  <a:schemeClr val="tx1"/>
                </a:solidFill>
                <a:latin typeface="Times New Roman" panose="02020603050405020304" pitchFamily="18" charset="0"/>
                <a:ea typeface="微软雅黑" panose="020B0503020204020204" charset="-122"/>
              </a:rPr>
              <a:t>）</a:t>
            </a:r>
            <a:r>
              <a:rPr lang="zh-CN" altLang="en-US" sz="2400" b="1" dirty="0">
                <a:solidFill>
                  <a:srgbClr val="A50021"/>
                </a:solidFill>
                <a:latin typeface="Times New Roman" panose="02020603050405020304" pitchFamily="18" charset="0"/>
                <a:ea typeface="微软雅黑" panose="020B0503020204020204" charset="-122"/>
              </a:rPr>
              <a:t>布拉德福区域描述的分布图形不是直线，而是一条曲线</a:t>
            </a:r>
            <a:r>
              <a:rPr lang="zh-CN" altLang="en-US" sz="2400" b="1" dirty="0">
                <a:latin typeface="Times New Roman" panose="02020603050405020304" pitchFamily="18" charset="0"/>
                <a:ea typeface="微软雅黑" panose="020B0503020204020204" charset="-122"/>
              </a:rPr>
              <a:t>。</a:t>
            </a:r>
            <a:r>
              <a:rPr lang="zh-CN" altLang="en-US" sz="2400" b="1" dirty="0">
                <a:solidFill>
                  <a:srgbClr val="000066"/>
                </a:solidFill>
                <a:latin typeface="Times New Roman" panose="02020603050405020304" pitchFamily="18" charset="0"/>
                <a:ea typeface="微软雅黑" panose="020B0503020204020204" charset="-122"/>
              </a:rPr>
              <a:t>王</a:t>
            </a:r>
            <a:r>
              <a:rPr lang="en-US" altLang="zh-CN" sz="2400" b="1" dirty="0">
                <a:solidFill>
                  <a:srgbClr val="000066"/>
                </a:solidFill>
                <a:latin typeface="Times New Roman" panose="02020603050405020304" pitchFamily="18" charset="0"/>
                <a:ea typeface="微软雅黑" panose="020B0503020204020204" charset="-122"/>
              </a:rPr>
              <a:t>p195</a:t>
            </a:r>
          </a:p>
        </p:txBody>
      </p:sp>
      <p:pic>
        <p:nvPicPr>
          <p:cNvPr id="27652" name="Picture 5"/>
          <p:cNvPicPr>
            <a:picLocks noChangeAspect="1"/>
          </p:cNvPicPr>
          <p:nvPr/>
        </p:nvPicPr>
        <p:blipFill>
          <a:blip r:embed="rId2"/>
          <a:stretch>
            <a:fillRect/>
          </a:stretch>
        </p:blipFill>
        <p:spPr>
          <a:xfrm>
            <a:off x="2865755" y="2948305"/>
            <a:ext cx="6460490" cy="3899535"/>
          </a:xfrm>
          <a:prstGeom prst="rect">
            <a:avLst/>
          </a:prstGeom>
          <a:noFill/>
          <a:ln w="9525">
            <a:noFill/>
          </a:ln>
        </p:spPr>
      </p:pic>
      <p:sp>
        <p:nvSpPr>
          <p:cNvPr id="2" name="标题 1"/>
          <p:cNvSpPr>
            <a:spLocks noGrp="1"/>
          </p:cNvSpPr>
          <p:nvPr>
            <p:ph type="title"/>
          </p:nvPr>
        </p:nvSpPr>
        <p:spPr/>
        <p:txBody>
          <a:bodyPr/>
          <a:lstStyle/>
          <a:p>
            <a:r>
              <a:rPr lang="zh-CN" altLang="en-US"/>
              <a:t>维克立的修正与推论</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p:cNvPicPr>
          <p:nvPr/>
        </p:nvPicPr>
        <p:blipFill>
          <a:blip r:embed="rId2"/>
          <a:stretch>
            <a:fillRect/>
          </a:stretch>
        </p:blipFill>
        <p:spPr>
          <a:xfrm>
            <a:off x="912495" y="111760"/>
            <a:ext cx="9888855" cy="6745605"/>
          </a:xfrm>
          <a:prstGeom prst="rect">
            <a:avLst/>
          </a:prstGeom>
          <a:noFill/>
          <a:ln w="9525">
            <a:noFill/>
          </a:ln>
        </p:spPr>
      </p:pic>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p:cNvPicPr>
          <p:nvPr/>
        </p:nvPicPr>
        <p:blipFill>
          <a:blip r:embed="rId2"/>
          <a:stretch>
            <a:fillRect/>
          </a:stretch>
        </p:blipFill>
        <p:spPr>
          <a:xfrm>
            <a:off x="1776095" y="38100"/>
            <a:ext cx="8383905" cy="6819265"/>
          </a:xfrm>
          <a:prstGeom prst="rect">
            <a:avLst/>
          </a:prstGeom>
          <a:noFill/>
          <a:ln w="9525">
            <a:noFill/>
          </a:ln>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BRMU)~T]{GCDV[`KE}Y@03"/>
          <p:cNvPicPr>
            <a:picLocks noChangeAspect="1"/>
          </p:cNvPicPr>
          <p:nvPr>
            <p:custDataLst>
              <p:tags r:id="rId1"/>
            </p:custDataLst>
          </p:nvPr>
        </p:nvPicPr>
        <p:blipFill>
          <a:blip r:embed="rId4"/>
          <a:stretch>
            <a:fillRect/>
          </a:stretch>
        </p:blipFill>
        <p:spPr>
          <a:xfrm>
            <a:off x="1488440" y="2800350"/>
            <a:ext cx="7549515" cy="3517900"/>
          </a:xfrm>
          <a:prstGeom prst="rect">
            <a:avLst/>
          </a:prstGeom>
          <a:noFill/>
          <a:ln w="9525">
            <a:noFill/>
          </a:ln>
        </p:spPr>
      </p:pic>
      <p:sp>
        <p:nvSpPr>
          <p:cNvPr id="2" name="标题 1"/>
          <p:cNvSpPr>
            <a:spLocks noGrp="1"/>
          </p:cNvSpPr>
          <p:nvPr>
            <p:ph type="title"/>
          </p:nvPr>
        </p:nvSpPr>
        <p:spPr/>
        <p:txBody>
          <a:bodyPr/>
          <a:lstStyle/>
          <a:p>
            <a:r>
              <a:rPr lang="zh-CN" altLang="en-US"/>
              <a:t>维克立的修正与推论</a:t>
            </a:r>
          </a:p>
        </p:txBody>
      </p:sp>
      <p:sp>
        <p:nvSpPr>
          <p:cNvPr id="30722" name="Rectangle 2"/>
          <p:cNvSpPr/>
          <p:nvPr>
            <p:custDataLst>
              <p:tags r:id="rId2"/>
            </p:custDataLst>
          </p:nvPr>
        </p:nvSpPr>
        <p:spPr>
          <a:xfrm>
            <a:off x="539750" y="980440"/>
            <a:ext cx="9955530" cy="2618105"/>
          </a:xfrm>
          <a:prstGeom prst="rect">
            <a:avLst/>
          </a:prstGeom>
          <a:noFill/>
          <a:ln w="9525">
            <a:noFill/>
          </a:ln>
        </p:spPr>
        <p:txBody>
          <a:bodyPr wrap="square">
            <a:noAutofit/>
          </a:bodyPr>
          <a:lstStyle/>
          <a:p>
            <a:pPr>
              <a:lnSpc>
                <a:spcPct val="120000"/>
              </a:lnSpc>
              <a:spcBef>
                <a:spcPct val="50000"/>
              </a:spcBef>
              <a:buClr>
                <a:srgbClr val="A50021"/>
              </a:buClr>
              <a:buSzPct val="75000"/>
              <a:buFont typeface="Wingdings" panose="05000000000000000000" pitchFamily="2" charset="2"/>
            </a:pPr>
            <a:r>
              <a:rPr lang="zh-CN" altLang="en-US" sz="2200" dirty="0">
                <a:latin typeface="Times New Roman" panose="02020603050405020304" pitchFamily="18" charset="0"/>
                <a:ea typeface="微软雅黑" panose="020B0503020204020204" charset="-122"/>
              </a:rPr>
              <a:t>（</a:t>
            </a:r>
            <a:r>
              <a:rPr lang="en-US" altLang="zh-CN" sz="2200" dirty="0">
                <a:latin typeface="Times New Roman" panose="02020603050405020304" pitchFamily="18" charset="0"/>
                <a:ea typeface="微软雅黑" panose="020B0503020204020204" charset="-122"/>
              </a:rPr>
              <a:t>3</a:t>
            </a:r>
            <a:r>
              <a:rPr lang="zh-CN" altLang="en-US" sz="2200" dirty="0">
                <a:latin typeface="Times New Roman" panose="02020603050405020304" pitchFamily="18" charset="0"/>
                <a:ea typeface="微软雅黑" panose="020B0503020204020204" charset="-122"/>
              </a:rPr>
              <a:t>）</a:t>
            </a:r>
            <a:r>
              <a:rPr lang="zh-CN" altLang="en-US" sz="2200" b="1" dirty="0">
                <a:solidFill>
                  <a:srgbClr val="A50021"/>
                </a:solidFill>
                <a:latin typeface="Times New Roman" panose="02020603050405020304" pitchFamily="18" charset="0"/>
                <a:ea typeface="微软雅黑" panose="020B0503020204020204" charset="-122"/>
              </a:rPr>
              <a:t>两种表示法比较并得出结论：原因在于核心期刊所处特殊地位</a:t>
            </a:r>
            <a:r>
              <a:rPr lang="en-US" altLang="zh-CN" sz="2200" dirty="0">
                <a:solidFill>
                  <a:srgbClr val="A50021"/>
                </a:solidFill>
                <a:latin typeface="Times New Roman" panose="02020603050405020304" pitchFamily="18" charset="0"/>
                <a:ea typeface="微软雅黑" panose="020B0503020204020204" charset="-122"/>
              </a:rPr>
              <a:t> </a:t>
            </a:r>
            <a:r>
              <a:rPr lang="en-US" altLang="zh-CN" sz="2200" dirty="0">
                <a:solidFill>
                  <a:srgbClr val="000066"/>
                </a:solidFill>
                <a:latin typeface="Times New Roman" panose="02020603050405020304" pitchFamily="18" charset="0"/>
                <a:ea typeface="微软雅黑" panose="020B0503020204020204" charset="-122"/>
              </a:rPr>
              <a:t>p164－165</a:t>
            </a:r>
          </a:p>
          <a:p>
            <a:pPr>
              <a:lnSpc>
                <a:spcPct val="120000"/>
              </a:lnSpc>
              <a:buClr>
                <a:srgbClr val="A50021"/>
              </a:buClr>
              <a:buSzPct val="75000"/>
              <a:buFont typeface="Wingdings" panose="05000000000000000000" pitchFamily="2" charset="2"/>
            </a:pPr>
            <a:r>
              <a:rPr lang="en-US" altLang="zh-CN" sz="2200" dirty="0">
                <a:latin typeface="Times New Roman" panose="02020603050405020304" pitchFamily="18" charset="0"/>
                <a:ea typeface="微软雅黑" panose="020B0503020204020204" charset="-122"/>
              </a:rPr>
              <a:t>       </a:t>
            </a:r>
            <a:r>
              <a:rPr lang="zh-CN" altLang="en-US" sz="2200" dirty="0">
                <a:latin typeface="Times New Roman" panose="02020603050405020304" pitchFamily="18" charset="0"/>
                <a:ea typeface="微软雅黑" panose="020B0503020204020204" charset="-122"/>
              </a:rPr>
              <a:t>由</a:t>
            </a:r>
            <a:r>
              <a:rPr lang="en-US" altLang="zh-CN" sz="2200" dirty="0">
                <a:latin typeface="Times New Roman" panose="02020603050405020304" pitchFamily="18" charset="0"/>
                <a:ea typeface="微软雅黑" panose="020B0503020204020204" charset="-122"/>
              </a:rPr>
              <a:t>n</a:t>
            </a:r>
            <a:r>
              <a:rPr lang="en-US" altLang="zh-CN" sz="2200" baseline="-25000" dirty="0">
                <a:latin typeface="Times New Roman" panose="02020603050405020304" pitchFamily="18" charset="0"/>
                <a:ea typeface="微软雅黑" panose="020B0503020204020204" charset="-122"/>
              </a:rPr>
              <a:t>1</a:t>
            </a:r>
            <a:r>
              <a:rPr lang="en-US" altLang="zh-CN" sz="2200" dirty="0">
                <a:latin typeface="Times New Roman" panose="02020603050405020304" pitchFamily="18" charset="0"/>
                <a:ea typeface="微软雅黑" panose="020B0503020204020204" charset="-122"/>
              </a:rPr>
              <a:t>:(n</a:t>
            </a:r>
            <a:r>
              <a:rPr lang="en-US" altLang="zh-CN" sz="2200" baseline="-25000" dirty="0">
                <a:latin typeface="Times New Roman" panose="02020603050405020304" pitchFamily="18" charset="0"/>
                <a:ea typeface="微软雅黑" panose="020B0503020204020204" charset="-122"/>
              </a:rPr>
              <a:t>1</a:t>
            </a:r>
            <a:r>
              <a:rPr lang="en-US" altLang="zh-CN" sz="2200" dirty="0">
                <a:latin typeface="Times New Roman" panose="02020603050405020304" pitchFamily="18" charset="0"/>
                <a:ea typeface="微软雅黑" panose="020B0503020204020204" charset="-122"/>
              </a:rPr>
              <a:t>+n</a:t>
            </a:r>
            <a:r>
              <a:rPr lang="en-US" altLang="zh-CN" sz="2200" baseline="-25000" dirty="0">
                <a:latin typeface="Times New Roman" panose="02020603050405020304" pitchFamily="18" charset="0"/>
                <a:ea typeface="微软雅黑" panose="020B0503020204020204" charset="-122"/>
              </a:rPr>
              <a:t>2</a:t>
            </a:r>
            <a:r>
              <a:rPr lang="en-US" altLang="zh-CN" sz="2200" dirty="0">
                <a:latin typeface="Times New Roman" panose="02020603050405020304" pitchFamily="18" charset="0"/>
                <a:ea typeface="微软雅黑" panose="020B0503020204020204" charset="-122"/>
              </a:rPr>
              <a:t>)</a:t>
            </a:r>
            <a:r>
              <a:rPr lang="en-US" altLang="zh-CN" sz="2200" dirty="0">
                <a:latin typeface="Times New Roman" panose="02020603050405020304" pitchFamily="18" charset="0"/>
                <a:ea typeface="微软雅黑" panose="020B0503020204020204" charset="-122"/>
                <a:sym typeface="Wingdings" panose="05000000000000000000" pitchFamily="2" charset="2"/>
              </a:rPr>
              <a:t>:(n</a:t>
            </a:r>
            <a:r>
              <a:rPr lang="en-US" altLang="zh-CN" sz="2200" baseline="-25000" dirty="0">
                <a:latin typeface="Times New Roman" panose="02020603050405020304" pitchFamily="18" charset="0"/>
                <a:ea typeface="微软雅黑" panose="020B0503020204020204" charset="-122"/>
                <a:sym typeface="Wingdings" panose="05000000000000000000" pitchFamily="2" charset="2"/>
              </a:rPr>
              <a:t>1</a:t>
            </a:r>
            <a:r>
              <a:rPr lang="en-US" altLang="zh-CN" sz="2200" dirty="0">
                <a:latin typeface="Times New Roman" panose="02020603050405020304" pitchFamily="18" charset="0"/>
                <a:ea typeface="微软雅黑" panose="020B0503020204020204" charset="-122"/>
                <a:sym typeface="Wingdings" panose="05000000000000000000" pitchFamily="2" charset="2"/>
              </a:rPr>
              <a:t>+n</a:t>
            </a:r>
            <a:r>
              <a:rPr lang="en-US" altLang="zh-CN" sz="2200" baseline="-25000" dirty="0">
                <a:latin typeface="Times New Roman" panose="02020603050405020304" pitchFamily="18" charset="0"/>
                <a:ea typeface="微软雅黑" panose="020B0503020204020204" charset="-122"/>
                <a:sym typeface="Wingdings" panose="05000000000000000000" pitchFamily="2" charset="2"/>
              </a:rPr>
              <a:t>2</a:t>
            </a:r>
            <a:r>
              <a:rPr lang="en-US" altLang="zh-CN" sz="2200" dirty="0">
                <a:latin typeface="Times New Roman" panose="02020603050405020304" pitchFamily="18" charset="0"/>
                <a:ea typeface="微软雅黑" panose="020B0503020204020204" charset="-122"/>
                <a:sym typeface="Wingdings" panose="05000000000000000000" pitchFamily="2" charset="2"/>
              </a:rPr>
              <a:t>+n</a:t>
            </a:r>
            <a:r>
              <a:rPr lang="en-US" altLang="zh-CN" sz="2200" baseline="-25000" dirty="0">
                <a:latin typeface="Times New Roman" panose="02020603050405020304" pitchFamily="18" charset="0"/>
                <a:ea typeface="微软雅黑" panose="020B0503020204020204" charset="-122"/>
                <a:sym typeface="Wingdings" panose="05000000000000000000" pitchFamily="2" charset="2"/>
              </a:rPr>
              <a:t>3</a:t>
            </a:r>
            <a:r>
              <a:rPr lang="en-US" altLang="zh-CN" sz="2200" dirty="0">
                <a:latin typeface="Times New Roman" panose="02020603050405020304" pitchFamily="18" charset="0"/>
                <a:ea typeface="微软雅黑" panose="020B0503020204020204" charset="-122"/>
                <a:sym typeface="Wingdings" panose="05000000000000000000" pitchFamily="2" charset="2"/>
              </a:rPr>
              <a:t>)</a:t>
            </a:r>
            <a:r>
              <a:rPr lang="zh-CN" altLang="en-US" sz="2200" dirty="0">
                <a:latin typeface="Times New Roman" panose="02020603050405020304" pitchFamily="18" charset="0"/>
                <a:ea typeface="微软雅黑" panose="020B0503020204020204" charset="-122"/>
                <a:sym typeface="Wingdings" panose="05000000000000000000" pitchFamily="2" charset="2"/>
              </a:rPr>
              <a:t>：</a:t>
            </a:r>
            <a:r>
              <a:rPr lang="en-US" altLang="zh-CN" sz="2200" dirty="0">
                <a:latin typeface="Times New Roman" panose="02020603050405020304" pitchFamily="18" charset="0"/>
                <a:ea typeface="微软雅黑" panose="020B0503020204020204" charset="-122"/>
                <a:sym typeface="Wingdings" panose="05000000000000000000" pitchFamily="2" charset="2"/>
              </a:rPr>
              <a:t>…n</a:t>
            </a:r>
            <a:r>
              <a:rPr lang="en-US" altLang="zh-CN" sz="2200" baseline="-25000" dirty="0">
                <a:latin typeface="Times New Roman" panose="02020603050405020304" pitchFamily="18" charset="0"/>
                <a:ea typeface="微软雅黑" panose="020B0503020204020204" charset="-122"/>
                <a:sym typeface="Wingdings" panose="05000000000000000000" pitchFamily="2" charset="2"/>
              </a:rPr>
              <a:t>m</a:t>
            </a:r>
            <a:r>
              <a:rPr lang="en-US" altLang="zh-CN" sz="2200" dirty="0">
                <a:latin typeface="Times New Roman" panose="02020603050405020304" pitchFamily="18" charset="0"/>
                <a:ea typeface="微软雅黑" panose="020B0503020204020204" charset="-122"/>
                <a:sym typeface="Wingdings" panose="05000000000000000000" pitchFamily="2" charset="2"/>
              </a:rPr>
              <a:t>=1:b:b</a:t>
            </a:r>
            <a:r>
              <a:rPr lang="en-US" altLang="zh-CN" sz="2200" baseline="30000" dirty="0">
                <a:latin typeface="Times New Roman" panose="02020603050405020304" pitchFamily="18" charset="0"/>
                <a:ea typeface="微软雅黑" panose="020B0503020204020204" charset="-122"/>
                <a:sym typeface="Wingdings" panose="05000000000000000000" pitchFamily="2" charset="2"/>
              </a:rPr>
              <a:t>2</a:t>
            </a:r>
            <a:r>
              <a:rPr lang="zh-CN" altLang="en-US" sz="2200" dirty="0">
                <a:latin typeface="Times New Roman" panose="02020603050405020304" pitchFamily="18" charset="0"/>
                <a:ea typeface="微软雅黑" panose="020B0503020204020204" charset="-122"/>
                <a:sym typeface="Wingdings" panose="05000000000000000000" pitchFamily="2" charset="2"/>
              </a:rPr>
              <a:t>：</a:t>
            </a:r>
            <a:r>
              <a:rPr lang="en-US" altLang="zh-CN" sz="2200" dirty="0">
                <a:latin typeface="Times New Roman" panose="02020603050405020304" pitchFamily="18" charset="0"/>
                <a:ea typeface="微软雅黑" panose="020B0503020204020204" charset="-122"/>
                <a:sym typeface="Wingdings" panose="05000000000000000000" pitchFamily="2" charset="2"/>
              </a:rPr>
              <a:t>…b</a:t>
            </a:r>
            <a:r>
              <a:rPr lang="en-US" altLang="zh-CN" sz="2200" baseline="30000" dirty="0">
                <a:latin typeface="Times New Roman" panose="02020603050405020304" pitchFamily="18" charset="0"/>
                <a:ea typeface="微软雅黑" panose="020B0503020204020204" charset="-122"/>
                <a:sym typeface="Wingdings" panose="05000000000000000000" pitchFamily="2" charset="2"/>
              </a:rPr>
              <a:t>m-1 </a:t>
            </a:r>
            <a:r>
              <a:rPr lang="zh-CN" altLang="en-US" sz="2200" dirty="0">
                <a:latin typeface="Times New Roman" panose="02020603050405020304" pitchFamily="18" charset="0"/>
                <a:ea typeface="微软雅黑" panose="020B0503020204020204" charset="-122"/>
                <a:sym typeface="Wingdings" panose="05000000000000000000" pitchFamily="2" charset="2"/>
              </a:rPr>
              <a:t>，导出：</a:t>
            </a:r>
            <a:endParaRPr lang="en-US" altLang="zh-CN" sz="2200" dirty="0">
              <a:latin typeface="Times New Roman" panose="02020603050405020304" pitchFamily="18" charset="0"/>
              <a:ea typeface="微软雅黑" panose="020B0503020204020204" charset="-122"/>
              <a:sym typeface="Wingdings" panose="05000000000000000000" pitchFamily="2" charset="2"/>
            </a:endParaRPr>
          </a:p>
          <a:p>
            <a:pPr>
              <a:lnSpc>
                <a:spcPct val="120000"/>
              </a:lnSpc>
              <a:buClr>
                <a:srgbClr val="A50021"/>
              </a:buClr>
              <a:buSzPct val="75000"/>
              <a:buFont typeface="Wingdings" panose="05000000000000000000" pitchFamily="2" charset="2"/>
            </a:pPr>
            <a:r>
              <a:rPr lang="en-US" altLang="zh-CN" sz="2200" dirty="0">
                <a:latin typeface="Times New Roman" panose="02020603050405020304" pitchFamily="18" charset="0"/>
                <a:ea typeface="微软雅黑" panose="020B0503020204020204" charset="-122"/>
              </a:rPr>
              <a:t>        </a:t>
            </a:r>
            <a:r>
              <a:rPr lang="en-US" altLang="zh-CN" sz="2200" dirty="0">
                <a:solidFill>
                  <a:srgbClr val="FF0000"/>
                </a:solidFill>
                <a:latin typeface="Times New Roman" panose="02020603050405020304" pitchFamily="18" charset="0"/>
                <a:ea typeface="微软雅黑" panose="020B0503020204020204" charset="-122"/>
              </a:rPr>
              <a:t>n</a:t>
            </a:r>
            <a:r>
              <a:rPr lang="en-US" altLang="zh-CN" sz="2200" baseline="-25000" dirty="0">
                <a:solidFill>
                  <a:srgbClr val="FF0000"/>
                </a:solidFill>
                <a:latin typeface="Times New Roman" panose="02020603050405020304" pitchFamily="18" charset="0"/>
                <a:ea typeface="微软雅黑" panose="020B0503020204020204" charset="-122"/>
              </a:rPr>
              <a:t>1</a:t>
            </a:r>
            <a:r>
              <a:rPr lang="en-US" altLang="zh-CN" sz="2200" dirty="0">
                <a:solidFill>
                  <a:srgbClr val="FF0000"/>
                </a:solidFill>
                <a:latin typeface="Times New Roman" panose="02020603050405020304" pitchFamily="18" charset="0"/>
                <a:ea typeface="微软雅黑" panose="020B0503020204020204" charset="-122"/>
              </a:rPr>
              <a:t>:n</a:t>
            </a:r>
            <a:r>
              <a:rPr lang="en-US" altLang="zh-CN" sz="2200" baseline="-25000" dirty="0">
                <a:solidFill>
                  <a:srgbClr val="FF0000"/>
                </a:solidFill>
                <a:latin typeface="Times New Roman" panose="02020603050405020304" pitchFamily="18" charset="0"/>
                <a:ea typeface="微软雅黑" panose="020B0503020204020204" charset="-122"/>
              </a:rPr>
              <a:t>2</a:t>
            </a:r>
            <a:r>
              <a:rPr lang="en-US" altLang="zh-CN" sz="2200" dirty="0">
                <a:solidFill>
                  <a:srgbClr val="FF0000"/>
                </a:solidFill>
                <a:latin typeface="Times New Roman" panose="02020603050405020304" pitchFamily="18" charset="0"/>
                <a:ea typeface="微软雅黑" panose="020B0503020204020204" charset="-122"/>
                <a:sym typeface="Wingdings" panose="05000000000000000000" pitchFamily="2" charset="2"/>
              </a:rPr>
              <a:t>=1:</a:t>
            </a:r>
            <a:r>
              <a:rPr lang="zh-CN" altLang="en-US" sz="2200" dirty="0">
                <a:solidFill>
                  <a:srgbClr val="FF0000"/>
                </a:solidFill>
                <a:latin typeface="Times New Roman" panose="02020603050405020304" pitchFamily="18" charset="0"/>
                <a:ea typeface="微软雅黑" panose="020B0503020204020204" charset="-122"/>
                <a:sym typeface="Wingdings" panose="05000000000000000000" pitchFamily="2" charset="2"/>
              </a:rPr>
              <a:t>（</a:t>
            </a:r>
            <a:r>
              <a:rPr lang="en-US" altLang="zh-CN" sz="2200" dirty="0">
                <a:solidFill>
                  <a:srgbClr val="FF0000"/>
                </a:solidFill>
                <a:latin typeface="Times New Roman" panose="02020603050405020304" pitchFamily="18" charset="0"/>
                <a:ea typeface="微软雅黑" panose="020B0503020204020204" charset="-122"/>
                <a:sym typeface="Wingdings" panose="05000000000000000000" pitchFamily="2" charset="2"/>
              </a:rPr>
              <a:t>b-1</a:t>
            </a:r>
            <a:r>
              <a:rPr lang="zh-CN" altLang="en-US" sz="2200" dirty="0">
                <a:solidFill>
                  <a:srgbClr val="FF0000"/>
                </a:solidFill>
                <a:latin typeface="Times New Roman" panose="02020603050405020304" pitchFamily="18" charset="0"/>
                <a:ea typeface="微软雅黑" panose="020B0503020204020204" charset="-122"/>
                <a:sym typeface="Wingdings" panose="05000000000000000000" pitchFamily="2" charset="2"/>
              </a:rPr>
              <a:t>）</a:t>
            </a:r>
          </a:p>
          <a:p>
            <a:pPr>
              <a:lnSpc>
                <a:spcPct val="120000"/>
              </a:lnSpc>
              <a:buClr>
                <a:srgbClr val="A50021"/>
              </a:buClr>
              <a:buSzPct val="75000"/>
              <a:buFont typeface="Wingdings" panose="05000000000000000000" pitchFamily="2" charset="2"/>
            </a:pPr>
            <a:r>
              <a:rPr lang="en-US" altLang="zh-CN" sz="2200" dirty="0">
                <a:latin typeface="Times New Roman" panose="02020603050405020304" pitchFamily="18" charset="0"/>
                <a:ea typeface="微软雅黑" panose="020B0503020204020204" charset="-122"/>
              </a:rPr>
              <a:t>        n</a:t>
            </a:r>
            <a:r>
              <a:rPr lang="en-US" altLang="zh-CN" sz="2200" baseline="-25000" dirty="0">
                <a:latin typeface="Times New Roman" panose="02020603050405020304" pitchFamily="18" charset="0"/>
                <a:ea typeface="微软雅黑" panose="020B0503020204020204" charset="-122"/>
              </a:rPr>
              <a:t>2</a:t>
            </a:r>
            <a:r>
              <a:rPr lang="en-US" altLang="zh-CN" sz="2200" dirty="0">
                <a:latin typeface="Times New Roman" panose="02020603050405020304" pitchFamily="18" charset="0"/>
                <a:ea typeface="微软雅黑" panose="020B0503020204020204" charset="-122"/>
                <a:sym typeface="Wingdings" panose="05000000000000000000" pitchFamily="2" charset="2"/>
              </a:rPr>
              <a:t>:n</a:t>
            </a:r>
            <a:r>
              <a:rPr lang="en-US" altLang="zh-CN" sz="2200" baseline="-25000" dirty="0">
                <a:latin typeface="Times New Roman" panose="02020603050405020304" pitchFamily="18" charset="0"/>
                <a:ea typeface="微软雅黑" panose="020B0503020204020204" charset="-122"/>
                <a:sym typeface="Wingdings" panose="05000000000000000000" pitchFamily="2" charset="2"/>
              </a:rPr>
              <a:t>3</a:t>
            </a:r>
            <a:r>
              <a:rPr lang="en-US" altLang="zh-CN" sz="2200" dirty="0">
                <a:latin typeface="Times New Roman" panose="02020603050405020304" pitchFamily="18" charset="0"/>
                <a:ea typeface="微软雅黑" panose="020B0503020204020204" charset="-122"/>
                <a:sym typeface="Wingdings" panose="05000000000000000000" pitchFamily="2" charset="2"/>
              </a:rPr>
              <a:t>:n</a:t>
            </a:r>
            <a:r>
              <a:rPr lang="en-US" altLang="zh-CN" sz="2200" baseline="-25000" dirty="0">
                <a:latin typeface="Times New Roman" panose="02020603050405020304" pitchFamily="18" charset="0"/>
                <a:ea typeface="微软雅黑" panose="020B0503020204020204" charset="-122"/>
                <a:sym typeface="Wingdings" panose="05000000000000000000" pitchFamily="2" charset="2"/>
              </a:rPr>
              <a:t>4</a:t>
            </a:r>
            <a:r>
              <a:rPr lang="en-US" altLang="zh-CN" sz="2200" dirty="0">
                <a:latin typeface="Times New Roman" panose="02020603050405020304" pitchFamily="18" charset="0"/>
                <a:ea typeface="微软雅黑" panose="020B0503020204020204" charset="-122"/>
                <a:sym typeface="Wingdings" panose="05000000000000000000" pitchFamily="2" charset="2"/>
              </a:rPr>
              <a:t>…n</a:t>
            </a:r>
            <a:r>
              <a:rPr lang="en-US" altLang="zh-CN" sz="2200" baseline="-25000" dirty="0">
                <a:latin typeface="Times New Roman" panose="02020603050405020304" pitchFamily="18" charset="0"/>
                <a:ea typeface="微软雅黑" panose="020B0503020204020204" charset="-122"/>
                <a:sym typeface="Wingdings" panose="05000000000000000000" pitchFamily="2" charset="2"/>
              </a:rPr>
              <a:t>m</a:t>
            </a:r>
            <a:r>
              <a:rPr lang="en-US" altLang="zh-CN" sz="2200" dirty="0">
                <a:latin typeface="Times New Roman" panose="02020603050405020304" pitchFamily="18" charset="0"/>
                <a:ea typeface="微软雅黑" panose="020B0503020204020204" charset="-122"/>
                <a:sym typeface="Wingdings" panose="05000000000000000000" pitchFamily="2" charset="2"/>
              </a:rPr>
              <a:t>=1:b:b</a:t>
            </a:r>
            <a:r>
              <a:rPr lang="en-US" altLang="zh-CN" sz="2200" baseline="30000" dirty="0">
                <a:latin typeface="Times New Roman" panose="02020603050405020304" pitchFamily="18" charset="0"/>
                <a:ea typeface="微软雅黑" panose="020B0503020204020204" charset="-122"/>
                <a:sym typeface="Wingdings" panose="05000000000000000000" pitchFamily="2" charset="2"/>
              </a:rPr>
              <a:t>2</a:t>
            </a:r>
            <a:r>
              <a:rPr lang="zh-CN" altLang="en-US" sz="2200" dirty="0">
                <a:latin typeface="Times New Roman" panose="02020603050405020304" pitchFamily="18" charset="0"/>
                <a:ea typeface="微软雅黑" panose="020B0503020204020204" charset="-122"/>
                <a:sym typeface="Wingdings" panose="05000000000000000000" pitchFamily="2" charset="2"/>
              </a:rPr>
              <a:t>：</a:t>
            </a:r>
            <a:r>
              <a:rPr lang="en-US" altLang="zh-CN" sz="2200" dirty="0">
                <a:latin typeface="Times New Roman" panose="02020603050405020304" pitchFamily="18" charset="0"/>
                <a:ea typeface="微软雅黑" panose="020B0503020204020204" charset="-122"/>
                <a:sym typeface="Wingdings" panose="05000000000000000000" pitchFamily="2" charset="2"/>
              </a:rPr>
              <a:t>…b</a:t>
            </a:r>
            <a:r>
              <a:rPr lang="en-US" altLang="zh-CN" sz="2200" baseline="30000" dirty="0">
                <a:latin typeface="Times New Roman" panose="02020603050405020304" pitchFamily="18" charset="0"/>
                <a:ea typeface="微软雅黑" panose="020B0503020204020204" charset="-122"/>
                <a:sym typeface="Wingdings" panose="05000000000000000000" pitchFamily="2" charset="2"/>
              </a:rPr>
              <a:t>m-2</a:t>
            </a:r>
          </a:p>
          <a:p>
            <a:pPr>
              <a:lnSpc>
                <a:spcPct val="120000"/>
              </a:lnSpc>
              <a:buClr>
                <a:srgbClr val="A50021"/>
              </a:buClr>
              <a:buSzPct val="75000"/>
              <a:buFont typeface="Wingdings" panose="05000000000000000000" pitchFamily="2" charset="2"/>
            </a:pPr>
            <a:endParaRPr lang="zh-CN" altLang="en-US" sz="2200" baseline="30000" dirty="0">
              <a:latin typeface="Times New Roman" panose="02020603050405020304" pitchFamily="18" charset="0"/>
              <a:ea typeface="微软雅黑" panose="020B0503020204020204" charset="-122"/>
              <a:sym typeface="Wingdings" panose="05000000000000000000" pitchFamily="2" charset="2"/>
            </a:endParaRPr>
          </a:p>
          <a:p>
            <a:pPr>
              <a:lnSpc>
                <a:spcPct val="120000"/>
              </a:lnSpc>
              <a:buClr>
                <a:srgbClr val="A50021"/>
              </a:buClr>
              <a:buSzPct val="75000"/>
              <a:buFont typeface="Wingdings" panose="05000000000000000000" pitchFamily="2" charset="2"/>
            </a:pPr>
            <a:r>
              <a:rPr lang="zh-CN" altLang="en-US" sz="2800" baseline="30000" dirty="0">
                <a:latin typeface="Times New Roman" panose="02020603050405020304" pitchFamily="18" charset="0"/>
                <a:ea typeface="微软雅黑" panose="020B0503020204020204" charset="-122"/>
                <a:sym typeface="Wingdings" panose="05000000000000000000" pitchFamily="2" charset="2"/>
              </a:rPr>
              <a:t>当</a:t>
            </a:r>
            <a:r>
              <a:rPr lang="en-US" altLang="zh-CN" sz="2800" baseline="30000" dirty="0">
                <a:latin typeface="Times New Roman" panose="02020603050405020304" pitchFamily="18" charset="0"/>
                <a:ea typeface="微软雅黑" panose="020B0503020204020204" charset="-122"/>
                <a:sym typeface="Wingdings" panose="05000000000000000000" pitchFamily="2" charset="2"/>
              </a:rPr>
              <a:t>b</a:t>
            </a:r>
            <a:r>
              <a:rPr lang="zh-CN" altLang="en-US" sz="2800" baseline="30000" dirty="0">
                <a:latin typeface="Times New Roman" panose="02020603050405020304" pitchFamily="18" charset="0"/>
                <a:ea typeface="微软雅黑" panose="020B0503020204020204" charset="-122"/>
                <a:sym typeface="Wingdings" panose="05000000000000000000" pitchFamily="2" charset="2"/>
              </a:rPr>
              <a:t>较大时</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维克立的修正与推论</a:t>
            </a:r>
          </a:p>
        </p:txBody>
      </p:sp>
      <p:sp>
        <p:nvSpPr>
          <p:cNvPr id="31746" name="Rectangle 2"/>
          <p:cNvSpPr/>
          <p:nvPr>
            <p:custDataLst>
              <p:tags r:id="rId1"/>
            </p:custDataLst>
          </p:nvPr>
        </p:nvSpPr>
        <p:spPr>
          <a:xfrm>
            <a:off x="551180" y="1268095"/>
            <a:ext cx="9593580" cy="3119120"/>
          </a:xfrm>
          <a:prstGeom prst="rect">
            <a:avLst/>
          </a:prstGeom>
          <a:noFill/>
          <a:ln w="9525">
            <a:noFill/>
          </a:ln>
        </p:spPr>
        <p:txBody>
          <a:bodyPr wrap="square">
            <a:noAutofit/>
          </a:bodyPr>
          <a:lstStyle/>
          <a:p>
            <a:pPr>
              <a:lnSpc>
                <a:spcPct val="120000"/>
              </a:lnSpc>
              <a:spcBef>
                <a:spcPct val="50000"/>
              </a:spcBef>
              <a:buClr>
                <a:srgbClr val="A50021"/>
              </a:buClr>
              <a:buSzPct val="75000"/>
              <a:buFont typeface="Wingdings" panose="05000000000000000000" pitchFamily="2" charset="2"/>
            </a:pPr>
            <a:r>
              <a:rPr lang="zh-CN" altLang="en-US" sz="2200" dirty="0">
                <a:latin typeface="Times New Roman" panose="02020603050405020304" pitchFamily="18" charset="0"/>
                <a:ea typeface="微软雅黑" panose="020B0503020204020204" charset="-122"/>
              </a:rPr>
              <a:t>（4）</a:t>
            </a:r>
            <a:r>
              <a:rPr lang="zh-CN" altLang="en-US" sz="2200" b="1" dirty="0">
                <a:solidFill>
                  <a:srgbClr val="A50021"/>
                </a:solidFill>
                <a:latin typeface="Times New Roman" panose="02020603050405020304" pitchFamily="18" charset="0"/>
                <a:ea typeface="微软雅黑" panose="020B0503020204020204" charset="-122"/>
              </a:rPr>
              <a:t>证明了分区数目是任意的</a:t>
            </a:r>
            <a:r>
              <a:rPr lang="zh-CN" altLang="en-US" sz="2200" b="1" dirty="0">
                <a:latin typeface="Times New Roman" panose="02020603050405020304" pitchFamily="18" charset="0"/>
                <a:ea typeface="微软雅黑" panose="020B0503020204020204" charset="-122"/>
              </a:rPr>
              <a:t>。</a:t>
            </a:r>
            <a:r>
              <a:rPr lang="zh-CN" altLang="en-US" sz="2200" dirty="0">
                <a:latin typeface="Times New Roman" panose="02020603050405020304" pitchFamily="18" charset="0"/>
                <a:ea typeface="微软雅黑" panose="020B0503020204020204" charset="-122"/>
              </a:rPr>
              <a:t> </a:t>
            </a:r>
            <a:endParaRPr lang="en-US" altLang="zh-CN" sz="2200" dirty="0">
              <a:latin typeface="Times New Roman" panose="02020603050405020304" pitchFamily="18" charset="0"/>
              <a:ea typeface="微软雅黑" panose="020B0503020204020204" charset="-122"/>
            </a:endParaRPr>
          </a:p>
          <a:p>
            <a:pPr>
              <a:lnSpc>
                <a:spcPct val="120000"/>
              </a:lnSpc>
              <a:spcBef>
                <a:spcPct val="50000"/>
              </a:spcBef>
              <a:buClr>
                <a:srgbClr val="A50021"/>
              </a:buClr>
              <a:buSzPct val="75000"/>
              <a:buFont typeface="Wingdings" panose="05000000000000000000" pitchFamily="2" charset="2"/>
            </a:pPr>
            <a:r>
              <a:rPr lang="en-US" altLang="zh-CN" sz="2200" dirty="0">
                <a:ea typeface="微软雅黑" panose="020B0503020204020204" charset="-122"/>
              </a:rPr>
              <a:t>               </a:t>
            </a:r>
            <a:r>
              <a:rPr lang="en-US" altLang="zh-CN" dirty="0">
                <a:latin typeface="Times New Roman" panose="02020603050405020304" pitchFamily="18" charset="0"/>
                <a:ea typeface="微软雅黑" panose="020B0503020204020204" charset="-122"/>
              </a:rPr>
              <a:t>n</a:t>
            </a:r>
            <a:r>
              <a:rPr lang="en-US" altLang="zh-CN" baseline="-25000" dirty="0">
                <a:latin typeface="Times New Roman" panose="02020603050405020304" pitchFamily="18" charset="0"/>
                <a:ea typeface="微软雅黑" panose="020B0503020204020204" charset="-122"/>
              </a:rPr>
              <a:t>1</a:t>
            </a:r>
            <a:r>
              <a:rPr lang="en-US" altLang="zh-CN" dirty="0">
                <a:latin typeface="Times New Roman" panose="02020603050405020304" pitchFamily="18" charset="0"/>
                <a:ea typeface="微软雅黑" panose="020B0503020204020204" charset="-122"/>
              </a:rPr>
              <a:t>:n</a:t>
            </a:r>
            <a:r>
              <a:rPr lang="en-US" altLang="zh-CN" baseline="-25000" dirty="0">
                <a:latin typeface="Times New Roman" panose="02020603050405020304" pitchFamily="18" charset="0"/>
                <a:ea typeface="微软雅黑" panose="020B0503020204020204" charset="-122"/>
              </a:rPr>
              <a:t>1-2</a:t>
            </a:r>
            <a:r>
              <a:rPr lang="en-US" altLang="zh-CN" dirty="0">
                <a:latin typeface="Times New Roman" panose="02020603050405020304" pitchFamily="18" charset="0"/>
                <a:ea typeface="微软雅黑" panose="020B0503020204020204" charset="-122"/>
              </a:rPr>
              <a:t>:n</a:t>
            </a:r>
            <a:r>
              <a:rPr lang="en-US" altLang="zh-CN" baseline="-25000" dirty="0">
                <a:latin typeface="Times New Roman" panose="02020603050405020304" pitchFamily="18" charset="0"/>
                <a:ea typeface="微软雅黑" panose="020B0503020204020204" charset="-122"/>
              </a:rPr>
              <a:t>1-3</a:t>
            </a:r>
            <a:r>
              <a:rPr lang="en-US" altLang="zh-CN" dirty="0">
                <a:latin typeface="Times New Roman" panose="02020603050405020304" pitchFamily="18" charset="0"/>
                <a:ea typeface="微软雅黑" panose="020B0503020204020204" charset="-122"/>
              </a:rPr>
              <a:t>:……n</a:t>
            </a:r>
            <a:r>
              <a:rPr lang="en-US" altLang="zh-CN" baseline="-25000" dirty="0">
                <a:latin typeface="Times New Roman" panose="02020603050405020304" pitchFamily="18" charset="0"/>
                <a:ea typeface="微软雅黑" panose="020B0503020204020204" charset="-122"/>
              </a:rPr>
              <a:t>1-m</a:t>
            </a:r>
            <a:r>
              <a:rPr lang="en-US" altLang="zh-CN" dirty="0">
                <a:latin typeface="Times New Roman" panose="02020603050405020304" pitchFamily="18" charset="0"/>
                <a:ea typeface="微软雅黑" panose="020B0503020204020204" charset="-122"/>
              </a:rPr>
              <a:t>=1:V:V</a:t>
            </a:r>
            <a:r>
              <a:rPr lang="en-US" altLang="zh-CN" baseline="30000" dirty="0">
                <a:latin typeface="Times New Roman" panose="02020603050405020304" pitchFamily="18" charset="0"/>
                <a:ea typeface="微软雅黑" panose="020B0503020204020204" charset="-122"/>
              </a:rPr>
              <a:t>2</a:t>
            </a:r>
            <a:r>
              <a:rPr lang="en-US" altLang="zh-CN" dirty="0">
                <a:latin typeface="Times New Roman" panose="02020603050405020304" pitchFamily="18" charset="0"/>
                <a:ea typeface="微软雅黑" panose="020B0503020204020204" charset="-122"/>
              </a:rPr>
              <a:t>:……V</a:t>
            </a:r>
            <a:r>
              <a:rPr lang="en-US" altLang="zh-CN" baseline="30000" dirty="0">
                <a:latin typeface="Times New Roman" panose="02020603050405020304" pitchFamily="18" charset="0"/>
                <a:ea typeface="微软雅黑" panose="020B0503020204020204" charset="-122"/>
              </a:rPr>
              <a:t>m-1</a:t>
            </a:r>
          </a:p>
          <a:p>
            <a:pPr lvl="2" eaLnBrk="1" hangingPunct="1">
              <a:lnSpc>
                <a:spcPct val="120000"/>
              </a:lnSpc>
              <a:spcBef>
                <a:spcPct val="50000"/>
              </a:spcBef>
              <a:buClr>
                <a:srgbClr val="A50021"/>
              </a:buClr>
              <a:buSzPct val="70000"/>
              <a:buFont typeface="Wingdings" panose="05000000000000000000" pitchFamily="2" charset="2"/>
              <a:buChar char="Ø"/>
            </a:pPr>
            <a:r>
              <a:rPr lang="en-US" altLang="zh-CN" sz="2000" dirty="0">
                <a:latin typeface="Times New Roman" panose="02020603050405020304" pitchFamily="18" charset="0"/>
                <a:ea typeface="微软雅黑" panose="020B0503020204020204" charset="-122"/>
              </a:rPr>
              <a:t>n</a:t>
            </a:r>
            <a:r>
              <a:rPr lang="en-US" altLang="zh-CN" sz="2000" baseline="-25000" dirty="0">
                <a:latin typeface="Times New Roman" panose="02020603050405020304" pitchFamily="18" charset="0"/>
                <a:ea typeface="微软雅黑" panose="020B0503020204020204" charset="-122"/>
              </a:rPr>
              <a:t>1-k</a:t>
            </a:r>
            <a:r>
              <a:rPr lang="en-US" altLang="zh-CN" sz="2000" dirty="0">
                <a:latin typeface="Times New Roman" panose="02020603050405020304" pitchFamily="18" charset="0"/>
                <a:ea typeface="微软雅黑" panose="020B0503020204020204" charset="-122"/>
              </a:rPr>
              <a:t>(k=2,3,……m)</a:t>
            </a:r>
            <a:r>
              <a:rPr lang="zh-CN" altLang="en-US" sz="2000" dirty="0">
                <a:latin typeface="Times New Roman" panose="02020603050405020304" pitchFamily="18" charset="0"/>
                <a:ea typeface="微软雅黑" panose="020B0503020204020204" charset="-122"/>
              </a:rPr>
              <a:t>第一区到第</a:t>
            </a:r>
            <a:r>
              <a:rPr lang="en-US" altLang="zh-CN" sz="2000" dirty="0">
                <a:latin typeface="Times New Roman" panose="02020603050405020304" pitchFamily="18" charset="0"/>
                <a:ea typeface="微软雅黑" panose="020B0503020204020204" charset="-122"/>
              </a:rPr>
              <a:t>K</a:t>
            </a:r>
            <a:r>
              <a:rPr lang="zh-CN" altLang="en-US" sz="2000" dirty="0">
                <a:latin typeface="Times New Roman" panose="02020603050405020304" pitchFamily="18" charset="0"/>
                <a:ea typeface="微软雅黑" panose="020B0503020204020204" charset="-122"/>
              </a:rPr>
              <a:t>区的期刊累积数量</a:t>
            </a:r>
          </a:p>
          <a:p>
            <a:pPr lvl="2" eaLnBrk="1" hangingPunct="1">
              <a:lnSpc>
                <a:spcPct val="120000"/>
              </a:lnSpc>
              <a:spcBef>
                <a:spcPct val="50000"/>
              </a:spcBef>
              <a:buClr>
                <a:srgbClr val="A50021"/>
              </a:buClr>
              <a:buSzPct val="70000"/>
              <a:buFont typeface="Wingdings" panose="05000000000000000000" pitchFamily="2" charset="2"/>
              <a:buChar char="Ø"/>
            </a:pPr>
            <a:r>
              <a:rPr lang="en-US" altLang="zh-CN" sz="2000" dirty="0">
                <a:latin typeface="Times New Roman" panose="02020603050405020304" pitchFamily="18" charset="0"/>
                <a:ea typeface="微软雅黑" panose="020B0503020204020204" charset="-122"/>
              </a:rPr>
              <a:t>m</a:t>
            </a:r>
            <a:r>
              <a:rPr lang="zh-CN" altLang="en-US" sz="2000" dirty="0">
                <a:latin typeface="Times New Roman" panose="02020603050405020304" pitchFamily="18" charset="0"/>
                <a:ea typeface="微软雅黑" panose="020B0503020204020204" charset="-122"/>
              </a:rPr>
              <a:t>划分的区域数；</a:t>
            </a:r>
            <a:r>
              <a:rPr lang="en-US" altLang="zh-CN" sz="2000" dirty="0">
                <a:latin typeface="Times New Roman" panose="02020603050405020304" pitchFamily="18" charset="0"/>
                <a:ea typeface="微软雅黑" panose="020B0503020204020204" charset="-122"/>
              </a:rPr>
              <a:t>V</a:t>
            </a:r>
            <a:r>
              <a:rPr lang="zh-CN" altLang="en-US" sz="2000" dirty="0">
                <a:latin typeface="Times New Roman" panose="02020603050405020304" pitchFamily="18" charset="0"/>
                <a:ea typeface="微软雅黑" panose="020B0503020204020204" charset="-122"/>
              </a:rPr>
              <a:t>分散系数</a:t>
            </a:r>
          </a:p>
          <a:p>
            <a:pPr lvl="2" eaLnBrk="1" hangingPunct="1">
              <a:lnSpc>
                <a:spcPct val="120000"/>
              </a:lnSpc>
              <a:spcBef>
                <a:spcPct val="50000"/>
              </a:spcBef>
              <a:buClr>
                <a:srgbClr val="A50021"/>
              </a:buClr>
              <a:buSzPct val="70000"/>
              <a:buFont typeface="Wingdings" panose="05000000000000000000" pitchFamily="2" charset="2"/>
              <a:buChar char="Ø"/>
            </a:pPr>
            <a:r>
              <a:rPr lang="zh-CN" altLang="en-US" sz="1700" dirty="0">
                <a:latin typeface="Times New Roman" panose="02020603050405020304" pitchFamily="18" charset="0"/>
                <a:ea typeface="微软雅黑" panose="020B0503020204020204" charset="-122"/>
              </a:rPr>
              <a:t>按照布氏定律也应有下式成立:ｎ</a:t>
            </a:r>
            <a:r>
              <a:rPr lang="zh-CN" altLang="en-US" sz="1700" baseline="-25000" dirty="0">
                <a:latin typeface="Times New Roman" panose="02020603050405020304" pitchFamily="18" charset="0"/>
                <a:ea typeface="微软雅黑" panose="020B0503020204020204" charset="-122"/>
              </a:rPr>
              <a:t>1</a:t>
            </a:r>
            <a:r>
              <a:rPr lang="zh-CN" altLang="en-US" sz="1700" dirty="0">
                <a:latin typeface="Times New Roman" panose="02020603050405020304" pitchFamily="18" charset="0"/>
                <a:ea typeface="微软雅黑" panose="020B0503020204020204" charset="-122"/>
              </a:rPr>
              <a:t>:ｎ</a:t>
            </a:r>
            <a:r>
              <a:rPr lang="zh-CN" altLang="en-US" sz="1700" baseline="-25000" dirty="0">
                <a:latin typeface="Times New Roman" panose="02020603050405020304" pitchFamily="18" charset="0"/>
                <a:ea typeface="微软雅黑" panose="020B0503020204020204" charset="-122"/>
              </a:rPr>
              <a:t>2</a:t>
            </a:r>
            <a:r>
              <a:rPr lang="zh-CN" altLang="en-US" sz="1700" dirty="0">
                <a:latin typeface="Times New Roman" panose="02020603050405020304" pitchFamily="18" charset="0"/>
                <a:ea typeface="微软雅黑" panose="020B0503020204020204" charset="-122"/>
              </a:rPr>
              <a:t>:ｎ</a:t>
            </a:r>
            <a:r>
              <a:rPr lang="zh-CN" altLang="en-US" sz="1700" baseline="-25000" dirty="0">
                <a:latin typeface="Times New Roman" panose="02020603050405020304" pitchFamily="18" charset="0"/>
                <a:ea typeface="微软雅黑" panose="020B0503020204020204" charset="-122"/>
              </a:rPr>
              <a:t>3</a:t>
            </a:r>
            <a:r>
              <a:rPr lang="zh-CN" altLang="en-US" sz="1700" dirty="0">
                <a:latin typeface="Times New Roman" panose="02020603050405020304" pitchFamily="18" charset="0"/>
                <a:ea typeface="微软雅黑" panose="020B0503020204020204" charset="-122"/>
              </a:rPr>
              <a:t>……ｎ</a:t>
            </a:r>
            <a:r>
              <a:rPr lang="zh-CN" altLang="en-US" sz="1700" baseline="-25000" dirty="0">
                <a:latin typeface="Times New Roman" panose="02020603050405020304" pitchFamily="18" charset="0"/>
                <a:ea typeface="微软雅黑" panose="020B0503020204020204" charset="-122"/>
              </a:rPr>
              <a:t>ｍ</a:t>
            </a:r>
            <a:r>
              <a:rPr lang="zh-CN" altLang="en-US" sz="1700" dirty="0">
                <a:latin typeface="Times New Roman" panose="02020603050405020304" pitchFamily="18" charset="0"/>
                <a:ea typeface="微软雅黑" panose="020B0503020204020204" charset="-122"/>
              </a:rPr>
              <a:t>=1:ａ:ａ</a:t>
            </a:r>
            <a:r>
              <a:rPr lang="zh-CN" altLang="en-US" sz="1700" baseline="30000" dirty="0">
                <a:latin typeface="Times New Roman" panose="02020603050405020304" pitchFamily="18" charset="0"/>
                <a:ea typeface="微软雅黑" panose="020B0503020204020204" charset="-122"/>
              </a:rPr>
              <a:t>2</a:t>
            </a:r>
            <a:r>
              <a:rPr lang="zh-CN" altLang="en-US" sz="1700" dirty="0">
                <a:latin typeface="Times New Roman" panose="02020603050405020304" pitchFamily="18" charset="0"/>
                <a:ea typeface="微软雅黑" panose="020B0503020204020204" charset="-122"/>
              </a:rPr>
              <a:t>……ａ</a:t>
            </a:r>
            <a:r>
              <a:rPr lang="zh-CN" altLang="en-US" sz="1700" baseline="30000" dirty="0">
                <a:latin typeface="Times New Roman" panose="02020603050405020304" pitchFamily="18" charset="0"/>
                <a:ea typeface="微软雅黑" panose="020B0503020204020204" charset="-122"/>
              </a:rPr>
              <a:t>ｍ-1</a:t>
            </a:r>
            <a:endParaRPr lang="zh-CN" altLang="en-US" sz="1700" dirty="0">
              <a:latin typeface="Times New Roman" panose="02020603050405020304" pitchFamily="18" charset="0"/>
              <a:ea typeface="微软雅黑" panose="020B0503020204020204" charset="-122"/>
            </a:endParaRPr>
          </a:p>
          <a:p>
            <a:pPr lvl="2" eaLnBrk="1" hangingPunct="1">
              <a:lnSpc>
                <a:spcPct val="120000"/>
              </a:lnSpc>
              <a:spcBef>
                <a:spcPct val="50000"/>
              </a:spcBef>
              <a:buClr>
                <a:srgbClr val="A50021"/>
              </a:buClr>
              <a:buSzPct val="70000"/>
              <a:buFont typeface="Wingdings" panose="05000000000000000000" pitchFamily="2" charset="2"/>
              <a:buChar char="Ø"/>
            </a:pPr>
            <a:r>
              <a:rPr lang="zh-CN" altLang="en-US" sz="1700" dirty="0">
                <a:latin typeface="Times New Roman" panose="02020603050405020304" pitchFamily="18" charset="0"/>
                <a:ea typeface="微软雅黑" panose="020B0503020204020204" charset="-122"/>
              </a:rPr>
              <a:t>维氏或布氏系数皆大于</a:t>
            </a:r>
            <a:r>
              <a:rPr lang="en-US" altLang="zh-CN" sz="1700" dirty="0">
                <a:latin typeface="Times New Roman" panose="02020603050405020304" pitchFamily="18" charset="0"/>
                <a:ea typeface="微软雅黑" panose="020B0503020204020204" charset="-122"/>
              </a:rPr>
              <a:t>1</a:t>
            </a:r>
            <a:r>
              <a:rPr lang="zh-CN" altLang="en-US" sz="1700" dirty="0">
                <a:latin typeface="Times New Roman" panose="02020603050405020304" pitchFamily="18" charset="0"/>
                <a:ea typeface="微软雅黑" panose="020B0503020204020204" charset="-122"/>
              </a:rPr>
              <a:t>，且系数越大期刊分布越不均匀，集中与分散趋势越大</a:t>
            </a:r>
            <a:endParaRPr lang="en-US" altLang="zh-CN" sz="2200" dirty="0">
              <a:solidFill>
                <a:srgbClr val="A50021"/>
              </a:solidFill>
              <a:latin typeface="Times New Roman" panose="02020603050405020304" pitchFamily="18" charset="0"/>
              <a:ea typeface="微软雅黑" panose="020B0503020204020204" charset="-122"/>
            </a:endParaRP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idx="1"/>
          </p:nvPr>
        </p:nvSpPr>
        <p:spPr>
          <a:xfrm>
            <a:off x="609600" y="998855"/>
            <a:ext cx="11343005" cy="5793740"/>
          </a:xfrm>
        </p:spPr>
        <p:txBody>
          <a:bodyPr vert="horz" wrap="square" lIns="121920" tIns="60960" rIns="121920" bIns="60960" anchor="t" anchorCtr="0">
            <a:normAutofit/>
          </a:bodyPr>
          <a:lstStyle/>
          <a:p>
            <a:pPr marL="0" indent="749300">
              <a:lnSpc>
                <a:spcPct val="140000"/>
              </a:lnSpc>
              <a:buNone/>
              <a:extLst>
                <a:ext uri="{35155182-B16C-46BC-9424-99874614C6A1}">
                  <wpsdc:indentchars xmlns="" xmlns:wpsdc="http://www.wps.cn/officeDocument/2017/drawingmlCustomData" val="200" checksum="3185231986"/>
                </a:ext>
              </a:extLst>
            </a:pPr>
            <a:r>
              <a:rPr lang="zh-CN" altLang="en-US" sz="2800" dirty="0">
                <a:solidFill>
                  <a:schemeClr val="tx1"/>
                </a:solidFill>
                <a:latin typeface="Times New Roman" panose="02020603050405020304" pitchFamily="18" charset="0"/>
                <a:ea typeface="微软雅黑" panose="020B0503020204020204" charset="-122"/>
              </a:rPr>
              <a:t>1969年，高夫曼等从研究血吸虫病和肥大细胞的具体文献人手，找到确定</a:t>
            </a:r>
            <a:r>
              <a:rPr lang="zh-CN" altLang="en-US" sz="2800" dirty="0">
                <a:solidFill>
                  <a:srgbClr val="A50021"/>
                </a:solidFill>
                <a:latin typeface="Times New Roman" panose="02020603050405020304" pitchFamily="18" charset="0"/>
                <a:ea typeface="微软雅黑" panose="020B0503020204020204" charset="-122"/>
              </a:rPr>
              <a:t>最大划分和最小核心</a:t>
            </a:r>
            <a:r>
              <a:rPr lang="zh-CN" altLang="en-US" sz="2800" dirty="0">
                <a:solidFill>
                  <a:schemeClr val="tx1"/>
                </a:solidFill>
                <a:latin typeface="Times New Roman" panose="02020603050405020304" pitchFamily="18" charset="0"/>
                <a:ea typeface="微软雅黑" panose="020B0503020204020204" charset="-122"/>
              </a:rPr>
              <a:t>的方法。</a:t>
            </a:r>
            <a:endParaRPr lang="zh-CN" altLang="en-US" sz="2800" dirty="0">
              <a:latin typeface="Times New Roman" panose="02020603050405020304" pitchFamily="18" charset="0"/>
              <a:ea typeface="微软雅黑" panose="020B0503020204020204" charset="-122"/>
            </a:endParaRPr>
          </a:p>
          <a:p>
            <a:pPr marL="0" indent="749300">
              <a:lnSpc>
                <a:spcPct val="140000"/>
              </a:lnSpc>
              <a:buNone/>
              <a:extLst>
                <a:ext uri="{35155182-B16C-46BC-9424-99874614C6A1}">
                  <wpsdc:indentchars xmlns="" xmlns:wpsdc="http://www.wps.cn/officeDocument/2017/drawingmlCustomData" val="200" checksum="3185231986"/>
                </a:ext>
              </a:extLst>
            </a:pPr>
            <a:r>
              <a:rPr lang="zh-CN" altLang="en-US" sz="2800" dirty="0">
                <a:solidFill>
                  <a:srgbClr val="A50021"/>
                </a:solidFill>
                <a:latin typeface="Times New Roman" panose="02020603050405020304" pitchFamily="18" charset="0"/>
                <a:ea typeface="微软雅黑" panose="020B0503020204020204" charset="-122"/>
              </a:rPr>
              <a:t>最小核心：</a:t>
            </a:r>
            <a:r>
              <a:rPr lang="zh-CN" altLang="en-US" sz="2800" dirty="0">
                <a:solidFill>
                  <a:schemeClr val="tx1"/>
                </a:solidFill>
                <a:latin typeface="Times New Roman" panose="02020603050405020304" pitchFamily="18" charset="0"/>
                <a:ea typeface="微软雅黑" panose="020B0503020204020204" charset="-122"/>
              </a:rPr>
              <a:t>假如总论文数</a:t>
            </a:r>
            <a:r>
              <a:rPr lang="en-US" altLang="zh-CN" sz="2800" dirty="0">
                <a:solidFill>
                  <a:schemeClr val="tx1"/>
                </a:solidFill>
                <a:latin typeface="Times New Roman" panose="02020603050405020304" pitchFamily="18" charset="0"/>
                <a:ea typeface="微软雅黑" panose="020B0503020204020204" charset="-122"/>
              </a:rPr>
              <a:t>A</a:t>
            </a:r>
            <a:r>
              <a:rPr lang="zh-CN" altLang="en-US" sz="2800" dirty="0">
                <a:solidFill>
                  <a:schemeClr val="tx1"/>
                </a:solidFill>
                <a:latin typeface="Times New Roman" panose="02020603050405020304" pitchFamily="18" charset="0"/>
                <a:ea typeface="微软雅黑" panose="020B0503020204020204" charset="-122"/>
              </a:rPr>
              <a:t>和期刊数</a:t>
            </a:r>
            <a:r>
              <a:rPr lang="en-US" altLang="zh-CN" sz="2800" dirty="0">
                <a:solidFill>
                  <a:schemeClr val="tx1"/>
                </a:solidFill>
                <a:latin typeface="Times New Roman" panose="02020603050405020304" pitchFamily="18" charset="0"/>
                <a:ea typeface="微软雅黑" panose="020B0503020204020204" charset="-122"/>
              </a:rPr>
              <a:t>J</a:t>
            </a:r>
            <a:r>
              <a:rPr lang="zh-CN" altLang="en-US" sz="2800" dirty="0">
                <a:solidFill>
                  <a:schemeClr val="tx1"/>
                </a:solidFill>
                <a:latin typeface="Times New Roman" panose="02020603050405020304" pitchFamily="18" charset="0"/>
                <a:ea typeface="微软雅黑" panose="020B0503020204020204" charset="-122"/>
              </a:rPr>
              <a:t>已经确定，一般说来</a:t>
            </a:r>
            <a:r>
              <a:rPr lang="zh-CN" altLang="en-US" sz="2800" dirty="0">
                <a:solidFill>
                  <a:srgbClr val="000066"/>
                </a:solidFill>
                <a:latin typeface="Times New Roman" panose="02020603050405020304" pitchFamily="18" charset="0"/>
                <a:ea typeface="微软雅黑" panose="020B0503020204020204" charset="-122"/>
              </a:rPr>
              <a:t>布拉德福常数</a:t>
            </a:r>
            <a:r>
              <a:rPr lang="en-US" altLang="zh-CN" sz="2800" dirty="0">
                <a:solidFill>
                  <a:srgbClr val="000066"/>
                </a:solidFill>
                <a:latin typeface="Times New Roman" panose="02020603050405020304" pitchFamily="18" charset="0"/>
                <a:ea typeface="微软雅黑" panose="020B0503020204020204" charset="-122"/>
              </a:rPr>
              <a:t>α</a:t>
            </a:r>
            <a:r>
              <a:rPr lang="zh-CN" altLang="en-US" sz="2800" dirty="0">
                <a:solidFill>
                  <a:srgbClr val="000066"/>
                </a:solidFill>
                <a:latin typeface="Times New Roman" panose="02020603050405020304" pitchFamily="18" charset="0"/>
                <a:ea typeface="微软雅黑" panose="020B0503020204020204" charset="-122"/>
              </a:rPr>
              <a:t>将随着分区数</a:t>
            </a:r>
            <a:r>
              <a:rPr lang="en-US" altLang="zh-CN" sz="2800" dirty="0">
                <a:solidFill>
                  <a:srgbClr val="000066"/>
                </a:solidFill>
                <a:latin typeface="Times New Roman" panose="02020603050405020304" pitchFamily="18" charset="0"/>
                <a:ea typeface="微软雅黑" panose="020B0503020204020204" charset="-122"/>
              </a:rPr>
              <a:t>m</a:t>
            </a:r>
            <a:r>
              <a:rPr lang="zh-CN" altLang="en-US" sz="2800" dirty="0">
                <a:solidFill>
                  <a:srgbClr val="000066"/>
                </a:solidFill>
                <a:latin typeface="Times New Roman" panose="02020603050405020304" pitchFamily="18" charset="0"/>
                <a:ea typeface="微软雅黑" panose="020B0503020204020204" charset="-122"/>
              </a:rPr>
              <a:t>的增加而减小，</a:t>
            </a:r>
            <a:r>
              <a:rPr lang="zh-CN" altLang="en-US" sz="2800" dirty="0">
                <a:solidFill>
                  <a:schemeClr val="tx1"/>
                </a:solidFill>
                <a:latin typeface="Times New Roman" panose="02020603050405020304" pitchFamily="18" charset="0"/>
                <a:ea typeface="微软雅黑" panose="020B0503020204020204" charset="-122"/>
              </a:rPr>
              <a:t>而且存在着区域划分的一个最大值</a:t>
            </a:r>
            <a:r>
              <a:rPr lang="en-US" altLang="zh-CN" sz="2800" dirty="0">
                <a:solidFill>
                  <a:schemeClr val="tx1"/>
                </a:solidFill>
                <a:latin typeface="Times New Roman" panose="02020603050405020304" pitchFamily="18" charset="0"/>
                <a:ea typeface="微软雅黑" panose="020B0503020204020204" charset="-122"/>
              </a:rPr>
              <a:t>m，</a:t>
            </a:r>
            <a:r>
              <a:rPr lang="zh-CN" altLang="en-US" sz="2800" dirty="0">
                <a:solidFill>
                  <a:schemeClr val="tx1"/>
                </a:solidFill>
                <a:latin typeface="Times New Roman" panose="02020603050405020304" pitchFamily="18" charset="0"/>
                <a:ea typeface="微软雅黑" panose="020B0503020204020204" charset="-122"/>
              </a:rPr>
              <a:t>显然，这时核心区期刊数</a:t>
            </a:r>
            <a:r>
              <a:rPr lang="en-US" altLang="zh-CN" sz="2800" dirty="0">
                <a:solidFill>
                  <a:schemeClr val="tx1"/>
                </a:solidFill>
                <a:latin typeface="Times New Roman" panose="02020603050405020304" pitchFamily="18" charset="0"/>
                <a:ea typeface="微软雅黑" panose="020B0503020204020204" charset="-122"/>
              </a:rPr>
              <a:t>J</a:t>
            </a:r>
            <a:r>
              <a:rPr lang="en-US" altLang="zh-CN" sz="2800" baseline="-25000" dirty="0">
                <a:solidFill>
                  <a:schemeClr val="tx1"/>
                </a:solidFill>
                <a:latin typeface="Times New Roman" panose="02020603050405020304" pitchFamily="18" charset="0"/>
                <a:ea typeface="微软雅黑" panose="020B0503020204020204" charset="-122"/>
              </a:rPr>
              <a:t>1</a:t>
            </a:r>
            <a:r>
              <a:rPr lang="zh-CN" altLang="en-US" sz="2800" dirty="0">
                <a:solidFill>
                  <a:schemeClr val="tx1"/>
                </a:solidFill>
                <a:latin typeface="Times New Roman" panose="02020603050405020304" pitchFamily="18" charset="0"/>
                <a:ea typeface="微软雅黑" panose="020B0503020204020204" charset="-122"/>
              </a:rPr>
              <a:t>和</a:t>
            </a:r>
            <a:r>
              <a:rPr lang="en-US" altLang="zh-CN" sz="2800" dirty="0">
                <a:solidFill>
                  <a:schemeClr val="tx1"/>
                </a:solidFill>
                <a:latin typeface="Times New Roman" panose="02020603050405020304" pitchFamily="18" charset="0"/>
                <a:ea typeface="微软雅黑" panose="020B0503020204020204" charset="-122"/>
              </a:rPr>
              <a:t>α</a:t>
            </a:r>
            <a:r>
              <a:rPr lang="en-US" altLang="zh-CN" sz="2800" baseline="-25000" dirty="0">
                <a:solidFill>
                  <a:schemeClr val="tx1"/>
                </a:solidFill>
                <a:latin typeface="Times New Roman" panose="02020603050405020304" pitchFamily="18" charset="0"/>
                <a:ea typeface="微软雅黑" panose="020B0503020204020204" charset="-122"/>
              </a:rPr>
              <a:t>m</a:t>
            </a:r>
            <a:r>
              <a:rPr lang="zh-CN" altLang="en-US" sz="2800" dirty="0">
                <a:solidFill>
                  <a:schemeClr val="tx1"/>
                </a:solidFill>
                <a:latin typeface="Times New Roman" panose="02020603050405020304" pitchFamily="18" charset="0"/>
                <a:ea typeface="微软雅黑" panose="020B0503020204020204" charset="-122"/>
              </a:rPr>
              <a:t>应是最小的。</a:t>
            </a:r>
            <a:endParaRPr lang="zh-CN" altLang="en-US" sz="2800" dirty="0">
              <a:latin typeface="Times New Roman" panose="02020603050405020304" pitchFamily="18" charset="0"/>
              <a:ea typeface="微软雅黑" panose="020B0503020204020204" charset="-122"/>
            </a:endParaRPr>
          </a:p>
          <a:p>
            <a:pPr marL="0" indent="749300">
              <a:lnSpc>
                <a:spcPct val="140000"/>
              </a:lnSpc>
              <a:buNone/>
              <a:extLst>
                <a:ext uri="{35155182-B16C-46BC-9424-99874614C6A1}">
                  <wpsdc:indentchars xmlns="" xmlns:wpsdc="http://www.wps.cn/officeDocument/2017/drawingmlCustomData" val="200" checksum="3185231986"/>
                </a:ext>
              </a:extLst>
            </a:pPr>
            <a:r>
              <a:rPr lang="zh-CN" altLang="en-US" sz="2800" dirty="0">
                <a:solidFill>
                  <a:schemeClr val="tx1"/>
                </a:solidFill>
                <a:latin typeface="Times New Roman" panose="02020603050405020304" pitchFamily="18" charset="0"/>
                <a:ea typeface="微软雅黑" panose="020B0503020204020204" charset="-122"/>
              </a:rPr>
              <a:t>如果已经限定的总论文量</a:t>
            </a:r>
            <a:r>
              <a:rPr lang="en-US" altLang="zh-CN" sz="2800" dirty="0">
                <a:solidFill>
                  <a:schemeClr val="tx1"/>
                </a:solidFill>
                <a:latin typeface="Times New Roman" panose="02020603050405020304" pitchFamily="18" charset="0"/>
                <a:ea typeface="微软雅黑" panose="020B0503020204020204" charset="-122"/>
              </a:rPr>
              <a:t>A，</a:t>
            </a:r>
            <a:r>
              <a:rPr lang="zh-CN" altLang="en-US" sz="2800" dirty="0">
                <a:solidFill>
                  <a:schemeClr val="tx1"/>
                </a:solidFill>
                <a:latin typeface="Times New Roman" panose="02020603050405020304" pitchFamily="18" charset="0"/>
                <a:ea typeface="微软雅黑" panose="020B0503020204020204" charset="-122"/>
              </a:rPr>
              <a:t>决定该期刊群最大限度划分的最小论文量为：</a:t>
            </a:r>
            <a:r>
              <a:rPr lang="en-US" altLang="zh-CN" sz="2800" dirty="0">
                <a:solidFill>
                  <a:srgbClr val="000066"/>
                </a:solidFill>
                <a:latin typeface="Times New Roman" panose="02020603050405020304" pitchFamily="18" charset="0"/>
                <a:ea typeface="微软雅黑" panose="020B0503020204020204" charset="-122"/>
              </a:rPr>
              <a:t>A/m＝L</a:t>
            </a:r>
            <a:r>
              <a:rPr lang="zh-CN" altLang="en-US" sz="2800" dirty="0">
                <a:solidFill>
                  <a:srgbClr val="000066"/>
                </a:solidFill>
                <a:latin typeface="Times New Roman" panose="02020603050405020304" pitchFamily="18" charset="0"/>
                <a:ea typeface="微软雅黑" panose="020B0503020204020204" charset="-122"/>
              </a:rPr>
              <a:t>，</a:t>
            </a:r>
            <a:r>
              <a:rPr lang="en-US" altLang="zh-CN" sz="2800" dirty="0">
                <a:solidFill>
                  <a:srgbClr val="000066"/>
                </a:solidFill>
                <a:latin typeface="Times New Roman" panose="02020603050405020304" pitchFamily="18" charset="0"/>
                <a:ea typeface="微软雅黑" panose="020B0503020204020204" charset="-122"/>
              </a:rPr>
              <a:t>L</a:t>
            </a:r>
            <a:r>
              <a:rPr lang="zh-CN" altLang="en-US" sz="2800" dirty="0">
                <a:solidFill>
                  <a:srgbClr val="000066"/>
                </a:solidFill>
                <a:latin typeface="Times New Roman" panose="02020603050405020304" pitchFamily="18" charset="0"/>
                <a:ea typeface="微软雅黑" panose="020B0503020204020204" charset="-122"/>
              </a:rPr>
              <a:t>将是载文量最多的那一种期刊所登载的有关论文量。</a:t>
            </a:r>
            <a:r>
              <a:rPr lang="zh-CN" altLang="en-US" sz="2800" dirty="0">
                <a:solidFill>
                  <a:schemeClr val="tx1"/>
                </a:solidFill>
                <a:latin typeface="Times New Roman" panose="02020603050405020304" pitchFamily="18" charset="0"/>
                <a:ea typeface="微软雅黑" panose="020B0503020204020204" charset="-122"/>
              </a:rPr>
              <a:t>很有这种可能——</a:t>
            </a:r>
            <a:r>
              <a:rPr lang="zh-CN" altLang="en-US" sz="2800" dirty="0">
                <a:solidFill>
                  <a:srgbClr val="A11D03"/>
                </a:solidFill>
                <a:latin typeface="Times New Roman" panose="02020603050405020304" pitchFamily="18" charset="0"/>
                <a:ea typeface="微软雅黑" panose="020B0503020204020204" charset="-122"/>
              </a:rPr>
              <a:t>最小核心期刊就是一种期刊</a:t>
            </a:r>
            <a:r>
              <a:rPr lang="zh-CN" altLang="en-US" sz="2800" dirty="0">
                <a:latin typeface="Times New Roman" panose="02020603050405020304" pitchFamily="18" charset="0"/>
                <a:ea typeface="微软雅黑" panose="020B0503020204020204" charset="-122"/>
              </a:rPr>
              <a:t>。</a:t>
            </a:r>
          </a:p>
        </p:txBody>
      </p:sp>
      <p:sp>
        <p:nvSpPr>
          <p:cNvPr id="3" name="标题 2"/>
          <p:cNvSpPr>
            <a:spLocks noGrp="1"/>
          </p:cNvSpPr>
          <p:nvPr>
            <p:ph type="title"/>
            <p:custDataLst>
              <p:tags r:id="rId1"/>
            </p:custDataLst>
          </p:nvPr>
        </p:nvSpPr>
        <p:spPr/>
        <p:txBody>
          <a:bodyPr/>
          <a:lstStyle/>
          <a:p>
            <a:r>
              <a:rPr lang="zh-CN" altLang="en-US"/>
              <a:t>高夫曼对多区的实际划分</a:t>
            </a: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idx="1"/>
          </p:nvPr>
        </p:nvSpPr>
        <p:spPr>
          <a:xfrm>
            <a:off x="695325" y="980440"/>
            <a:ext cx="2770717" cy="812800"/>
          </a:xfrm>
        </p:spPr>
        <p:txBody>
          <a:bodyPr vert="horz" wrap="square" lIns="121920" tIns="60960" rIns="121920" bIns="60960" anchor="t" anchorCtr="0"/>
          <a:lstStyle/>
          <a:p>
            <a:pPr eaLnBrk="1" hangingPunct="1">
              <a:buNone/>
            </a:pPr>
            <a:r>
              <a:rPr lang="zh-CN" altLang="en-US" sz="3200" b="1" dirty="0">
                <a:solidFill>
                  <a:srgbClr val="A50021"/>
                </a:solidFill>
              </a:rPr>
              <a:t>最大划分</a:t>
            </a:r>
            <a:r>
              <a:rPr lang="zh-CN" altLang="en-US" sz="3200" b="1" dirty="0"/>
              <a:t>：</a:t>
            </a:r>
            <a:endParaRPr lang="zh-CN" altLang="en-US" dirty="0"/>
          </a:p>
        </p:txBody>
      </p:sp>
      <p:sp>
        <p:nvSpPr>
          <p:cNvPr id="33795" name="Rectangle 5"/>
          <p:cNvSpPr/>
          <p:nvPr/>
        </p:nvSpPr>
        <p:spPr>
          <a:xfrm>
            <a:off x="839470" y="1628775"/>
            <a:ext cx="10611485" cy="4879975"/>
          </a:xfrm>
          <a:prstGeom prst="rect">
            <a:avLst/>
          </a:prstGeom>
          <a:noFill/>
          <a:ln w="9525">
            <a:noFill/>
          </a:ln>
        </p:spPr>
        <p:txBody>
          <a:bodyPr>
            <a:noAutofit/>
          </a:bodyPr>
          <a:lstStyle/>
          <a:p>
            <a:pPr>
              <a:lnSpc>
                <a:spcPct val="150000"/>
              </a:lnSpc>
            </a:pPr>
            <a:r>
              <a:rPr lang="zh-CN" altLang="en-US" sz="3200" dirty="0">
                <a:latin typeface="Times New Roman" panose="02020603050405020304" pitchFamily="18" charset="0"/>
                <a:ea typeface="微软雅黑" panose="020B0503020204020204" charset="-122"/>
              </a:rPr>
              <a:t>        </a:t>
            </a:r>
            <a:r>
              <a:rPr lang="zh-CN" altLang="en-US" sz="2935" dirty="0">
                <a:latin typeface="Times New Roman" panose="02020603050405020304" pitchFamily="18" charset="0"/>
                <a:ea typeface="微软雅黑" panose="020B0503020204020204" charset="-122"/>
              </a:rPr>
              <a:t>把所有仅刊登—篇相关论文的期刊数量看作是一个参数</a:t>
            </a:r>
            <a:r>
              <a:rPr lang="en-US" altLang="zh-CN" sz="2935" dirty="0">
                <a:latin typeface="Times New Roman" panose="02020603050405020304" pitchFamily="18" charset="0"/>
                <a:ea typeface="微软雅黑" panose="020B0503020204020204" charset="-122"/>
              </a:rPr>
              <a:t>z, </a:t>
            </a:r>
            <a:r>
              <a:rPr lang="zh-CN" altLang="en-US" sz="2935" dirty="0">
                <a:latin typeface="Times New Roman" panose="02020603050405020304" pitchFamily="18" charset="0"/>
                <a:ea typeface="微软雅黑" panose="020B0503020204020204" charset="-122"/>
              </a:rPr>
              <a:t>仅当</a:t>
            </a:r>
            <a:r>
              <a:rPr lang="zh-CN" altLang="en-US" sz="2935" dirty="0">
                <a:solidFill>
                  <a:srgbClr val="000066"/>
                </a:solidFill>
                <a:latin typeface="Times New Roman" panose="02020603050405020304" pitchFamily="18" charset="0"/>
                <a:ea typeface="微软雅黑" panose="020B0503020204020204" charset="-122"/>
              </a:rPr>
              <a:t>最大划分的每区最小论文量</a:t>
            </a:r>
            <a:r>
              <a:rPr lang="en-US" altLang="zh-CN" sz="2935" dirty="0">
                <a:latin typeface="Times New Roman" panose="02020603050405020304" pitchFamily="18" charset="0"/>
                <a:ea typeface="微软雅黑" panose="020B0503020204020204" charset="-122"/>
              </a:rPr>
              <a:t>L=A/m&gt;Z/2</a:t>
            </a:r>
            <a:r>
              <a:rPr lang="zh-CN" altLang="en-US" sz="2935" dirty="0">
                <a:latin typeface="Times New Roman" panose="02020603050405020304" pitchFamily="18" charset="0"/>
                <a:ea typeface="微软雅黑" panose="020B0503020204020204" charset="-122"/>
              </a:rPr>
              <a:t>时，才能确保对于大量仅发表一篇相关论文的</a:t>
            </a:r>
            <a:r>
              <a:rPr lang="en-US" altLang="zh-CN" sz="2935" dirty="0">
                <a:latin typeface="Times New Roman" panose="02020603050405020304" pitchFamily="18" charset="0"/>
                <a:ea typeface="微软雅黑" panose="020B0503020204020204" charset="-122"/>
              </a:rPr>
              <a:t>Z</a:t>
            </a:r>
            <a:r>
              <a:rPr lang="zh-CN" altLang="en-US" sz="2935" dirty="0">
                <a:latin typeface="Times New Roman" panose="02020603050405020304" pitchFamily="18" charset="0"/>
                <a:ea typeface="微软雅黑" panose="020B0503020204020204" charset="-122"/>
              </a:rPr>
              <a:t>种期刊，不致于分成两个论文量相等的区域，从而有悖于布拉德福定律。</a:t>
            </a:r>
          </a:p>
          <a:p>
            <a:pPr>
              <a:lnSpc>
                <a:spcPct val="150000"/>
              </a:lnSpc>
              <a:spcBef>
                <a:spcPct val="30000"/>
              </a:spcBef>
            </a:pPr>
            <a:r>
              <a:rPr lang="zh-CN" altLang="en-US" sz="2935" dirty="0">
                <a:latin typeface="Times New Roman" panose="02020603050405020304" pitchFamily="18" charset="0"/>
                <a:ea typeface="微软雅黑" panose="020B0503020204020204" charset="-122"/>
              </a:rPr>
              <a:t>如果：</a:t>
            </a:r>
            <a:r>
              <a:rPr lang="en-US" altLang="zh-CN" sz="2935" dirty="0">
                <a:latin typeface="Times New Roman" panose="02020603050405020304" pitchFamily="18" charset="0"/>
                <a:ea typeface="微软雅黑" panose="020B0503020204020204" charset="-122"/>
              </a:rPr>
              <a:t>Z</a:t>
            </a:r>
            <a:r>
              <a:rPr lang="zh-CN" altLang="en-US" sz="2935" dirty="0">
                <a:latin typeface="Times New Roman" panose="02020603050405020304" pitchFamily="18" charset="0"/>
                <a:ea typeface="微软雅黑" panose="020B0503020204020204" charset="-122"/>
              </a:rPr>
              <a:t>为所有仅刊登一篇相关论文的期刊数量；</a:t>
            </a:r>
          </a:p>
          <a:p>
            <a:pPr>
              <a:lnSpc>
                <a:spcPct val="150000"/>
              </a:lnSpc>
            </a:pPr>
            <a:r>
              <a:rPr lang="zh-CN" altLang="en-US" sz="2935" dirty="0">
                <a:latin typeface="Times New Roman" panose="02020603050405020304" pitchFamily="18" charset="0"/>
                <a:ea typeface="微软雅黑" panose="020B0503020204020204" charset="-122"/>
              </a:rPr>
              <a:t>            </a:t>
            </a:r>
            <a:r>
              <a:rPr lang="en-US" altLang="zh-CN" sz="2935" dirty="0">
                <a:latin typeface="Times New Roman" panose="02020603050405020304" pitchFamily="18" charset="0"/>
                <a:ea typeface="微软雅黑" panose="020B0503020204020204" charset="-122"/>
              </a:rPr>
              <a:t>A</a:t>
            </a:r>
            <a:r>
              <a:rPr lang="zh-CN" altLang="en-US" sz="2935" dirty="0">
                <a:latin typeface="Times New Roman" panose="02020603050405020304" pitchFamily="18" charset="0"/>
                <a:ea typeface="微软雅黑" panose="020B0503020204020204" charset="-122"/>
              </a:rPr>
              <a:t>为总论文数；</a:t>
            </a:r>
          </a:p>
          <a:p>
            <a:pPr>
              <a:lnSpc>
                <a:spcPct val="150000"/>
              </a:lnSpc>
            </a:pPr>
            <a:r>
              <a:rPr lang="zh-CN" altLang="en-US" sz="2935" dirty="0">
                <a:latin typeface="Times New Roman" panose="02020603050405020304" pitchFamily="18" charset="0"/>
                <a:ea typeface="微软雅黑" panose="020B0503020204020204" charset="-122"/>
              </a:rPr>
              <a:t>            </a:t>
            </a:r>
            <a:r>
              <a:rPr lang="en-US" altLang="zh-CN" sz="2935" dirty="0">
                <a:latin typeface="Times New Roman" panose="02020603050405020304" pitchFamily="18" charset="0"/>
                <a:ea typeface="微软雅黑" panose="020B0503020204020204" charset="-122"/>
              </a:rPr>
              <a:t>α</a:t>
            </a:r>
            <a:r>
              <a:rPr lang="en-US" altLang="zh-CN" sz="2935" baseline="-25000" dirty="0">
                <a:latin typeface="Times New Roman" panose="02020603050405020304" pitchFamily="18" charset="0"/>
                <a:ea typeface="微软雅黑" panose="020B0503020204020204" charset="-122"/>
              </a:rPr>
              <a:t>m</a:t>
            </a:r>
            <a:r>
              <a:rPr lang="zh-CN" altLang="en-US" sz="2935" dirty="0">
                <a:latin typeface="Times New Roman" panose="02020603050405020304" pitchFamily="18" charset="0"/>
                <a:ea typeface="微软雅黑" panose="020B0503020204020204" charset="-122"/>
              </a:rPr>
              <a:t>为分为</a:t>
            </a:r>
            <a:r>
              <a:rPr lang="en-US" altLang="zh-CN" sz="2935" dirty="0">
                <a:latin typeface="Times New Roman" panose="02020603050405020304" pitchFamily="18" charset="0"/>
                <a:ea typeface="微软雅黑" panose="020B0503020204020204" charset="-122"/>
              </a:rPr>
              <a:t>m</a:t>
            </a:r>
            <a:r>
              <a:rPr lang="zh-CN" altLang="en-US" sz="2935" dirty="0">
                <a:latin typeface="Times New Roman" panose="02020603050405020304" pitchFamily="18" charset="0"/>
                <a:ea typeface="微软雅黑" panose="020B0503020204020204" charset="-122"/>
              </a:rPr>
              <a:t>个区的布拉德福常数； </a:t>
            </a:r>
            <a:r>
              <a:rPr lang="zh-CN" altLang="en-US" sz="3200" dirty="0">
                <a:latin typeface="Times New Roman" panose="02020603050405020304" pitchFamily="18" charset="0"/>
                <a:ea typeface="微软雅黑" panose="020B0503020204020204" charset="-122"/>
              </a:rPr>
              <a:t>     </a:t>
            </a:r>
          </a:p>
        </p:txBody>
      </p:sp>
      <p:sp>
        <p:nvSpPr>
          <p:cNvPr id="3" name="标题 2"/>
          <p:cNvSpPr>
            <a:spLocks noGrp="1"/>
          </p:cNvSpPr>
          <p:nvPr>
            <p:ph type="title"/>
            <p:custDataLst>
              <p:tags r:id="rId1"/>
            </p:custDataLst>
          </p:nvPr>
        </p:nvSpPr>
        <p:spPr/>
        <p:txBody>
          <a:bodyPr/>
          <a:lstStyle/>
          <a:p>
            <a:r>
              <a:rPr lang="zh-CN" altLang="en-US"/>
              <a:t>高夫曼对多区的实际划分</a:t>
            </a: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p:cNvPicPr>
          <p:nvPr/>
        </p:nvPicPr>
        <p:blipFill>
          <a:blip r:embed="rId2"/>
          <a:stretch>
            <a:fillRect/>
          </a:stretch>
        </p:blipFill>
        <p:spPr>
          <a:xfrm>
            <a:off x="1252855" y="698500"/>
            <a:ext cx="9686290" cy="6055360"/>
          </a:xfrm>
          <a:prstGeom prst="rect">
            <a:avLst/>
          </a:prstGeom>
          <a:noFill/>
          <a:ln w="9525">
            <a:noFill/>
          </a:ln>
        </p:spPr>
      </p:pic>
      <p:pic>
        <p:nvPicPr>
          <p:cNvPr id="34819" name="Picture 3"/>
          <p:cNvPicPr>
            <a:picLocks noChangeAspect="1"/>
          </p:cNvPicPr>
          <p:nvPr/>
        </p:nvPicPr>
        <p:blipFill>
          <a:blip r:embed="rId3"/>
          <a:stretch>
            <a:fillRect/>
          </a:stretch>
        </p:blipFill>
        <p:spPr>
          <a:xfrm>
            <a:off x="2794000" y="116205"/>
            <a:ext cx="6604000" cy="609600"/>
          </a:xfrm>
          <a:prstGeom prst="rect">
            <a:avLst/>
          </a:prstGeom>
          <a:noFill/>
          <a:ln w="9525">
            <a:noFill/>
          </a:ln>
        </p:spPr>
      </p:pic>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p:nvPr>
            <p:custDataLst>
              <p:tags r:id="rId1"/>
            </p:custDataLst>
          </p:nvPr>
        </p:nvGraphicFramePr>
        <p:xfrm>
          <a:off x="1126385" y="1772814"/>
          <a:ext cx="4610735" cy="1633855"/>
        </p:xfrm>
        <a:graphic>
          <a:graphicData uri="http://schemas.openxmlformats.org/presentationml/2006/ole">
            <mc:AlternateContent xmlns:mc="http://schemas.openxmlformats.org/markup-compatibility/2006">
              <mc:Choice xmlns:v="urn:schemas-microsoft-com:vml" Requires="v">
                <p:oleObj r:id="rId4" imgW="1219200" imgH="431800" progId="Equation.DSMT4">
                  <p:embed/>
                </p:oleObj>
              </mc:Choice>
              <mc:Fallback>
                <p:oleObj r:id="rId4" imgW="1219200" imgH="431800" progId="Equation.DSMT4">
                  <p:embed/>
                  <p:pic>
                    <p:nvPicPr>
                      <p:cNvPr id="0" name="图片 3081"/>
                      <p:cNvPicPr/>
                      <p:nvPr/>
                    </p:nvPicPr>
                    <p:blipFill>
                      <a:blip r:embed="rId5"/>
                      <a:stretch>
                        <a:fillRect/>
                      </a:stretch>
                    </p:blipFill>
                    <p:spPr>
                      <a:xfrm>
                        <a:off x="1126385" y="1772814"/>
                        <a:ext cx="4610735" cy="1633855"/>
                      </a:xfrm>
                      <a:prstGeom prst="rect">
                        <a:avLst/>
                      </a:prstGeom>
                      <a:noFill/>
                      <a:ln w="38100">
                        <a:miter/>
                      </a:ln>
                    </p:spPr>
                  </p:pic>
                </p:oleObj>
              </mc:Fallback>
            </mc:AlternateContent>
          </a:graphicData>
        </a:graphic>
      </p:graphicFrame>
      <p:sp>
        <p:nvSpPr>
          <p:cNvPr id="4099" name="Rectangle 5"/>
          <p:cNvSpPr>
            <a:spLocks noGrp="1"/>
          </p:cNvSpPr>
          <p:nvPr>
            <p:custDataLst>
              <p:tags r:id="rId2"/>
            </p:custDataLst>
          </p:nvPr>
        </p:nvSpPr>
        <p:spPr>
          <a:xfrm>
            <a:off x="987849" y="3500755"/>
            <a:ext cx="10363200" cy="1524000"/>
          </a:xfrm>
          <a:prstGeom prst="rect">
            <a:avLst/>
          </a:prstGeom>
        </p:spPr>
        <p:txBody>
          <a:bodyPr vert="horz" wrap="square" lIns="121920" tIns="60960" rIns="121920" bIns="60960" rtlCol="0" anchor="b" anchorCtr="0">
            <a:normAutofit/>
          </a:bodyPr>
          <a:lstStyle>
            <a:lvl1pPr algn="l" defTabSz="685800" rtl="0" eaLnBrk="1" fontAlgn="auto" latinLnBrk="0" hangingPunct="1">
              <a:lnSpc>
                <a:spcPct val="100000"/>
              </a:lnSpc>
              <a:spcBef>
                <a:spcPct val="0"/>
              </a:spcBef>
              <a:buNone/>
              <a:defRPr sz="3600" b="1" u="none" strike="noStrike" kern="1200" cap="none" spc="300" normalizeH="0" baseline="0">
                <a:solidFill>
                  <a:srgbClr val="17175D"/>
                </a:solidFill>
                <a:uFillTx/>
                <a:latin typeface="+mj-lt"/>
                <a:ea typeface="+mj-ea"/>
                <a:cs typeface="+mj-cs"/>
              </a:defRPr>
            </a:lvl1pPr>
          </a:lstStyle>
          <a:p>
            <a:pPr eaLnBrk="1" hangingPunct="1"/>
            <a:r>
              <a:rPr lang="en-US" altLang="zh-CN" sz="2900" b="1" dirty="0">
                <a:solidFill>
                  <a:schemeClr val="tx1"/>
                </a:solidFill>
                <a:latin typeface="Times New Roman" panose="02020603050405020304" pitchFamily="18" charset="0"/>
                <a:ea typeface="微软雅黑" panose="020B0503020204020204" charset="-122"/>
              </a:rPr>
              <a:t>α</a:t>
            </a:r>
            <a:r>
              <a:rPr lang="en-US" altLang="zh-CN" sz="2900" b="1" baseline="-25000" dirty="0">
                <a:solidFill>
                  <a:schemeClr val="tx1"/>
                </a:solidFill>
                <a:latin typeface="Times New Roman" panose="02020603050405020304" pitchFamily="18" charset="0"/>
                <a:ea typeface="微软雅黑" panose="020B0503020204020204" charset="-122"/>
              </a:rPr>
              <a:t>m</a:t>
            </a:r>
            <a:r>
              <a:rPr lang="zh-CN" altLang="en-US" sz="2900" b="1" dirty="0">
                <a:solidFill>
                  <a:schemeClr val="tx1"/>
                </a:solidFill>
                <a:latin typeface="Times New Roman" panose="02020603050405020304" pitchFamily="18" charset="0"/>
                <a:ea typeface="微软雅黑" panose="020B0503020204020204" charset="-122"/>
              </a:rPr>
              <a:t>近似等于</a:t>
            </a:r>
            <a:r>
              <a:rPr lang="en-US" altLang="zh-CN" sz="2900" b="1" dirty="0">
                <a:solidFill>
                  <a:schemeClr val="tx1"/>
                </a:solidFill>
                <a:latin typeface="Times New Roman" panose="02020603050405020304" pitchFamily="18" charset="0"/>
                <a:ea typeface="微软雅黑" panose="020B0503020204020204" charset="-122"/>
              </a:rPr>
              <a:t>g,  g＝A/a(a</a:t>
            </a:r>
            <a:r>
              <a:rPr lang="zh-CN" altLang="en-US" sz="2900" b="1" dirty="0">
                <a:solidFill>
                  <a:schemeClr val="tx1"/>
                </a:solidFill>
                <a:latin typeface="Times New Roman" panose="02020603050405020304" pitchFamily="18" charset="0"/>
                <a:ea typeface="微软雅黑" panose="020B0503020204020204" charset="-122"/>
              </a:rPr>
              <a:t>为作者总数)。</a:t>
            </a:r>
            <a:br>
              <a:rPr lang="en-US" altLang="zh-CN" sz="2900" b="1" dirty="0">
                <a:solidFill>
                  <a:srgbClr val="A50021"/>
                </a:solidFill>
                <a:latin typeface="Times New Roman" panose="02020603050405020304" pitchFamily="18" charset="0"/>
                <a:ea typeface="微软雅黑" panose="020B0503020204020204" charset="-122"/>
              </a:rPr>
            </a:br>
            <a:endParaRPr lang="zh-CN" altLang="en-US" sz="2900" b="1" dirty="0">
              <a:solidFill>
                <a:srgbClr val="A50021"/>
              </a:solidFill>
              <a:latin typeface="Times New Roman" panose="02020603050405020304" pitchFamily="18" charset="0"/>
              <a:ea typeface="微软雅黑" panose="020B0503020204020204" charset="-122"/>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idx="1"/>
          </p:nvPr>
        </p:nvSpPr>
        <p:spPr>
          <a:xfrm>
            <a:off x="609600" y="1365250"/>
            <a:ext cx="11176000" cy="1071245"/>
          </a:xfrm>
        </p:spPr>
        <p:txBody>
          <a:bodyPr vert="horz" wrap="square" lIns="121920" tIns="60960" rIns="121920" bIns="60960" anchor="t" anchorCtr="0">
            <a:normAutofit fontScale="87500" lnSpcReduction="20000"/>
          </a:bodyPr>
          <a:lstStyle/>
          <a:p>
            <a:pPr marL="0">
              <a:lnSpc>
                <a:spcPct val="120000"/>
              </a:lnSpc>
              <a:buNone/>
            </a:pPr>
            <a:r>
              <a:rPr lang="zh-CN" altLang="en-US" sz="2935" b="1" dirty="0">
                <a:solidFill>
                  <a:schemeClr val="tx1"/>
                </a:solidFill>
                <a:latin typeface="Times New Roman" panose="02020603050405020304" pitchFamily="18" charset="0"/>
                <a:ea typeface="微软雅黑" panose="020B0503020204020204" charset="-122"/>
              </a:rPr>
              <a:t>1967年，（美）莱姆库勒</a:t>
            </a:r>
            <a:r>
              <a:rPr lang="zh-CN" altLang="en-US" sz="2935" b="1" dirty="0">
                <a:solidFill>
                  <a:srgbClr val="A50021"/>
                </a:solidFill>
                <a:latin typeface="Times New Roman" panose="02020603050405020304" pitchFamily="18" charset="0"/>
                <a:ea typeface="微软雅黑" panose="020B0503020204020204" charset="-122"/>
              </a:rPr>
              <a:t>把离散变量变成连续变量</a:t>
            </a:r>
            <a:r>
              <a:rPr lang="zh-CN" altLang="en-US" sz="2935" b="1" dirty="0">
                <a:solidFill>
                  <a:schemeClr val="tx1"/>
                </a:solidFill>
                <a:latin typeface="Times New Roman" panose="02020603050405020304" pitchFamily="18" charset="0"/>
                <a:ea typeface="微软雅黑" panose="020B0503020204020204" charset="-122"/>
              </a:rPr>
              <a:t>(采用百分比的方法)，把简单的</a:t>
            </a:r>
            <a:r>
              <a:rPr lang="zh-CN" altLang="en-US" sz="2935" b="1" dirty="0">
                <a:solidFill>
                  <a:srgbClr val="A50021"/>
                </a:solidFill>
                <a:latin typeface="Times New Roman" panose="02020603050405020304" pitchFamily="18" charset="0"/>
                <a:ea typeface="微软雅黑" panose="020B0503020204020204" charset="-122"/>
              </a:rPr>
              <a:t>等比问题转换成概率问题</a:t>
            </a:r>
            <a:r>
              <a:rPr lang="zh-CN" altLang="en-US" sz="2935" b="1" dirty="0">
                <a:solidFill>
                  <a:schemeClr val="tx1"/>
                </a:solidFill>
                <a:latin typeface="Times New Roman" panose="02020603050405020304" pitchFamily="18" charset="0"/>
                <a:ea typeface="微软雅黑" panose="020B0503020204020204" charset="-122"/>
              </a:rPr>
              <a:t>，使区域法的表现方式有了根本性的变化与进步。</a:t>
            </a:r>
          </a:p>
        </p:txBody>
      </p:sp>
      <p:graphicFrame>
        <p:nvGraphicFramePr>
          <p:cNvPr id="5122" name="Object 3"/>
          <p:cNvGraphicFramePr/>
          <p:nvPr/>
        </p:nvGraphicFramePr>
        <p:xfrm>
          <a:off x="4622800" y="2311400"/>
          <a:ext cx="2946400" cy="1104900"/>
        </p:xfrm>
        <a:graphic>
          <a:graphicData uri="http://schemas.openxmlformats.org/presentationml/2006/ole">
            <mc:AlternateContent xmlns:mc="http://schemas.openxmlformats.org/markup-compatibility/2006">
              <mc:Choice xmlns:v="urn:schemas-microsoft-com:vml" Requires="v">
                <p:oleObj r:id="rId2" imgW="1117600" imgH="419100" progId="Equation.DSMT4">
                  <p:embed/>
                </p:oleObj>
              </mc:Choice>
              <mc:Fallback>
                <p:oleObj r:id="rId2" imgW="1117600" imgH="419100" progId="Equation.DSMT4">
                  <p:embed/>
                  <p:pic>
                    <p:nvPicPr>
                      <p:cNvPr id="0" name="图片 3080"/>
                      <p:cNvPicPr/>
                      <p:nvPr/>
                    </p:nvPicPr>
                    <p:blipFill>
                      <a:blip r:embed="rId3"/>
                      <a:stretch>
                        <a:fillRect/>
                      </a:stretch>
                    </p:blipFill>
                    <p:spPr>
                      <a:xfrm>
                        <a:off x="4622800" y="2311400"/>
                        <a:ext cx="2946400" cy="1104900"/>
                      </a:xfrm>
                      <a:prstGeom prst="rect">
                        <a:avLst/>
                      </a:prstGeom>
                      <a:noFill/>
                      <a:ln w="38100">
                        <a:noFill/>
                        <a:miter/>
                      </a:ln>
                    </p:spPr>
                  </p:pic>
                </p:oleObj>
              </mc:Fallback>
            </mc:AlternateContent>
          </a:graphicData>
        </a:graphic>
      </p:graphicFrame>
      <p:sp>
        <p:nvSpPr>
          <p:cNvPr id="5125" name="Rectangle 4"/>
          <p:cNvSpPr/>
          <p:nvPr/>
        </p:nvSpPr>
        <p:spPr>
          <a:xfrm>
            <a:off x="508000" y="3429000"/>
            <a:ext cx="11684000" cy="1781810"/>
          </a:xfrm>
          <a:prstGeom prst="rect">
            <a:avLst/>
          </a:prstGeom>
          <a:noFill/>
          <a:ln w="9525">
            <a:noFill/>
          </a:ln>
        </p:spPr>
        <p:txBody>
          <a:bodyPr>
            <a:noAutofit/>
          </a:bodyPr>
          <a:lstStyle/>
          <a:p>
            <a:pPr marL="457200" indent="-457200">
              <a:lnSpc>
                <a:spcPct val="120000"/>
              </a:lnSpc>
              <a:spcBef>
                <a:spcPct val="10000"/>
              </a:spcBef>
              <a:buClr>
                <a:srgbClr val="A50021"/>
              </a:buClr>
              <a:buFont typeface="Wingdings" panose="05000000000000000000" pitchFamily="2" charset="2"/>
              <a:buChar char="Ø"/>
            </a:pPr>
            <a:r>
              <a:rPr lang="en-US" altLang="zh-CN" dirty="0">
                <a:latin typeface="Times New Roman" panose="02020603050405020304" pitchFamily="18" charset="0"/>
                <a:ea typeface="微软雅黑" panose="020B0503020204020204" charset="-122"/>
              </a:rPr>
              <a:t>x</a:t>
            </a:r>
            <a:r>
              <a:rPr lang="zh-CN" altLang="en-US" dirty="0">
                <a:latin typeface="Times New Roman" panose="02020603050405020304" pitchFamily="18" charset="0"/>
                <a:ea typeface="微软雅黑" panose="020B0503020204020204" charset="-122"/>
              </a:rPr>
              <a:t>表示前</a:t>
            </a:r>
            <a:r>
              <a:rPr lang="en-US" altLang="zh-CN" dirty="0">
                <a:latin typeface="Times New Roman" panose="02020603050405020304" pitchFamily="18" charset="0"/>
                <a:ea typeface="微软雅黑" panose="020B0503020204020204" charset="-122"/>
              </a:rPr>
              <a:t>j</a:t>
            </a:r>
            <a:r>
              <a:rPr lang="zh-CN" altLang="en-US" dirty="0">
                <a:latin typeface="Times New Roman" panose="02020603050405020304" pitchFamily="18" charset="0"/>
                <a:ea typeface="微软雅黑" panose="020B0503020204020204" charset="-122"/>
              </a:rPr>
              <a:t>个区期刊累积数量</a:t>
            </a:r>
            <a:r>
              <a:rPr lang="en-US" altLang="zh-CN" dirty="0">
                <a:latin typeface="Times New Roman" panose="02020603050405020304" pitchFamily="18" charset="0"/>
                <a:ea typeface="微软雅黑" panose="020B0503020204020204" charset="-122"/>
              </a:rPr>
              <a:t>n</a:t>
            </a:r>
            <a:r>
              <a:rPr lang="en-US" altLang="zh-CN" baseline="-25000" dirty="0">
                <a:latin typeface="Times New Roman" panose="02020603050405020304" pitchFamily="18" charset="0"/>
                <a:ea typeface="微软雅黑" panose="020B0503020204020204" charset="-122"/>
              </a:rPr>
              <a:t>j</a:t>
            </a:r>
            <a:r>
              <a:rPr lang="zh-CN" altLang="en-US" dirty="0">
                <a:latin typeface="Times New Roman" panose="02020603050405020304" pitchFamily="18" charset="0"/>
                <a:ea typeface="微软雅黑" panose="020B0503020204020204" charset="-122"/>
              </a:rPr>
              <a:t>占所有期刊数量</a:t>
            </a:r>
            <a:r>
              <a:rPr lang="en-US" altLang="zh-CN" dirty="0">
                <a:latin typeface="Times New Roman" panose="02020603050405020304" pitchFamily="18" charset="0"/>
                <a:ea typeface="微软雅黑" panose="020B0503020204020204" charset="-122"/>
              </a:rPr>
              <a:t>N</a:t>
            </a:r>
            <a:r>
              <a:rPr lang="zh-CN" altLang="en-US" dirty="0">
                <a:latin typeface="Times New Roman" panose="02020603050405020304" pitchFamily="18" charset="0"/>
                <a:ea typeface="微软雅黑" panose="020B0503020204020204" charset="-122"/>
              </a:rPr>
              <a:t>的份数；</a:t>
            </a:r>
          </a:p>
          <a:p>
            <a:pPr marL="457200" indent="-457200">
              <a:lnSpc>
                <a:spcPct val="120000"/>
              </a:lnSpc>
              <a:spcBef>
                <a:spcPct val="10000"/>
              </a:spcBef>
              <a:buClr>
                <a:srgbClr val="A50021"/>
              </a:buClr>
              <a:buFont typeface="Wingdings" panose="05000000000000000000" pitchFamily="2" charset="2"/>
              <a:buChar char="Ø"/>
            </a:pPr>
            <a:r>
              <a:rPr lang="en-US" altLang="zh-CN" dirty="0">
                <a:latin typeface="Times New Roman" panose="02020603050405020304" pitchFamily="18" charset="0"/>
                <a:ea typeface="微软雅黑" panose="020B0503020204020204" charset="-122"/>
              </a:rPr>
              <a:t>F(x)</a:t>
            </a:r>
            <a:r>
              <a:rPr lang="zh-CN" altLang="en-US" dirty="0">
                <a:latin typeface="Times New Roman" panose="02020603050405020304" pitchFamily="18" charset="0"/>
                <a:ea typeface="微软雅黑" panose="020B0503020204020204" charset="-122"/>
              </a:rPr>
              <a:t>为这前</a:t>
            </a:r>
            <a:r>
              <a:rPr lang="en-US" altLang="zh-CN" dirty="0">
                <a:latin typeface="Times New Roman" panose="02020603050405020304" pitchFamily="18" charset="0"/>
                <a:ea typeface="微软雅黑" panose="020B0503020204020204" charset="-122"/>
              </a:rPr>
              <a:t>j</a:t>
            </a:r>
            <a:r>
              <a:rPr lang="zh-CN" altLang="en-US" dirty="0">
                <a:latin typeface="Times New Roman" panose="02020603050405020304" pitchFamily="18" charset="0"/>
                <a:ea typeface="微软雅黑" panose="020B0503020204020204" charset="-122"/>
              </a:rPr>
              <a:t>个区论文累积数量</a:t>
            </a:r>
            <a:r>
              <a:rPr lang="en-US" altLang="zh-CN" dirty="0">
                <a:latin typeface="Times New Roman" panose="02020603050405020304" pitchFamily="18" charset="0"/>
                <a:ea typeface="微软雅黑" panose="020B0503020204020204" charset="-122"/>
              </a:rPr>
              <a:t>R(n</a:t>
            </a:r>
            <a:r>
              <a:rPr lang="en-US" altLang="zh-CN" baseline="-25000" dirty="0">
                <a:latin typeface="Times New Roman" panose="02020603050405020304" pitchFamily="18" charset="0"/>
                <a:ea typeface="微软雅黑" panose="020B0503020204020204" charset="-122"/>
              </a:rPr>
              <a:t>j</a:t>
            </a:r>
            <a:r>
              <a:rPr lang="en-US" altLang="zh-CN" dirty="0">
                <a:latin typeface="Times New Roman" panose="02020603050405020304" pitchFamily="18" charset="0"/>
                <a:ea typeface="微软雅黑" panose="020B0503020204020204" charset="-122"/>
              </a:rPr>
              <a:t> ) </a:t>
            </a:r>
            <a:r>
              <a:rPr lang="zh-CN" altLang="en-US" dirty="0">
                <a:latin typeface="Times New Roman" panose="02020603050405020304" pitchFamily="18" charset="0"/>
                <a:ea typeface="微软雅黑" panose="020B0503020204020204" charset="-122"/>
              </a:rPr>
              <a:t>占所有论文数量</a:t>
            </a:r>
            <a:r>
              <a:rPr lang="en-US" altLang="zh-CN" dirty="0">
                <a:latin typeface="Times New Roman" panose="02020603050405020304" pitchFamily="18" charset="0"/>
                <a:ea typeface="微软雅黑" panose="020B0503020204020204" charset="-122"/>
              </a:rPr>
              <a:t>R(N)</a:t>
            </a:r>
            <a:r>
              <a:rPr lang="zh-CN" altLang="en-US" dirty="0">
                <a:latin typeface="Times New Roman" panose="02020603050405020304" pitchFamily="18" charset="0"/>
                <a:ea typeface="微软雅黑" panose="020B0503020204020204" charset="-122"/>
              </a:rPr>
              <a:t>的份数。</a:t>
            </a:r>
          </a:p>
          <a:p>
            <a:pPr marL="457200" indent="-457200">
              <a:lnSpc>
                <a:spcPct val="120000"/>
              </a:lnSpc>
              <a:spcBef>
                <a:spcPct val="10000"/>
              </a:spcBef>
              <a:buClr>
                <a:srgbClr val="A50021"/>
              </a:buClr>
              <a:buFont typeface="Wingdings" panose="05000000000000000000" pitchFamily="2" charset="2"/>
              <a:buChar char="Ø"/>
            </a:pPr>
            <a:r>
              <a:rPr lang="en-US" altLang="zh-CN" dirty="0">
                <a:latin typeface="Times New Roman" panose="02020603050405020304" pitchFamily="18" charset="0"/>
                <a:ea typeface="微软雅黑" panose="020B0503020204020204" charset="-122"/>
              </a:rPr>
              <a:t>β</a:t>
            </a:r>
            <a:r>
              <a:rPr lang="zh-CN" altLang="en-US" dirty="0">
                <a:latin typeface="Times New Roman" panose="02020603050405020304" pitchFamily="18" charset="0"/>
                <a:ea typeface="微软雅黑" panose="020B0503020204020204" charset="-122"/>
              </a:rPr>
              <a:t>是分布函数的参数, 与学科性质及统计数据的完整程度有关；</a:t>
            </a:r>
            <a:endParaRPr lang="en-US" altLang="zh-CN" dirty="0">
              <a:solidFill>
                <a:srgbClr val="F62EF6"/>
              </a:solidFill>
              <a:latin typeface="Times New Roman" panose="02020603050405020304" pitchFamily="18" charset="0"/>
              <a:ea typeface="微软雅黑" panose="020B0503020204020204" charset="-122"/>
            </a:endParaRPr>
          </a:p>
          <a:p>
            <a:pPr marL="457200" indent="-457200">
              <a:lnSpc>
                <a:spcPct val="120000"/>
              </a:lnSpc>
              <a:spcBef>
                <a:spcPct val="10000"/>
              </a:spcBef>
              <a:buClr>
                <a:srgbClr val="A50021"/>
              </a:buClr>
            </a:pPr>
            <a:r>
              <a:rPr lang="en-US" altLang="zh-CN" dirty="0">
                <a:solidFill>
                  <a:srgbClr val="F62EF6"/>
                </a:solidFill>
                <a:latin typeface="Times New Roman" panose="02020603050405020304" pitchFamily="18" charset="0"/>
                <a:ea typeface="微软雅黑" panose="020B0503020204020204" charset="-122"/>
              </a:rPr>
              <a:t>           </a:t>
            </a:r>
          </a:p>
          <a:p>
            <a:pPr marL="457200" indent="-457200">
              <a:lnSpc>
                <a:spcPct val="120000"/>
              </a:lnSpc>
              <a:spcBef>
                <a:spcPct val="10000"/>
              </a:spcBef>
              <a:buClr>
                <a:srgbClr val="A50021"/>
              </a:buClr>
            </a:pPr>
            <a:r>
              <a:rPr lang="en-US" altLang="zh-CN" dirty="0">
                <a:solidFill>
                  <a:srgbClr val="F62EF6"/>
                </a:solidFill>
                <a:latin typeface="Times New Roman" panose="02020603050405020304" pitchFamily="18" charset="0"/>
                <a:ea typeface="微软雅黑" panose="020B0503020204020204" charset="-122"/>
              </a:rPr>
              <a:t>       </a:t>
            </a:r>
            <a:r>
              <a:rPr lang="zh-CN" altLang="en-US" dirty="0">
                <a:solidFill>
                  <a:srgbClr val="F62EF6"/>
                </a:solidFill>
                <a:latin typeface="Times New Roman" panose="02020603050405020304" pitchFamily="18" charset="0"/>
                <a:ea typeface="微软雅黑" panose="020B0503020204020204" charset="-122"/>
              </a:rPr>
              <a:t>求微分：</a:t>
            </a:r>
            <a:r>
              <a:rPr lang="zh-CN" altLang="en-US" dirty="0">
                <a:solidFill>
                  <a:srgbClr val="080808"/>
                </a:solidFill>
                <a:latin typeface="Times New Roman" panose="02020603050405020304" pitchFamily="18" charset="0"/>
                <a:ea typeface="微软雅黑" panose="020B0503020204020204" charset="-122"/>
              </a:rPr>
              <a:t>概率</a:t>
            </a:r>
            <a:endParaRPr lang="en-US" altLang="zh-CN" dirty="0">
              <a:solidFill>
                <a:srgbClr val="080808"/>
              </a:solidFill>
              <a:latin typeface="Times New Roman" panose="02020603050405020304" pitchFamily="18" charset="0"/>
              <a:ea typeface="微软雅黑" panose="020B0503020204020204" charset="-122"/>
            </a:endParaRPr>
          </a:p>
        </p:txBody>
      </p:sp>
      <p:graphicFrame>
        <p:nvGraphicFramePr>
          <p:cNvPr id="5123" name="Object 6"/>
          <p:cNvGraphicFramePr/>
          <p:nvPr/>
        </p:nvGraphicFramePr>
        <p:xfrm>
          <a:off x="3071495" y="5300980"/>
          <a:ext cx="5410835" cy="767080"/>
        </p:xfrm>
        <a:graphic>
          <a:graphicData uri="http://schemas.openxmlformats.org/presentationml/2006/ole">
            <mc:AlternateContent xmlns:mc="http://schemas.openxmlformats.org/markup-compatibility/2006">
              <mc:Choice xmlns:v="urn:schemas-microsoft-com:vml" Requires="v">
                <p:oleObj r:id="rId4" imgW="2247900" imgH="419100" progId="Equation.DSMT4">
                  <p:embed/>
                </p:oleObj>
              </mc:Choice>
              <mc:Fallback>
                <p:oleObj r:id="rId4" imgW="2247900" imgH="419100" progId="Equation.DSMT4">
                  <p:embed/>
                  <p:pic>
                    <p:nvPicPr>
                      <p:cNvPr id="0" name="图片 3075"/>
                      <p:cNvPicPr/>
                      <p:nvPr/>
                    </p:nvPicPr>
                    <p:blipFill>
                      <a:blip r:embed="rId5"/>
                      <a:stretch>
                        <a:fillRect/>
                      </a:stretch>
                    </p:blipFill>
                    <p:spPr>
                      <a:xfrm>
                        <a:off x="3071495" y="5300980"/>
                        <a:ext cx="5410835" cy="767080"/>
                      </a:xfrm>
                      <a:prstGeom prst="rect">
                        <a:avLst/>
                      </a:prstGeom>
                      <a:noFill/>
                      <a:ln w="38100">
                        <a:noFill/>
                        <a:miter/>
                      </a:ln>
                    </p:spPr>
                  </p:pic>
                </p:oleObj>
              </mc:Fallback>
            </mc:AlternateContent>
          </a:graphicData>
        </a:graphic>
      </p:graphicFrame>
      <p:sp>
        <p:nvSpPr>
          <p:cNvPr id="5126" name="Rectangle 7"/>
          <p:cNvSpPr/>
          <p:nvPr/>
        </p:nvSpPr>
        <p:spPr>
          <a:xfrm>
            <a:off x="1219200" y="6316345"/>
            <a:ext cx="7879080" cy="461665"/>
          </a:xfrm>
          <a:prstGeom prst="rect">
            <a:avLst/>
          </a:prstGeom>
          <a:noFill/>
          <a:ln w="9525">
            <a:noFill/>
          </a:ln>
        </p:spPr>
        <p:txBody>
          <a:bodyPr wrap="none">
            <a:spAutoFit/>
          </a:bodyPr>
          <a:lstStyle/>
          <a:p>
            <a:r>
              <a:rPr lang="zh-CN" altLang="en-US" dirty="0">
                <a:latin typeface="Times New Roman" panose="02020603050405020304" pitchFamily="18" charset="0"/>
                <a:ea typeface="微软雅黑" panose="020B0503020204020204" charset="-122"/>
              </a:rPr>
              <a:t>用来定义全部期刊中含某一指定数量相关论文的最少期刊</a:t>
            </a:r>
            <a:endParaRPr lang="en-US" altLang="zh-CN" dirty="0">
              <a:solidFill>
                <a:srgbClr val="A50021"/>
              </a:solidFill>
              <a:latin typeface="Times New Roman" panose="02020603050405020304" pitchFamily="18" charset="0"/>
              <a:ea typeface="微软雅黑" panose="020B0503020204020204" charset="-122"/>
            </a:endParaRPr>
          </a:p>
        </p:txBody>
      </p:sp>
      <p:sp>
        <p:nvSpPr>
          <p:cNvPr id="2" name="标题 1"/>
          <p:cNvSpPr>
            <a:spLocks noGrp="1"/>
          </p:cNvSpPr>
          <p:nvPr>
            <p:ph type="title"/>
          </p:nvPr>
        </p:nvSpPr>
        <p:spPr/>
        <p:txBody>
          <a:bodyPr/>
          <a:lstStyle/>
          <a:p>
            <a:r>
              <a:rPr lang="zh-CN" altLang="en-US"/>
              <a:t>莱姆库勒对区域法的发展P165-167</a:t>
            </a:r>
          </a:p>
        </p:txBody>
      </p:sp>
      <p:sp>
        <p:nvSpPr>
          <p:cNvPr id="3" name="文本框 2"/>
          <p:cNvSpPr txBox="1"/>
          <p:nvPr/>
        </p:nvSpPr>
        <p:spPr>
          <a:xfrm>
            <a:off x="609600" y="908685"/>
            <a:ext cx="6096000" cy="460375"/>
          </a:xfrm>
          <a:prstGeom prst="rect">
            <a:avLst/>
          </a:prstGeom>
          <a:noFill/>
        </p:spPr>
        <p:txBody>
          <a:bodyPr wrap="square" rtlCol="0" anchor="t">
            <a:spAutoFit/>
          </a:bodyPr>
          <a:lstStyle/>
          <a:p>
            <a:r>
              <a:rPr lang="zh-CN" altLang="en-US" b="1">
                <a:latin typeface="微软雅黑" panose="020B0503020204020204" charset="-122"/>
                <a:ea typeface="微软雅黑" panose="020B0503020204020204" charset="-122"/>
                <a:sym typeface="+mn-ea"/>
              </a:rPr>
              <a:t>布拉德福累积分布函数式</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119380" y="116205"/>
            <a:ext cx="6705600" cy="812800"/>
          </a:xfrm>
        </p:spPr>
        <p:txBody>
          <a:bodyPr vert="horz" wrap="square" lIns="121920" tIns="60960" rIns="121920" bIns="60960" anchor="b" anchorCtr="0"/>
          <a:lstStyle/>
          <a:p>
            <a:pPr eaLnBrk="1" hangingPunct="1"/>
            <a:r>
              <a:rPr lang="zh-CN" altLang="en-US" sz="3600" b="1" dirty="0">
                <a:latin typeface="微软雅黑" panose="020B0503020204020204" charset="-122"/>
                <a:ea typeface="微软雅黑" panose="020B0503020204020204" charset="-122"/>
              </a:rPr>
              <a:t>一、布氏定律的形成</a:t>
            </a:r>
          </a:p>
        </p:txBody>
      </p:sp>
      <p:sp>
        <p:nvSpPr>
          <p:cNvPr id="13315" name="Rectangle 7"/>
          <p:cNvSpPr>
            <a:spLocks noGrp="1"/>
          </p:cNvSpPr>
          <p:nvPr>
            <p:ph idx="1"/>
          </p:nvPr>
        </p:nvSpPr>
        <p:spPr>
          <a:xfrm>
            <a:off x="1828800" y="1484631"/>
            <a:ext cx="5131296" cy="2808466"/>
          </a:xfrm>
        </p:spPr>
        <p:txBody>
          <a:bodyPr vert="horz" wrap="square" lIns="121920" tIns="60960" rIns="121920" bIns="60960" anchor="t" anchorCtr="0"/>
          <a:lstStyle/>
          <a:p>
            <a:pPr eaLnBrk="1" hangingPunct="1"/>
            <a:r>
              <a:rPr lang="zh-CN" altLang="en-US" sz="3200" dirty="0">
                <a:solidFill>
                  <a:schemeClr val="tx2"/>
                </a:solidFill>
              </a:rPr>
              <a:t>  布拉德福其人</a:t>
            </a:r>
          </a:p>
          <a:p>
            <a:pPr eaLnBrk="1" hangingPunct="1"/>
            <a:r>
              <a:rPr lang="zh-CN" altLang="en-US" sz="3200" dirty="0">
                <a:solidFill>
                  <a:schemeClr val="tx2"/>
                </a:solidFill>
              </a:rPr>
              <a:t>  布氏定律产生背景</a:t>
            </a:r>
          </a:p>
          <a:p>
            <a:pPr eaLnBrk="1" hangingPunct="1"/>
            <a:r>
              <a:rPr lang="zh-CN" altLang="en-US" sz="3200" dirty="0">
                <a:solidFill>
                  <a:schemeClr val="tx2"/>
                </a:solidFill>
              </a:rPr>
              <a:t>  布氏定律的提出</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BT5LVJP7YIVJ@S3A790S_CQ"/>
          <p:cNvPicPr>
            <a:picLocks noChangeAspect="1"/>
          </p:cNvPicPr>
          <p:nvPr/>
        </p:nvPicPr>
        <p:blipFill>
          <a:blip r:embed="rId2"/>
          <a:stretch>
            <a:fillRect/>
          </a:stretch>
        </p:blipFill>
        <p:spPr>
          <a:xfrm>
            <a:off x="0" y="-27305"/>
            <a:ext cx="12136120" cy="6844665"/>
          </a:xfrm>
          <a:prstGeom prst="rect">
            <a:avLst/>
          </a:prstGeom>
          <a:noFill/>
          <a:ln w="9525">
            <a:noFill/>
          </a:ln>
        </p:spPr>
      </p:pic>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idx="1"/>
          </p:nvPr>
        </p:nvSpPr>
        <p:spPr>
          <a:xfrm>
            <a:off x="239395" y="1243965"/>
            <a:ext cx="11582400" cy="2259330"/>
          </a:xfrm>
        </p:spPr>
        <p:txBody>
          <a:bodyPr vert="horz" wrap="square" lIns="121920" tIns="60960" rIns="121920" bIns="60960" anchor="t" anchorCtr="0"/>
          <a:lstStyle/>
          <a:p>
            <a:pPr marL="0" indent="749300">
              <a:lnSpc>
                <a:spcPct val="115000"/>
              </a:lnSpc>
              <a:buNone/>
              <a:extLst>
                <a:ext uri="{35155182-B16C-46BC-9424-99874614C6A1}">
                  <wpsdc:indentchars xmlns="" xmlns:wpsdc="http://www.wps.cn/officeDocument/2017/drawingmlCustomData" val="200" checksum="3185231986"/>
                </a:ext>
              </a:extLst>
            </a:pPr>
            <a:r>
              <a:rPr lang="zh-CN" altLang="en-US" sz="2800" dirty="0">
                <a:solidFill>
                  <a:schemeClr val="tx1"/>
                </a:solidFill>
              </a:rPr>
              <a:t>1967年格鲁斯通过对数据的分析指出，布拉德福曲线在进入直线部分后，并非无休止地直伸下去，后来总要弯曲下垂，因而使得布拉德福定律的图形变为明显的3个部分：</a:t>
            </a:r>
            <a:br>
              <a:rPr lang="zh-CN" altLang="en-US" sz="2800" dirty="0"/>
            </a:br>
            <a:r>
              <a:rPr lang="en-US" altLang="zh-CN" sz="2800" dirty="0"/>
              <a:t>      </a:t>
            </a:r>
            <a:r>
              <a:rPr lang="zh-CN" altLang="en-US" sz="2800" dirty="0">
                <a:solidFill>
                  <a:srgbClr val="A50021"/>
                </a:solidFill>
              </a:rPr>
              <a:t>上升的曲线部分—直线部分—弯曲下垂部分。</a:t>
            </a:r>
          </a:p>
        </p:txBody>
      </p:sp>
      <p:pic>
        <p:nvPicPr>
          <p:cNvPr id="36868" name="Picture 6"/>
          <p:cNvPicPr>
            <a:picLocks noChangeAspect="1"/>
          </p:cNvPicPr>
          <p:nvPr/>
        </p:nvPicPr>
        <p:blipFill>
          <a:blip r:embed="rId3"/>
          <a:stretch>
            <a:fillRect/>
          </a:stretch>
        </p:blipFill>
        <p:spPr>
          <a:xfrm>
            <a:off x="7632700" y="3621617"/>
            <a:ext cx="4368800" cy="3257549"/>
          </a:xfrm>
          <a:prstGeom prst="rect">
            <a:avLst/>
          </a:prstGeom>
          <a:noFill/>
          <a:ln w="12700">
            <a:noFill/>
          </a:ln>
        </p:spPr>
      </p:pic>
      <p:sp>
        <p:nvSpPr>
          <p:cNvPr id="36869" name="Rectangle 8"/>
          <p:cNvSpPr/>
          <p:nvPr/>
        </p:nvSpPr>
        <p:spPr>
          <a:xfrm>
            <a:off x="719667" y="3909484"/>
            <a:ext cx="7112000" cy="2282190"/>
          </a:xfrm>
          <a:prstGeom prst="rect">
            <a:avLst/>
          </a:prstGeom>
          <a:noFill/>
          <a:ln w="9525">
            <a:noFill/>
          </a:ln>
        </p:spPr>
        <p:txBody>
          <a:bodyPr>
            <a:spAutoFit/>
          </a:bodyPr>
          <a:lstStyle/>
          <a:p>
            <a:pPr>
              <a:lnSpc>
                <a:spcPct val="120000"/>
              </a:lnSpc>
              <a:spcBef>
                <a:spcPct val="50000"/>
              </a:spcBef>
              <a:buClr>
                <a:srgbClr val="A50021"/>
              </a:buClr>
              <a:buSzPct val="75000"/>
              <a:buFont typeface="Wingdings" panose="05000000000000000000" pitchFamily="2" charset="2"/>
              <a:buChar char="n"/>
            </a:pPr>
            <a:r>
              <a:rPr lang="zh-CN" altLang="en-US" sz="3200" dirty="0">
                <a:latin typeface="微软雅黑" panose="020B0503020204020204" charset="-122"/>
                <a:ea typeface="微软雅黑" panose="020B0503020204020204" charset="-122"/>
              </a:rPr>
              <a:t>下垂部分反映理论值与实际值的差异</a:t>
            </a:r>
          </a:p>
          <a:p>
            <a:pPr lvl="1" eaLnBrk="1" hangingPunct="1">
              <a:lnSpc>
                <a:spcPct val="120000"/>
              </a:lnSpc>
              <a:spcBef>
                <a:spcPct val="15000"/>
              </a:spcBef>
              <a:buClr>
                <a:schemeClr val="accent2"/>
              </a:buClr>
              <a:buSzPct val="75000"/>
              <a:buFont typeface="Wingdings" panose="05000000000000000000" pitchFamily="2" charset="2"/>
              <a:buChar char="n"/>
            </a:pPr>
            <a:r>
              <a:rPr lang="zh-CN" altLang="en-US" sz="2665" dirty="0">
                <a:latin typeface="微软雅黑" panose="020B0503020204020204" charset="-122"/>
                <a:ea typeface="微软雅黑" panose="020B0503020204020204" charset="-122"/>
              </a:rPr>
              <a:t>意味着期刊数和文献量统计不足，未能代表全部文献之故；</a:t>
            </a:r>
          </a:p>
          <a:p>
            <a:pPr lvl="1" eaLnBrk="1" hangingPunct="1">
              <a:lnSpc>
                <a:spcPct val="120000"/>
              </a:lnSpc>
              <a:spcBef>
                <a:spcPct val="15000"/>
              </a:spcBef>
              <a:buClr>
                <a:schemeClr val="accent2"/>
              </a:buClr>
              <a:buSzPct val="75000"/>
              <a:buFont typeface="Wingdings" panose="05000000000000000000" pitchFamily="2" charset="2"/>
              <a:buChar char="n"/>
            </a:pPr>
            <a:r>
              <a:rPr lang="zh-CN" altLang="en-US" sz="2665" dirty="0">
                <a:latin typeface="微软雅黑" panose="020B0503020204020204" charset="-122"/>
                <a:ea typeface="微软雅黑" panose="020B0503020204020204" charset="-122"/>
              </a:rPr>
              <a:t>书目或检索结果的不完整。</a:t>
            </a:r>
          </a:p>
        </p:txBody>
      </p:sp>
      <p:sp>
        <p:nvSpPr>
          <p:cNvPr id="3" name="标题 2"/>
          <p:cNvSpPr>
            <a:spLocks noGrp="1"/>
          </p:cNvSpPr>
          <p:nvPr>
            <p:ph type="title"/>
            <p:custDataLst>
              <p:tags r:id="rId1"/>
            </p:custDataLst>
          </p:nvPr>
        </p:nvSpPr>
        <p:spPr/>
        <p:txBody>
          <a:bodyPr/>
          <a:lstStyle/>
          <a:p>
            <a:r>
              <a:rPr lang="zh-CN" altLang="en-US"/>
              <a:t>格鲁斯下垂（图像法的发展）</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0"/>
          <p:cNvGraphicFramePr/>
          <p:nvPr/>
        </p:nvGraphicFramePr>
        <p:xfrm>
          <a:off x="768350" y="995680"/>
          <a:ext cx="4167505" cy="909320"/>
        </p:xfrm>
        <a:graphic>
          <a:graphicData uri="http://schemas.openxmlformats.org/presentationml/2006/ole">
            <mc:AlternateContent xmlns:mc="http://schemas.openxmlformats.org/markup-compatibility/2006">
              <mc:Choice xmlns:v="urn:schemas-microsoft-com:vml" Requires="v">
                <p:oleObj r:id="rId3" imgW="1739265" imgH="482600" progId="Equation.DSMT4">
                  <p:embed/>
                </p:oleObj>
              </mc:Choice>
              <mc:Fallback>
                <p:oleObj r:id="rId3" imgW="1739265" imgH="482600" progId="Equation.DSMT4">
                  <p:embed/>
                  <p:pic>
                    <p:nvPicPr>
                      <p:cNvPr id="0" name="图片 3076"/>
                      <p:cNvPicPr/>
                      <p:nvPr/>
                    </p:nvPicPr>
                    <p:blipFill>
                      <a:blip r:embed="rId4"/>
                      <a:stretch>
                        <a:fillRect/>
                      </a:stretch>
                    </p:blipFill>
                    <p:spPr>
                      <a:xfrm>
                        <a:off x="768350" y="995680"/>
                        <a:ext cx="4167505" cy="909320"/>
                      </a:xfrm>
                      <a:prstGeom prst="rect">
                        <a:avLst/>
                      </a:prstGeom>
                      <a:noFill/>
                      <a:ln w="38100">
                        <a:noFill/>
                        <a:miter/>
                      </a:ln>
                    </p:spPr>
                  </p:pic>
                </p:oleObj>
              </mc:Fallback>
            </mc:AlternateContent>
          </a:graphicData>
        </a:graphic>
      </p:graphicFrame>
      <p:sp>
        <p:nvSpPr>
          <p:cNvPr id="6148" name="Rectangle 7"/>
          <p:cNvSpPr/>
          <p:nvPr/>
        </p:nvSpPr>
        <p:spPr>
          <a:xfrm>
            <a:off x="624205" y="1776730"/>
            <a:ext cx="11074400" cy="5061585"/>
          </a:xfrm>
          <a:prstGeom prst="rect">
            <a:avLst/>
          </a:prstGeom>
          <a:noFill/>
          <a:ln w="9525">
            <a:noFill/>
          </a:ln>
        </p:spPr>
        <p:txBody>
          <a:bodyPr>
            <a:noAutofit/>
          </a:bodyPr>
          <a:lstStyle/>
          <a:p>
            <a:pPr>
              <a:lnSpc>
                <a:spcPct val="120000"/>
              </a:lnSpc>
              <a:spcBef>
                <a:spcPct val="10000"/>
              </a:spcBef>
              <a:buClr>
                <a:srgbClr val="A50021"/>
              </a:buClr>
              <a:buSzPct val="75000"/>
              <a:buFont typeface="Wingdings" panose="05000000000000000000" pitchFamily="2" charset="2"/>
            </a:pPr>
            <a:r>
              <a:rPr lang="zh-CN" altLang="en-US" b="1" dirty="0">
                <a:latin typeface="Times New Roman" panose="02020603050405020304" pitchFamily="18" charset="0"/>
              </a:rPr>
              <a:t>式中:</a:t>
            </a:r>
            <a:r>
              <a:rPr lang="zh-CN" altLang="en-US" sz="1800" b="1" dirty="0">
                <a:latin typeface="Times New Roman" panose="02020603050405020304" pitchFamily="18" charset="0"/>
              </a:rPr>
              <a:t>ｎ——期刊按载文量递减顺序等级排列的</a:t>
            </a:r>
            <a:r>
              <a:rPr lang="zh-CN" altLang="en-US" sz="1800" b="1" dirty="0">
                <a:solidFill>
                  <a:srgbClr val="A50021"/>
                </a:solidFill>
                <a:latin typeface="Times New Roman" panose="02020603050405020304" pitchFamily="18" charset="0"/>
              </a:rPr>
              <a:t>序号</a:t>
            </a:r>
            <a:r>
              <a:rPr lang="zh-CN" altLang="en-US" sz="1800" b="1" dirty="0">
                <a:latin typeface="Times New Roman" panose="02020603050405020304" pitchFamily="18" charset="0"/>
              </a:rPr>
              <a:t>(级)，</a:t>
            </a:r>
            <a:br>
              <a:rPr lang="en-US" altLang="zh-CN" sz="1800" b="1" dirty="0">
                <a:latin typeface="Times New Roman" panose="02020603050405020304" pitchFamily="18" charset="0"/>
              </a:rPr>
            </a:br>
            <a:r>
              <a:rPr lang="en-US" altLang="zh-CN" sz="1800" b="1" dirty="0">
                <a:latin typeface="Times New Roman" panose="02020603050405020304" pitchFamily="18" charset="0"/>
              </a:rPr>
              <a:t>                        </a:t>
            </a:r>
            <a:r>
              <a:rPr lang="zh-CN" altLang="en-US" sz="1800" b="1" dirty="0">
                <a:latin typeface="Times New Roman" panose="02020603050405020304" pitchFamily="18" charset="0"/>
              </a:rPr>
              <a:t>即</a:t>
            </a:r>
            <a:r>
              <a:rPr lang="zh-CN" altLang="en-US" sz="1800" b="1" dirty="0">
                <a:solidFill>
                  <a:srgbClr val="A50021"/>
                </a:solidFill>
                <a:latin typeface="Times New Roman" panose="02020603050405020304" pitchFamily="18" charset="0"/>
              </a:rPr>
              <a:t>期刊累积量</a:t>
            </a:r>
            <a:r>
              <a:rPr lang="zh-CN" altLang="en-US" sz="1800" b="1" dirty="0">
                <a:latin typeface="Times New Roman" panose="02020603050405020304" pitchFamily="18" charset="0"/>
              </a:rPr>
              <a:t>;</a:t>
            </a:r>
          </a:p>
          <a:p>
            <a:pPr>
              <a:lnSpc>
                <a:spcPct val="120000"/>
              </a:lnSpc>
              <a:spcBef>
                <a:spcPct val="10000"/>
              </a:spcBef>
              <a:buClr>
                <a:srgbClr val="A50021"/>
              </a:buClr>
              <a:buSzPct val="75000"/>
              <a:buFont typeface="Wingdings" panose="05000000000000000000" pitchFamily="2" charset="2"/>
            </a:pPr>
            <a:r>
              <a:rPr lang="zh-CN" altLang="en-US" sz="1800" b="1" dirty="0">
                <a:latin typeface="Times New Roman" panose="02020603050405020304" pitchFamily="18" charset="0"/>
              </a:rPr>
              <a:t>            Ｒ(ｎ)——对应于ｎ的相关</a:t>
            </a:r>
            <a:r>
              <a:rPr lang="zh-CN" altLang="en-US" sz="1800" b="1" dirty="0">
                <a:solidFill>
                  <a:srgbClr val="A50021"/>
                </a:solidFill>
                <a:latin typeface="Times New Roman" panose="02020603050405020304" pitchFamily="18" charset="0"/>
              </a:rPr>
              <a:t>论文累积数</a:t>
            </a:r>
            <a:r>
              <a:rPr lang="zh-CN" altLang="en-US" sz="1800" b="1" dirty="0">
                <a:latin typeface="Times New Roman" panose="02020603050405020304" pitchFamily="18" charset="0"/>
              </a:rPr>
              <a:t>;</a:t>
            </a:r>
          </a:p>
          <a:p>
            <a:pPr>
              <a:lnSpc>
                <a:spcPct val="120000"/>
              </a:lnSpc>
              <a:spcBef>
                <a:spcPct val="10000"/>
              </a:spcBef>
              <a:buClr>
                <a:srgbClr val="A50021"/>
              </a:buClr>
              <a:buSzPct val="75000"/>
              <a:buFont typeface="Wingdings" panose="05000000000000000000" pitchFamily="2" charset="2"/>
            </a:pPr>
            <a:r>
              <a:rPr lang="en-US" altLang="zh-CN" sz="1800" b="1" dirty="0">
                <a:latin typeface="Times New Roman" panose="02020603050405020304" pitchFamily="18" charset="0"/>
              </a:rPr>
              <a:t>           α——</a:t>
            </a:r>
            <a:r>
              <a:rPr lang="zh-CN" altLang="en-US" sz="1800" b="1" dirty="0">
                <a:latin typeface="Times New Roman" panose="02020603050405020304" pitchFamily="18" charset="0"/>
              </a:rPr>
              <a:t>第一级期刊中论文数</a:t>
            </a:r>
            <a:r>
              <a:rPr lang="zh-CN" altLang="en-US" sz="1800" b="1" dirty="0">
                <a:solidFill>
                  <a:srgbClr val="A50021"/>
                </a:solidFill>
                <a:latin typeface="Times New Roman" panose="02020603050405020304" pitchFamily="18" charset="0"/>
              </a:rPr>
              <a:t>Ｒ(1)</a:t>
            </a:r>
            <a:r>
              <a:rPr lang="zh-CN" altLang="en-US" sz="1800" b="1" dirty="0">
                <a:latin typeface="Times New Roman" panose="02020603050405020304" pitchFamily="18" charset="0"/>
              </a:rPr>
              <a:t>，即载文率最高的期刊论文数; </a:t>
            </a:r>
          </a:p>
          <a:p>
            <a:pPr>
              <a:lnSpc>
                <a:spcPct val="120000"/>
              </a:lnSpc>
              <a:spcBef>
                <a:spcPct val="10000"/>
              </a:spcBef>
              <a:buClr>
                <a:srgbClr val="A50021"/>
              </a:buClr>
              <a:buSzPct val="75000"/>
              <a:buFont typeface="Wingdings" panose="05000000000000000000" pitchFamily="2" charset="2"/>
            </a:pPr>
            <a:r>
              <a:rPr lang="en-US" altLang="zh-CN" sz="1800" b="1" dirty="0">
                <a:latin typeface="Times New Roman" panose="02020603050405020304" pitchFamily="18" charset="0"/>
              </a:rPr>
              <a:t>           β——</a:t>
            </a:r>
            <a:r>
              <a:rPr lang="zh-CN" altLang="en-US" sz="1800" b="1" dirty="0">
                <a:latin typeface="Times New Roman" panose="02020603050405020304" pitchFamily="18" charset="0"/>
              </a:rPr>
              <a:t>参数，小于1，大小等于分布图中曲线部分的</a:t>
            </a:r>
            <a:r>
              <a:rPr lang="zh-CN" altLang="en-US" sz="1800" b="1" dirty="0">
                <a:solidFill>
                  <a:srgbClr val="A50021"/>
                </a:solidFill>
                <a:latin typeface="Times New Roman" panose="02020603050405020304" pitchFamily="18" charset="0"/>
              </a:rPr>
              <a:t>曲率（</a:t>
            </a:r>
            <a:r>
              <a:rPr lang="zh-CN" altLang="en-US" sz="1800" b="1" dirty="0">
                <a:latin typeface="Times New Roman" panose="02020603050405020304" pitchFamily="18" charset="0"/>
              </a:rPr>
              <a:t>曲线平均弯曲程</a:t>
            </a:r>
          </a:p>
          <a:p>
            <a:pPr>
              <a:lnSpc>
                <a:spcPct val="120000"/>
              </a:lnSpc>
              <a:spcBef>
                <a:spcPct val="10000"/>
              </a:spcBef>
              <a:buClr>
                <a:srgbClr val="A50021"/>
              </a:buClr>
              <a:buSzPct val="75000"/>
              <a:buFont typeface="Wingdings" panose="05000000000000000000" pitchFamily="2" charset="2"/>
            </a:pPr>
            <a:r>
              <a:rPr lang="zh-CN" altLang="en-US" sz="1800" b="1" dirty="0">
                <a:latin typeface="Times New Roman" panose="02020603050405020304" pitchFamily="18" charset="0"/>
              </a:rPr>
              <a:t>                          度，即曲线段切线变化的角度除以曲线弧长</a:t>
            </a:r>
            <a:r>
              <a:rPr lang="zh-CN" altLang="en-US" sz="1800" dirty="0">
                <a:latin typeface="Times New Roman" panose="02020603050405020304" pitchFamily="18" charset="0"/>
              </a:rPr>
              <a:t>）</a:t>
            </a:r>
            <a:r>
              <a:rPr lang="zh-CN" altLang="en-US" sz="1800" b="1" dirty="0">
                <a:latin typeface="Times New Roman" panose="02020603050405020304" pitchFamily="18" charset="0"/>
              </a:rPr>
              <a:t>与核心区的期刊数量有关;</a:t>
            </a:r>
          </a:p>
          <a:p>
            <a:pPr>
              <a:lnSpc>
                <a:spcPct val="120000"/>
              </a:lnSpc>
              <a:spcBef>
                <a:spcPct val="10000"/>
              </a:spcBef>
              <a:buClr>
                <a:srgbClr val="A50021"/>
              </a:buClr>
              <a:buSzPct val="75000"/>
              <a:buFont typeface="Wingdings" panose="05000000000000000000" pitchFamily="2" charset="2"/>
            </a:pPr>
            <a:r>
              <a:rPr lang="zh-CN" altLang="en-US" sz="1800" b="1" dirty="0">
                <a:latin typeface="Times New Roman" panose="02020603050405020304" pitchFamily="18" charset="0"/>
              </a:rPr>
              <a:t>           </a:t>
            </a:r>
            <a:r>
              <a:rPr lang="en-US" altLang="zh-CN" sz="1800" b="1" dirty="0">
                <a:latin typeface="Times New Roman" panose="02020603050405020304" pitchFamily="18" charset="0"/>
              </a:rPr>
              <a:t>c——</a:t>
            </a:r>
            <a:r>
              <a:rPr lang="zh-CN" altLang="en-US" sz="1800" b="1" dirty="0">
                <a:solidFill>
                  <a:srgbClr val="A50021"/>
                </a:solidFill>
                <a:latin typeface="Times New Roman" panose="02020603050405020304" pitchFamily="18" charset="0"/>
              </a:rPr>
              <a:t>核心区期刊数</a:t>
            </a:r>
            <a:r>
              <a:rPr lang="zh-CN" altLang="en-US" sz="1800" b="1" dirty="0">
                <a:latin typeface="Times New Roman" panose="02020603050405020304" pitchFamily="18" charset="0"/>
              </a:rPr>
              <a:t>，即曲线与直线部分的交点的ｎ值;</a:t>
            </a:r>
          </a:p>
          <a:p>
            <a:pPr>
              <a:lnSpc>
                <a:spcPct val="120000"/>
              </a:lnSpc>
              <a:spcBef>
                <a:spcPct val="10000"/>
              </a:spcBef>
              <a:buClr>
                <a:srgbClr val="A50021"/>
              </a:buClr>
              <a:buSzPct val="75000"/>
              <a:buFont typeface="Wingdings" panose="05000000000000000000" pitchFamily="2" charset="2"/>
            </a:pPr>
            <a:r>
              <a:rPr lang="en-US" altLang="zh-CN" sz="1800" b="1" dirty="0">
                <a:latin typeface="Times New Roman" panose="02020603050405020304" pitchFamily="18" charset="0"/>
              </a:rPr>
              <a:t>           N——</a:t>
            </a:r>
            <a:r>
              <a:rPr lang="zh-CN" altLang="en-US" sz="1800" b="1" dirty="0">
                <a:latin typeface="Times New Roman" panose="02020603050405020304" pitchFamily="18" charset="0"/>
              </a:rPr>
              <a:t>等级排列的</a:t>
            </a:r>
            <a:r>
              <a:rPr lang="zh-CN" altLang="en-US" sz="1800" b="1" dirty="0">
                <a:solidFill>
                  <a:srgbClr val="A50021"/>
                </a:solidFill>
                <a:latin typeface="Times New Roman" panose="02020603050405020304" pitchFamily="18" charset="0"/>
              </a:rPr>
              <a:t>期刊总数</a:t>
            </a:r>
            <a:r>
              <a:rPr lang="zh-CN" altLang="en-US" sz="1800" b="1" dirty="0">
                <a:latin typeface="Times New Roman" panose="02020603050405020304" pitchFamily="18" charset="0"/>
              </a:rPr>
              <a:t>;</a:t>
            </a:r>
          </a:p>
          <a:p>
            <a:pPr>
              <a:lnSpc>
                <a:spcPct val="120000"/>
              </a:lnSpc>
              <a:spcBef>
                <a:spcPct val="10000"/>
              </a:spcBef>
              <a:buClr>
                <a:srgbClr val="A50021"/>
              </a:buClr>
              <a:buSzPct val="75000"/>
              <a:buFont typeface="Wingdings" panose="05000000000000000000" pitchFamily="2" charset="2"/>
            </a:pPr>
            <a:r>
              <a:rPr lang="zh-CN" altLang="en-US" sz="1800" b="1" dirty="0">
                <a:latin typeface="Times New Roman" panose="02020603050405020304" pitchFamily="18" charset="0"/>
              </a:rPr>
              <a:t>           Ｋ——参数，等于直线部分的</a:t>
            </a:r>
            <a:r>
              <a:rPr lang="zh-CN" altLang="en-US" sz="1800" b="1" dirty="0">
                <a:solidFill>
                  <a:srgbClr val="A50021"/>
                </a:solidFill>
                <a:latin typeface="Times New Roman" panose="02020603050405020304" pitchFamily="18" charset="0"/>
              </a:rPr>
              <a:t>斜率</a:t>
            </a:r>
            <a:r>
              <a:rPr lang="zh-CN" altLang="en-US" sz="1800" b="1" dirty="0">
                <a:latin typeface="Times New Roman" panose="02020603050405020304" pitchFamily="18" charset="0"/>
              </a:rPr>
              <a:t>, 当Ｎ足够大时，Ｋ≈Ｎ。</a:t>
            </a:r>
            <a:r>
              <a:rPr lang="en-US" altLang="zh-CN" sz="1800" b="1" dirty="0">
                <a:solidFill>
                  <a:srgbClr val="000066"/>
                </a:solidFill>
                <a:latin typeface="Times New Roman" panose="02020603050405020304" pitchFamily="18" charset="0"/>
              </a:rPr>
              <a:t>P170 </a:t>
            </a:r>
            <a:r>
              <a:rPr lang="en-US" altLang="zh-CN" sz="1800" b="1" dirty="0">
                <a:solidFill>
                  <a:srgbClr val="A50021"/>
                </a:solidFill>
                <a:latin typeface="Times New Roman" panose="02020603050405020304" pitchFamily="18" charset="0"/>
              </a:rPr>
              <a:t>P121</a:t>
            </a:r>
            <a:r>
              <a:rPr lang="en-US" altLang="zh-CN" sz="1800" b="1" dirty="0">
                <a:latin typeface="Times New Roman" panose="02020603050405020304" pitchFamily="18" charset="0"/>
              </a:rPr>
              <a:t> </a:t>
            </a:r>
          </a:p>
          <a:p>
            <a:pPr>
              <a:lnSpc>
                <a:spcPct val="120000"/>
              </a:lnSpc>
              <a:spcBef>
                <a:spcPct val="10000"/>
              </a:spcBef>
              <a:buClr>
                <a:srgbClr val="A50021"/>
              </a:buClr>
              <a:buSzPct val="75000"/>
              <a:buFont typeface="Wingdings" panose="05000000000000000000" pitchFamily="2" charset="2"/>
            </a:pPr>
            <a:r>
              <a:rPr lang="en-US" altLang="zh-CN" sz="1800" b="1" dirty="0">
                <a:latin typeface="Times New Roman" panose="02020603050405020304" pitchFamily="18" charset="0"/>
              </a:rPr>
              <a:t>                        </a:t>
            </a:r>
            <a:r>
              <a:rPr lang="zh-CN" altLang="en-US" sz="1800" b="1" dirty="0">
                <a:solidFill>
                  <a:srgbClr val="A50021"/>
                </a:solidFill>
                <a:latin typeface="Times New Roman" panose="02020603050405020304" pitchFamily="18" charset="0"/>
              </a:rPr>
              <a:t>实际应用：用直线斜率求期刊总数</a:t>
            </a:r>
            <a:r>
              <a:rPr lang="zh-CN" altLang="en-US" sz="1800" b="1" dirty="0">
                <a:latin typeface="Times New Roman" panose="02020603050405020304" pitchFamily="18" charset="0"/>
              </a:rPr>
              <a:t>;</a:t>
            </a:r>
          </a:p>
          <a:p>
            <a:pPr>
              <a:lnSpc>
                <a:spcPct val="120000"/>
              </a:lnSpc>
              <a:spcBef>
                <a:spcPct val="10000"/>
              </a:spcBef>
              <a:buClr>
                <a:srgbClr val="A50021"/>
              </a:buClr>
              <a:buSzPct val="75000"/>
              <a:buFont typeface="Wingdings" panose="05000000000000000000" pitchFamily="2" charset="2"/>
            </a:pPr>
            <a:r>
              <a:rPr lang="zh-CN" altLang="en-US" sz="1800" b="1" dirty="0">
                <a:latin typeface="Times New Roman" panose="02020603050405020304" pitchFamily="18" charset="0"/>
              </a:rPr>
              <a:t>           ｓ——参数，其值等于</a:t>
            </a:r>
            <a:r>
              <a:rPr lang="zh-CN" altLang="en-US" sz="1800" b="1" dirty="0">
                <a:solidFill>
                  <a:srgbClr val="A50021"/>
                </a:solidFill>
                <a:latin typeface="Times New Roman" panose="02020603050405020304" pitchFamily="18" charset="0"/>
              </a:rPr>
              <a:t>直线部分反向延伸与横轴交点的ｎ值</a:t>
            </a:r>
            <a:r>
              <a:rPr lang="zh-CN" altLang="en-US" sz="1800" b="1" dirty="0">
                <a:latin typeface="Times New Roman" panose="02020603050405020304" pitchFamily="18" charset="0"/>
              </a:rPr>
              <a:t>，布鲁克斯认 </a:t>
            </a:r>
            <a:br>
              <a:rPr lang="en-US" altLang="zh-CN" sz="1800" b="1" dirty="0">
                <a:latin typeface="Times New Roman" panose="02020603050405020304" pitchFamily="18" charset="0"/>
              </a:rPr>
            </a:br>
            <a:r>
              <a:rPr lang="en-US" altLang="zh-CN" sz="1800" b="1" dirty="0">
                <a:latin typeface="Times New Roman" panose="02020603050405020304" pitchFamily="18" charset="0"/>
              </a:rPr>
              <a:t>                 </a:t>
            </a:r>
            <a:r>
              <a:rPr lang="zh-CN" altLang="en-US" sz="1800" b="1" dirty="0">
                <a:latin typeface="Times New Roman" panose="02020603050405020304" pitchFamily="18" charset="0"/>
              </a:rPr>
              <a:t>      为</a:t>
            </a:r>
            <a:r>
              <a:rPr lang="en-US" altLang="zh-CN" sz="1800" b="1" dirty="0">
                <a:latin typeface="Times New Roman" panose="02020603050405020304" pitchFamily="18" charset="0"/>
              </a:rPr>
              <a:t>s</a:t>
            </a:r>
            <a:r>
              <a:rPr lang="zh-CN" altLang="en-US" sz="1800" b="1" dirty="0">
                <a:latin typeface="Times New Roman" panose="02020603050405020304" pitchFamily="18" charset="0"/>
              </a:rPr>
              <a:t>与论文所属学科、专业范围，甚至学科展阶段有关，反映学科之</a:t>
            </a:r>
            <a:br>
              <a:rPr lang="en-US" altLang="zh-CN" sz="1800" b="1" dirty="0">
                <a:latin typeface="Times New Roman" panose="02020603050405020304" pitchFamily="18" charset="0"/>
              </a:rPr>
            </a:br>
            <a:r>
              <a:rPr lang="en-US" altLang="zh-CN" sz="1800" b="1" dirty="0">
                <a:latin typeface="Times New Roman" panose="02020603050405020304" pitchFamily="18" charset="0"/>
              </a:rPr>
              <a:t>                        </a:t>
            </a:r>
            <a:r>
              <a:rPr lang="zh-CN" altLang="en-US" sz="1800" b="1" dirty="0">
                <a:latin typeface="Times New Roman" panose="02020603050405020304" pitchFamily="18" charset="0"/>
              </a:rPr>
              <a:t>间的交流程度。</a:t>
            </a:r>
            <a:endParaRPr lang="en-US" altLang="zh-CN" sz="1800" b="1" dirty="0">
              <a:solidFill>
                <a:schemeClr val="tx2"/>
              </a:solidFill>
              <a:latin typeface="Times New Roman" panose="02020603050405020304" pitchFamily="18" charset="0"/>
            </a:endParaRPr>
          </a:p>
          <a:p>
            <a:pPr>
              <a:lnSpc>
                <a:spcPct val="120000"/>
              </a:lnSpc>
              <a:spcBef>
                <a:spcPct val="10000"/>
              </a:spcBef>
              <a:buClr>
                <a:srgbClr val="A50021"/>
              </a:buClr>
              <a:buSzPct val="75000"/>
              <a:buFont typeface="Wingdings" panose="05000000000000000000" pitchFamily="2" charset="2"/>
            </a:pPr>
            <a:r>
              <a:rPr lang="en-US" altLang="zh-CN" sz="1800" b="1" dirty="0">
                <a:solidFill>
                  <a:schemeClr val="tx2"/>
                </a:solidFill>
                <a:latin typeface="Times New Roman" panose="02020603050405020304" pitchFamily="18" charset="0"/>
              </a:rPr>
              <a:t>                      </a:t>
            </a:r>
            <a:r>
              <a:rPr lang="zh-CN" altLang="en-US" sz="1800" b="1" dirty="0">
                <a:latin typeface="Times New Roman" panose="02020603050405020304" pitchFamily="18" charset="0"/>
              </a:rPr>
              <a:t> </a:t>
            </a:r>
            <a:r>
              <a:rPr lang="en-US" altLang="zh-CN" sz="1800" b="1" dirty="0">
                <a:latin typeface="Times New Roman" panose="02020603050405020304" pitchFamily="18" charset="0"/>
              </a:rPr>
              <a:t>s</a:t>
            </a:r>
            <a:r>
              <a:rPr lang="zh-CN" altLang="en-US" sz="1800" b="1" dirty="0">
                <a:latin typeface="Times New Roman" panose="02020603050405020304" pitchFamily="18" charset="0"/>
              </a:rPr>
              <a:t>越大，核心期刊数</a:t>
            </a:r>
            <a:r>
              <a:rPr lang="en-US" altLang="zh-CN" sz="1800" b="1" dirty="0">
                <a:latin typeface="Times New Roman" panose="02020603050405020304" pitchFamily="18" charset="0"/>
              </a:rPr>
              <a:t>C</a:t>
            </a:r>
            <a:r>
              <a:rPr lang="zh-CN" altLang="en-US" sz="1800" b="1" dirty="0">
                <a:latin typeface="Times New Roman" panose="02020603050405020304" pitchFamily="18" charset="0"/>
              </a:rPr>
              <a:t>越大。</a:t>
            </a:r>
            <a:r>
              <a:rPr lang="en-US" altLang="zh-CN" sz="1800" b="1" dirty="0">
                <a:latin typeface="Times New Roman" panose="02020603050405020304" pitchFamily="18" charset="0"/>
              </a:rPr>
              <a:t>s</a:t>
            </a:r>
            <a:r>
              <a:rPr lang="zh-CN" altLang="en-US" sz="1800" b="1" dirty="0">
                <a:latin typeface="Times New Roman" panose="02020603050405020304" pitchFamily="18" charset="0"/>
              </a:rPr>
              <a:t>同时与期刊总量</a:t>
            </a:r>
            <a:r>
              <a:rPr lang="en-US" altLang="zh-CN" sz="1800" b="1" dirty="0">
                <a:latin typeface="Times New Roman" panose="02020603050405020304" pitchFamily="18" charset="0"/>
              </a:rPr>
              <a:t>N</a:t>
            </a:r>
            <a:r>
              <a:rPr lang="zh-CN" altLang="en-US" sz="1800" b="1" dirty="0">
                <a:latin typeface="Times New Roman" panose="02020603050405020304" pitchFamily="18" charset="0"/>
              </a:rPr>
              <a:t>成正比。</a:t>
            </a:r>
          </a:p>
        </p:txBody>
      </p:sp>
      <p:pic>
        <p:nvPicPr>
          <p:cNvPr id="6149" name="Picture 9"/>
          <p:cNvPicPr>
            <a:picLocks noChangeAspect="1"/>
          </p:cNvPicPr>
          <p:nvPr/>
        </p:nvPicPr>
        <p:blipFill>
          <a:blip r:embed="rId5"/>
          <a:stretch>
            <a:fillRect/>
          </a:stretch>
        </p:blipFill>
        <p:spPr>
          <a:xfrm>
            <a:off x="8774430" y="908897"/>
            <a:ext cx="3251200" cy="2540000"/>
          </a:xfrm>
          <a:prstGeom prst="rect">
            <a:avLst/>
          </a:prstGeom>
          <a:noFill/>
          <a:ln w="9525">
            <a:noFill/>
          </a:ln>
        </p:spPr>
      </p:pic>
      <p:sp>
        <p:nvSpPr>
          <p:cNvPr id="5" name="标题 4"/>
          <p:cNvSpPr>
            <a:spLocks noGrp="1"/>
          </p:cNvSpPr>
          <p:nvPr>
            <p:ph type="title"/>
            <p:custDataLst>
              <p:tags r:id="rId1"/>
            </p:custDataLst>
          </p:nvPr>
        </p:nvSpPr>
        <p:spPr/>
        <p:txBody>
          <a:bodyPr/>
          <a:lstStyle/>
          <a:p>
            <a:r>
              <a:rPr lang="zh-CN" altLang="en-US"/>
              <a:t>布鲁克斯的数学公式（图像法的发展）p169</a:t>
            </a: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VT@CZCH{(UN]3IX(M(O}MU"/>
          <p:cNvPicPr>
            <a:picLocks noChangeAspect="1"/>
          </p:cNvPicPr>
          <p:nvPr/>
        </p:nvPicPr>
        <p:blipFill>
          <a:blip r:embed="rId2"/>
          <a:stretch>
            <a:fillRect/>
          </a:stretch>
        </p:blipFill>
        <p:spPr>
          <a:xfrm>
            <a:off x="-24765" y="-27305"/>
            <a:ext cx="12242800" cy="6924040"/>
          </a:xfrm>
          <a:prstGeom prst="rect">
            <a:avLst/>
          </a:prstGeom>
          <a:noFill/>
          <a:ln w="9525">
            <a:noFill/>
          </a:ln>
        </p:spPr>
      </p:pic>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p:cNvPicPr>
          <p:nvPr/>
        </p:nvPicPr>
        <p:blipFill>
          <a:blip r:embed="rId2"/>
          <a:stretch>
            <a:fillRect/>
          </a:stretch>
        </p:blipFill>
        <p:spPr>
          <a:xfrm>
            <a:off x="2832100" y="4149090"/>
            <a:ext cx="5689600" cy="1765300"/>
          </a:xfrm>
          <a:prstGeom prst="rect">
            <a:avLst/>
          </a:prstGeom>
          <a:noFill/>
          <a:ln w="9525">
            <a:noFill/>
          </a:ln>
        </p:spPr>
      </p:pic>
      <p:pic>
        <p:nvPicPr>
          <p:cNvPr id="38915" name="Picture 5"/>
          <p:cNvPicPr>
            <a:picLocks noChangeAspect="1"/>
          </p:cNvPicPr>
          <p:nvPr/>
        </p:nvPicPr>
        <p:blipFill>
          <a:blip r:embed="rId3"/>
          <a:stretch>
            <a:fillRect/>
          </a:stretch>
        </p:blipFill>
        <p:spPr>
          <a:xfrm>
            <a:off x="2927351" y="165100"/>
            <a:ext cx="5486400" cy="3784600"/>
          </a:xfrm>
          <a:prstGeom prst="rect">
            <a:avLst/>
          </a:prstGeom>
          <a:noFill/>
          <a:ln w="9525">
            <a:noFill/>
          </a:ln>
        </p:spPr>
      </p:pic>
      <p:sp>
        <p:nvSpPr>
          <p:cNvPr id="38916" name="Rectangle 6"/>
          <p:cNvSpPr/>
          <p:nvPr/>
        </p:nvSpPr>
        <p:spPr>
          <a:xfrm>
            <a:off x="2832100" y="6215380"/>
            <a:ext cx="6307455" cy="583565"/>
          </a:xfrm>
          <a:prstGeom prst="rect">
            <a:avLst/>
          </a:prstGeom>
          <a:noFill/>
          <a:ln w="9525">
            <a:noFill/>
          </a:ln>
        </p:spPr>
        <p:txBody>
          <a:bodyPr wrap="none">
            <a:spAutoFit/>
          </a:bodyPr>
          <a:lstStyle/>
          <a:p>
            <a:r>
              <a:rPr lang="zh-CN" altLang="en-US" sz="3200" b="1" dirty="0">
                <a:solidFill>
                  <a:schemeClr val="tx2"/>
                </a:solidFill>
                <a:latin typeface="Times New Roman" panose="02020603050405020304" pitchFamily="18" charset="0"/>
              </a:rPr>
              <a:t>我国竞争情报研究论文的统计分析</a:t>
            </a: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idx="1"/>
          </p:nvPr>
        </p:nvSpPr>
        <p:spPr>
          <a:xfrm>
            <a:off x="609600" y="1117600"/>
            <a:ext cx="11176000" cy="5593715"/>
          </a:xfrm>
        </p:spPr>
        <p:txBody>
          <a:bodyPr vert="horz" wrap="square" lIns="121920" tIns="60960" rIns="121920" bIns="60960" anchor="t" anchorCtr="0">
            <a:normAutofit/>
          </a:bodyPr>
          <a:lstStyle/>
          <a:p>
            <a:pPr eaLnBrk="1" hangingPunct="1">
              <a:lnSpc>
                <a:spcPct val="115000"/>
              </a:lnSpc>
            </a:pPr>
            <a:r>
              <a:rPr lang="zh-CN" altLang="en-US" sz="3735" dirty="0">
                <a:solidFill>
                  <a:schemeClr val="tx1"/>
                </a:solidFill>
              </a:rPr>
              <a:t>主要的研究工作</a:t>
            </a:r>
          </a:p>
          <a:p>
            <a:pPr lvl="1" eaLnBrk="1" hangingPunct="1">
              <a:lnSpc>
                <a:spcPct val="115000"/>
              </a:lnSpc>
            </a:pPr>
            <a:r>
              <a:rPr lang="zh-CN" altLang="en-US" sz="2935" dirty="0">
                <a:solidFill>
                  <a:schemeClr val="tx1"/>
                </a:solidFill>
              </a:rPr>
              <a:t>进行具体统计，</a:t>
            </a:r>
            <a:r>
              <a:rPr lang="zh-CN" altLang="en-US" sz="2935" b="1" dirty="0">
                <a:solidFill>
                  <a:srgbClr val="A50021"/>
                </a:solidFill>
              </a:rPr>
              <a:t>验证</a:t>
            </a:r>
            <a:r>
              <a:rPr lang="zh-CN" altLang="en-US" sz="2935" dirty="0">
                <a:solidFill>
                  <a:schemeClr val="tx1"/>
                </a:solidFill>
              </a:rPr>
              <a:t>布氏经验法则，并实际</a:t>
            </a:r>
            <a:r>
              <a:rPr lang="zh-CN" altLang="en-US" sz="2935" b="1" dirty="0">
                <a:solidFill>
                  <a:srgbClr val="A50021"/>
                </a:solidFill>
              </a:rPr>
              <a:t>应用</a:t>
            </a:r>
          </a:p>
          <a:p>
            <a:pPr lvl="1" eaLnBrk="1" hangingPunct="1">
              <a:lnSpc>
                <a:spcPct val="115000"/>
              </a:lnSpc>
            </a:pPr>
            <a:r>
              <a:rPr lang="zh-CN" altLang="en-US" sz="2935" b="1" dirty="0">
                <a:solidFill>
                  <a:srgbClr val="A50021"/>
                </a:solidFill>
              </a:rPr>
              <a:t>寻求</a:t>
            </a:r>
            <a:r>
              <a:rPr lang="zh-CN" altLang="en-US" sz="2935" dirty="0">
                <a:solidFill>
                  <a:schemeClr val="tx1"/>
                </a:solidFill>
              </a:rPr>
              <a:t>普遍而精确的</a:t>
            </a:r>
            <a:r>
              <a:rPr lang="zh-CN" altLang="en-US" sz="2935" b="1" dirty="0">
                <a:solidFill>
                  <a:srgbClr val="A50021"/>
                </a:solidFill>
              </a:rPr>
              <a:t>经验分布公式和理论解释</a:t>
            </a:r>
            <a:r>
              <a:rPr lang="zh-CN" altLang="en-US" sz="2935" dirty="0">
                <a:solidFill>
                  <a:schemeClr val="tx1"/>
                </a:solidFill>
              </a:rPr>
              <a:t>，并取得了较大的发展</a:t>
            </a:r>
          </a:p>
          <a:p>
            <a:pPr eaLnBrk="1" hangingPunct="1">
              <a:lnSpc>
                <a:spcPct val="115000"/>
              </a:lnSpc>
            </a:pPr>
            <a:r>
              <a:rPr lang="zh-CN" altLang="en-US" sz="3735" dirty="0">
                <a:solidFill>
                  <a:schemeClr val="tx1"/>
                </a:solidFill>
              </a:rPr>
              <a:t>当前研究方向和亟待解决的问题</a:t>
            </a:r>
          </a:p>
          <a:p>
            <a:pPr lvl="1" eaLnBrk="1" hangingPunct="1">
              <a:lnSpc>
                <a:spcPct val="115000"/>
              </a:lnSpc>
            </a:pPr>
            <a:r>
              <a:rPr lang="zh-CN" altLang="en-US" sz="2935" dirty="0">
                <a:solidFill>
                  <a:schemeClr val="tx1"/>
                </a:solidFill>
              </a:rPr>
              <a:t>运用大量的统计数据、严密的数学方法，确立或寻求更为精确的</a:t>
            </a:r>
            <a:r>
              <a:rPr lang="zh-CN" altLang="en-US" sz="2935" b="1" dirty="0">
                <a:solidFill>
                  <a:srgbClr val="A50021"/>
                </a:solidFill>
              </a:rPr>
              <a:t>规范化的数学模型</a:t>
            </a:r>
          </a:p>
          <a:p>
            <a:pPr lvl="1" eaLnBrk="1" hangingPunct="1">
              <a:lnSpc>
                <a:spcPct val="115000"/>
              </a:lnSpc>
            </a:pPr>
            <a:r>
              <a:rPr lang="zh-CN" altLang="en-US" sz="2935" dirty="0">
                <a:solidFill>
                  <a:schemeClr val="tx1"/>
                </a:solidFill>
              </a:rPr>
              <a:t>深入研究布氏分布的机制，</a:t>
            </a:r>
            <a:r>
              <a:rPr lang="zh-CN" altLang="en-US" sz="2935" b="1" dirty="0">
                <a:solidFill>
                  <a:srgbClr val="A50021"/>
                </a:solidFill>
              </a:rPr>
              <a:t>寻求科学统一的理论解释</a:t>
            </a:r>
          </a:p>
          <a:p>
            <a:pPr lvl="1" eaLnBrk="1" hangingPunct="1">
              <a:lnSpc>
                <a:spcPct val="115000"/>
              </a:lnSpc>
            </a:pPr>
            <a:r>
              <a:rPr lang="zh-CN" altLang="en-US" sz="2935" dirty="0">
                <a:solidFill>
                  <a:schemeClr val="tx1"/>
                </a:solidFill>
              </a:rPr>
              <a:t>努力结合实际，</a:t>
            </a:r>
            <a:r>
              <a:rPr lang="zh-CN" altLang="en-US" sz="2935" b="1" dirty="0">
                <a:solidFill>
                  <a:srgbClr val="A50021"/>
                </a:solidFill>
              </a:rPr>
              <a:t>开展应用研究</a:t>
            </a:r>
            <a:r>
              <a:rPr lang="zh-CN" altLang="en-US" sz="2935" dirty="0">
                <a:solidFill>
                  <a:schemeClr val="tx1"/>
                </a:solidFill>
              </a:rPr>
              <a:t>，提高图书情报服务的效率</a:t>
            </a:r>
          </a:p>
        </p:txBody>
      </p:sp>
      <p:sp>
        <p:nvSpPr>
          <p:cNvPr id="2" name="标题 1"/>
          <p:cNvSpPr>
            <a:spLocks noGrp="1"/>
          </p:cNvSpPr>
          <p:nvPr>
            <p:ph type="title"/>
          </p:nvPr>
        </p:nvSpPr>
        <p:spPr/>
        <p:txBody>
          <a:bodyPr/>
          <a:lstStyle/>
          <a:p>
            <a:r>
              <a:rPr lang="zh-CN" altLang="en-US"/>
              <a:t>布氏分布理论的发展趋势</a:t>
            </a: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idx="1"/>
          </p:nvPr>
        </p:nvSpPr>
        <p:spPr>
          <a:xfrm>
            <a:off x="609600" y="994410"/>
            <a:ext cx="11247755" cy="5767705"/>
          </a:xfrm>
        </p:spPr>
        <p:txBody>
          <a:bodyPr vert="horz" wrap="square" lIns="121920" tIns="60960" rIns="121920" bIns="60960" anchor="t" anchorCtr="0"/>
          <a:lstStyle/>
          <a:p>
            <a:pPr eaLnBrk="1" hangingPunct="1">
              <a:lnSpc>
                <a:spcPct val="125000"/>
              </a:lnSpc>
              <a:spcBef>
                <a:spcPct val="10000"/>
              </a:spcBef>
              <a:buNone/>
            </a:pPr>
            <a:r>
              <a:rPr lang="zh-CN" altLang="en-US" sz="2800" dirty="0">
                <a:solidFill>
                  <a:schemeClr val="tx1"/>
                </a:solidFill>
                <a:latin typeface="Times New Roman" panose="02020603050405020304" pitchFamily="18" charset="0"/>
              </a:rPr>
              <a:t>1、确定核心期刊</a:t>
            </a:r>
            <a:r>
              <a:rPr lang="zh-CN" altLang="en-US" sz="2800" b="1" dirty="0">
                <a:solidFill>
                  <a:srgbClr val="A50021"/>
                </a:solidFill>
                <a:latin typeface="Times New Roman" panose="02020603050405020304" pitchFamily="18" charset="0"/>
              </a:rPr>
              <a:t>（布氏）</a:t>
            </a:r>
          </a:p>
          <a:p>
            <a:pPr eaLnBrk="1" hangingPunct="1">
              <a:lnSpc>
                <a:spcPct val="125000"/>
              </a:lnSpc>
              <a:spcBef>
                <a:spcPct val="10000"/>
              </a:spcBef>
              <a:buNone/>
            </a:pPr>
            <a:r>
              <a:rPr lang="zh-CN" altLang="en-US" sz="2800" dirty="0">
                <a:solidFill>
                  <a:schemeClr val="tx1"/>
                </a:solidFill>
                <a:latin typeface="Times New Roman" panose="02020603050405020304" pitchFamily="18" charset="0"/>
              </a:rPr>
              <a:t>2、制订采购收藏原则(为期刊的科学选择提供理论基础)</a:t>
            </a:r>
            <a:r>
              <a:rPr lang="zh-CN" altLang="en-US" sz="2800" b="1" dirty="0">
                <a:latin typeface="Times New Roman" panose="02020603050405020304" pitchFamily="18" charset="0"/>
              </a:rPr>
              <a:t> </a:t>
            </a:r>
            <a:r>
              <a:rPr lang="zh-CN" altLang="en-US" sz="2800" b="1" dirty="0">
                <a:solidFill>
                  <a:srgbClr val="A50021"/>
                </a:solidFill>
                <a:latin typeface="Times New Roman" panose="02020603050405020304" pitchFamily="18" charset="0"/>
              </a:rPr>
              <a:t>（布鲁克斯、莱姆库勒）</a:t>
            </a:r>
            <a:r>
              <a:rPr lang="en-US" altLang="zh-CN" sz="2800" b="1" dirty="0">
                <a:solidFill>
                  <a:srgbClr val="000066"/>
                </a:solidFill>
                <a:latin typeface="Times New Roman" panose="02020603050405020304" pitchFamily="18" charset="0"/>
              </a:rPr>
              <a:t>。</a:t>
            </a:r>
          </a:p>
          <a:p>
            <a:pPr eaLnBrk="1" hangingPunct="1">
              <a:lnSpc>
                <a:spcPct val="125000"/>
              </a:lnSpc>
              <a:spcBef>
                <a:spcPct val="10000"/>
              </a:spcBef>
              <a:buNone/>
            </a:pPr>
            <a:r>
              <a:rPr lang="zh-CN" altLang="en-US" sz="2000" b="1" dirty="0">
                <a:latin typeface="Times New Roman" panose="02020603050405020304" pitchFamily="18" charset="0"/>
              </a:rPr>
              <a:t>       </a:t>
            </a:r>
            <a:r>
              <a:rPr lang="zh-CN" altLang="en-US" sz="2000" dirty="0">
                <a:solidFill>
                  <a:schemeClr val="tx1"/>
                </a:solidFill>
                <a:latin typeface="Times New Roman" panose="02020603050405020304" pitchFamily="18" charset="0"/>
              </a:rPr>
              <a:t>为了获得</a:t>
            </a:r>
            <a:r>
              <a:rPr lang="en-US" altLang="zh-CN" sz="2000" dirty="0">
                <a:solidFill>
                  <a:schemeClr val="tx1"/>
                </a:solidFill>
                <a:latin typeface="Times New Roman" panose="02020603050405020304" pitchFamily="18" charset="0"/>
              </a:rPr>
              <a:t>f%</a:t>
            </a:r>
            <a:r>
              <a:rPr lang="zh-CN" altLang="en-US" sz="2000" dirty="0">
                <a:solidFill>
                  <a:schemeClr val="tx1"/>
                </a:solidFill>
                <a:latin typeface="Times New Roman" panose="02020603050405020304" pitchFamily="18" charset="0"/>
              </a:rPr>
              <a:t>的相关论文，则不必订阅</a:t>
            </a:r>
            <a:r>
              <a:rPr lang="en-US" altLang="zh-CN" sz="2000" dirty="0">
                <a:solidFill>
                  <a:schemeClr val="tx1"/>
                </a:solidFill>
                <a:latin typeface="Times New Roman" panose="02020603050405020304" pitchFamily="18" charset="0"/>
              </a:rPr>
              <a:t>N*f％</a:t>
            </a:r>
            <a:r>
              <a:rPr lang="zh-CN" altLang="en-US" sz="2000" dirty="0">
                <a:solidFill>
                  <a:schemeClr val="tx1"/>
                </a:solidFill>
                <a:latin typeface="Times New Roman" panose="02020603050405020304" pitchFamily="18" charset="0"/>
              </a:rPr>
              <a:t>种期刊。只需订购</a:t>
            </a:r>
            <a:r>
              <a:rPr lang="en-US" altLang="zh-CN" sz="2000" dirty="0">
                <a:solidFill>
                  <a:schemeClr val="tx1"/>
                </a:solidFill>
                <a:latin typeface="Times New Roman" panose="02020603050405020304" pitchFamily="18" charset="0"/>
              </a:rPr>
              <a:t>N </a:t>
            </a:r>
            <a:r>
              <a:rPr lang="en-US" altLang="zh-CN" sz="2000" baseline="30000" dirty="0">
                <a:solidFill>
                  <a:schemeClr val="tx1"/>
                </a:solidFill>
                <a:latin typeface="Times New Roman" panose="02020603050405020304" pitchFamily="18" charset="0"/>
              </a:rPr>
              <a:t>f%</a:t>
            </a:r>
            <a:r>
              <a:rPr lang="en-US" altLang="zh-CN" sz="2000" dirty="0">
                <a:solidFill>
                  <a:schemeClr val="tx1"/>
                </a:solidFill>
                <a:latin typeface="Times New Roman" panose="02020603050405020304" pitchFamily="18" charset="0"/>
              </a:rPr>
              <a:t> ，</a:t>
            </a:r>
            <a:r>
              <a:rPr lang="zh-CN" altLang="en-US" sz="2000" dirty="0">
                <a:solidFill>
                  <a:schemeClr val="tx1"/>
                </a:solidFill>
                <a:latin typeface="Times New Roman" panose="02020603050405020304" pitchFamily="18" charset="0"/>
              </a:rPr>
              <a:t>且</a:t>
            </a:r>
            <a:r>
              <a:rPr lang="en-US" altLang="zh-CN" sz="2000" dirty="0">
                <a:solidFill>
                  <a:schemeClr val="tx1"/>
                </a:solidFill>
                <a:latin typeface="Times New Roman" panose="02020603050405020304" pitchFamily="18" charset="0"/>
              </a:rPr>
              <a:t>N </a:t>
            </a:r>
            <a:r>
              <a:rPr lang="en-US" altLang="zh-CN" sz="2000" baseline="30000" dirty="0">
                <a:solidFill>
                  <a:schemeClr val="tx1"/>
                </a:solidFill>
                <a:latin typeface="Times New Roman" panose="02020603050405020304" pitchFamily="18" charset="0"/>
              </a:rPr>
              <a:t>f%</a:t>
            </a:r>
            <a:r>
              <a:rPr lang="en-US" altLang="zh-CN" sz="2000" dirty="0">
                <a:solidFill>
                  <a:schemeClr val="tx1"/>
                </a:solidFill>
                <a:latin typeface="Times New Roman" panose="02020603050405020304" pitchFamily="18" charset="0"/>
              </a:rPr>
              <a:t> &lt;&lt;N*f%。</a:t>
            </a:r>
            <a:r>
              <a:rPr lang="zh-CN" altLang="en-US" sz="2000" b="1" dirty="0">
                <a:solidFill>
                  <a:srgbClr val="A50021"/>
                </a:solidFill>
                <a:latin typeface="Times New Roman" panose="02020603050405020304" pitchFamily="18" charset="0"/>
              </a:rPr>
              <a:t>王</a:t>
            </a:r>
            <a:r>
              <a:rPr lang="en-US" altLang="zh-CN" sz="2000" b="1" dirty="0">
                <a:solidFill>
                  <a:srgbClr val="A50021"/>
                </a:solidFill>
                <a:latin typeface="Times New Roman" panose="02020603050405020304" pitchFamily="18" charset="0"/>
              </a:rPr>
              <a:t>P239</a:t>
            </a:r>
          </a:p>
          <a:p>
            <a:pPr eaLnBrk="1" hangingPunct="1">
              <a:lnSpc>
                <a:spcPct val="125000"/>
              </a:lnSpc>
              <a:spcBef>
                <a:spcPct val="10000"/>
              </a:spcBef>
              <a:buNone/>
            </a:pPr>
            <a:r>
              <a:rPr lang="zh-CN" altLang="en-US" sz="2400" dirty="0">
                <a:solidFill>
                  <a:schemeClr val="tx1"/>
                </a:solidFill>
                <a:latin typeface="Times New Roman" panose="02020603050405020304" pitchFamily="18" charset="0"/>
              </a:rPr>
              <a:t>3、确定某学科专业的“核心出版社”：通过统计分析各个出版社关于某个学科或专业的专著出版情况，掌握其专著的基本分布，从而确定这个学科的“核心出版社”。</a:t>
            </a:r>
            <a:endParaRPr lang="zh-CN" altLang="en-US" sz="2000" b="1" dirty="0">
              <a:solidFill>
                <a:srgbClr val="F62EF6"/>
              </a:solidFill>
              <a:latin typeface="Times New Roman" panose="02020603050405020304" pitchFamily="18" charset="0"/>
            </a:endParaRPr>
          </a:p>
          <a:p>
            <a:pPr eaLnBrk="1" hangingPunct="1">
              <a:lnSpc>
                <a:spcPct val="125000"/>
              </a:lnSpc>
              <a:spcBef>
                <a:spcPct val="10000"/>
              </a:spcBef>
              <a:buNone/>
            </a:pPr>
            <a:r>
              <a:rPr lang="zh-CN" altLang="en-US" sz="2400" dirty="0">
                <a:solidFill>
                  <a:schemeClr val="tx1"/>
                </a:solidFill>
                <a:latin typeface="Times New Roman" panose="02020603050405020304" pitchFamily="18" charset="0"/>
              </a:rPr>
              <a:t>4、根据流通数据确定采藏策略（确定重点专业馆藏）</a:t>
            </a:r>
            <a:r>
              <a:rPr lang="zh-CN" altLang="en-US" sz="2400" b="1" dirty="0">
                <a:solidFill>
                  <a:srgbClr val="A50021"/>
                </a:solidFill>
                <a:latin typeface="Times New Roman" panose="02020603050405020304" pitchFamily="18" charset="0"/>
                <a:sym typeface="+mn-ea"/>
              </a:rPr>
              <a:t>（高夫曼）</a:t>
            </a:r>
            <a:r>
              <a:rPr lang="zh-CN" altLang="en-US" sz="2400" b="1" dirty="0">
                <a:solidFill>
                  <a:schemeClr val="tx2"/>
                </a:solidFill>
                <a:latin typeface="Times New Roman" panose="02020603050405020304" pitchFamily="18" charset="0"/>
              </a:rPr>
              <a:t>。</a:t>
            </a:r>
            <a:endParaRPr lang="en-US" altLang="zh-CN" sz="2400" b="1" dirty="0">
              <a:solidFill>
                <a:schemeClr val="tx2"/>
              </a:solidFill>
              <a:latin typeface="Times New Roman" panose="02020603050405020304" pitchFamily="18" charset="0"/>
            </a:endParaRPr>
          </a:p>
          <a:p>
            <a:pPr eaLnBrk="1" hangingPunct="1">
              <a:lnSpc>
                <a:spcPct val="125000"/>
              </a:lnSpc>
              <a:spcBef>
                <a:spcPct val="10000"/>
              </a:spcBef>
              <a:buNone/>
            </a:pPr>
            <a:r>
              <a:rPr lang="zh-CN" altLang="en-US" sz="2400" dirty="0">
                <a:solidFill>
                  <a:schemeClr val="tx1"/>
                </a:solidFill>
                <a:latin typeface="Times New Roman" panose="02020603050405020304" pitchFamily="18" charset="0"/>
              </a:rPr>
              <a:t>5、根据流通数据确定核心读者</a:t>
            </a:r>
            <a:r>
              <a:rPr lang="zh-CN" altLang="en-US" sz="2400" b="1" dirty="0">
                <a:solidFill>
                  <a:srgbClr val="A50021"/>
                </a:solidFill>
                <a:latin typeface="Times New Roman" panose="02020603050405020304" pitchFamily="18" charset="0"/>
              </a:rPr>
              <a:t>（高夫曼）</a:t>
            </a:r>
            <a:r>
              <a:rPr lang="zh-CN" altLang="en-US" sz="2400" b="1" dirty="0">
                <a:latin typeface="Times New Roman" panose="02020603050405020304" pitchFamily="18" charset="0"/>
              </a:rPr>
              <a:t>。</a:t>
            </a:r>
            <a:endParaRPr lang="en-US" altLang="zh-CN" sz="2400" b="1" dirty="0">
              <a:solidFill>
                <a:srgbClr val="A50021"/>
              </a:solidFill>
              <a:latin typeface="Times New Roman" panose="02020603050405020304" pitchFamily="18" charset="0"/>
            </a:endParaRPr>
          </a:p>
        </p:txBody>
      </p:sp>
      <p:sp>
        <p:nvSpPr>
          <p:cNvPr id="3" name="标题 2"/>
          <p:cNvSpPr>
            <a:spLocks noGrp="1"/>
          </p:cNvSpPr>
          <p:nvPr>
            <p:ph type="title"/>
            <p:custDataLst>
              <p:tags r:id="rId1"/>
            </p:custDataLst>
          </p:nvPr>
        </p:nvSpPr>
        <p:spPr/>
        <p:txBody>
          <a:bodyPr/>
          <a:lstStyle/>
          <a:p>
            <a:r>
              <a:rPr lang="zh-CN" altLang="en-US"/>
              <a:t>四、布氏定律的应用</a:t>
            </a: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p:cNvPicPr>
          <p:nvPr/>
        </p:nvPicPr>
        <p:blipFill>
          <a:blip r:embed="rId2"/>
          <a:stretch>
            <a:fillRect/>
          </a:stretch>
        </p:blipFill>
        <p:spPr>
          <a:xfrm>
            <a:off x="527050" y="54610"/>
            <a:ext cx="6502400" cy="6835140"/>
          </a:xfrm>
          <a:prstGeom prst="rect">
            <a:avLst/>
          </a:prstGeom>
          <a:noFill/>
          <a:ln w="9525">
            <a:noFill/>
          </a:ln>
        </p:spPr>
      </p:pic>
      <p:sp>
        <p:nvSpPr>
          <p:cNvPr id="44035" name="Rectangle 6"/>
          <p:cNvSpPr/>
          <p:nvPr/>
        </p:nvSpPr>
        <p:spPr>
          <a:xfrm>
            <a:off x="7440295" y="120650"/>
            <a:ext cx="4368800" cy="6560185"/>
          </a:xfrm>
          <a:prstGeom prst="rect">
            <a:avLst/>
          </a:prstGeom>
          <a:noFill/>
          <a:ln w="9525">
            <a:noFill/>
          </a:ln>
        </p:spPr>
        <p:txBody>
          <a:bodyPr>
            <a:noAutofit/>
          </a:bodyPr>
          <a:lstStyle/>
          <a:p>
            <a:pPr>
              <a:lnSpc>
                <a:spcPct val="135000"/>
              </a:lnSpc>
            </a:pPr>
            <a:r>
              <a:rPr lang="zh-CN" altLang="en-US" sz="2600" dirty="0">
                <a:latin typeface="Times New Roman" panose="02020603050405020304" pitchFamily="18" charset="0"/>
                <a:ea typeface="微软雅黑" panose="020B0503020204020204" charset="-122"/>
              </a:rPr>
              <a:t>从表</a:t>
            </a:r>
            <a:r>
              <a:rPr lang="en-US" altLang="zh-CN" sz="2600" dirty="0">
                <a:latin typeface="Times New Roman" panose="02020603050405020304" pitchFamily="18" charset="0"/>
                <a:ea typeface="微软雅黑" panose="020B0503020204020204" charset="-122"/>
              </a:rPr>
              <a:t>5—10</a:t>
            </a:r>
            <a:r>
              <a:rPr lang="zh-CN" altLang="en-US" sz="2600" dirty="0">
                <a:latin typeface="Times New Roman" panose="02020603050405020304" pitchFamily="18" charset="0"/>
                <a:ea typeface="微软雅黑" panose="020B0503020204020204" charset="-122"/>
              </a:rPr>
              <a:t>可以看出．一半的借阅仅由</a:t>
            </a:r>
            <a:r>
              <a:rPr lang="en-US" altLang="zh-CN" sz="2600" dirty="0">
                <a:latin typeface="Times New Roman" panose="02020603050405020304" pitchFamily="18" charset="0"/>
                <a:ea typeface="微软雅黑" panose="020B0503020204020204" charset="-122"/>
              </a:rPr>
              <a:t>86</a:t>
            </a:r>
            <a:r>
              <a:rPr lang="zh-CN" altLang="en-US" sz="2600" dirty="0">
                <a:latin typeface="Times New Roman" panose="02020603050405020304" pitchFamily="18" charset="0"/>
                <a:ea typeface="微软雅黑" panose="020B0503020204020204" charset="-122"/>
              </a:rPr>
              <a:t>位读者造成。估计出图书馆的</a:t>
            </a:r>
            <a:r>
              <a:rPr lang="zh-CN" altLang="en-US" sz="2600" dirty="0">
                <a:solidFill>
                  <a:srgbClr val="A50021"/>
                </a:solidFill>
                <a:latin typeface="Times New Roman" panose="02020603050405020304" pitchFamily="18" charset="0"/>
                <a:ea typeface="微软雅黑" panose="020B0503020204020204" charset="-122"/>
              </a:rPr>
              <a:t>读者的最小核心</a:t>
            </a:r>
            <a:r>
              <a:rPr lang="zh-CN" altLang="en-US" sz="2600" dirty="0">
                <a:latin typeface="Times New Roman" panose="02020603050405020304" pitchFamily="18" charset="0"/>
                <a:ea typeface="微软雅黑" panose="020B0503020204020204" charset="-122"/>
              </a:rPr>
              <a:t>后，令读者从检索工具中选择最感兴趣的标题词</a:t>
            </a:r>
            <a:r>
              <a:rPr lang="en-US" altLang="zh-CN" sz="2600" dirty="0">
                <a:latin typeface="Times New Roman" panose="02020603050405020304" pitchFamily="18" charset="0"/>
                <a:ea typeface="微软雅黑" panose="020B0503020204020204" charset="-122"/>
              </a:rPr>
              <a:t>(</a:t>
            </a:r>
            <a:r>
              <a:rPr lang="zh-CN" altLang="en-US" sz="2600" dirty="0">
                <a:latin typeface="Times New Roman" panose="02020603050405020304" pitchFamily="18" charset="0"/>
                <a:ea typeface="微软雅黑" panose="020B0503020204020204" charset="-122"/>
              </a:rPr>
              <a:t>科学概念</a:t>
            </a:r>
            <a:r>
              <a:rPr lang="en-US" altLang="zh-CN" sz="2600" dirty="0">
                <a:latin typeface="Times New Roman" panose="02020603050405020304" pitchFamily="18" charset="0"/>
                <a:ea typeface="微软雅黑" panose="020B0503020204020204" charset="-122"/>
              </a:rPr>
              <a:t>)</a:t>
            </a:r>
            <a:r>
              <a:rPr lang="zh-CN" altLang="en-US" sz="2600" dirty="0">
                <a:latin typeface="Times New Roman" panose="02020603050405020304" pitchFamily="18" charset="0"/>
                <a:ea typeface="微软雅黑" panose="020B0503020204020204" charset="-122"/>
              </a:rPr>
              <a:t>．从而掌握核心读者的兴趣范围，再找出这些标题词所覆盖的期刊。把核心读者所感兴趣的</a:t>
            </a:r>
            <a:r>
              <a:rPr lang="zh-CN" altLang="en-US" sz="2600" dirty="0">
                <a:solidFill>
                  <a:srgbClr val="A50021"/>
                </a:solidFill>
                <a:latin typeface="Times New Roman" panose="02020603050405020304" pitchFamily="18" charset="0"/>
                <a:ea typeface="微软雅黑" panose="020B0503020204020204" charset="-122"/>
              </a:rPr>
              <a:t>最小核心期刊</a:t>
            </a:r>
            <a:r>
              <a:rPr lang="zh-CN" altLang="en-US" sz="2600" dirty="0">
                <a:latin typeface="Times New Roman" panose="02020603050405020304" pitchFamily="18" charset="0"/>
                <a:ea typeface="微软雅黑" panose="020B0503020204020204" charset="-122"/>
              </a:rPr>
              <a:t>，与流通期刊最小核心综合考虑。就构成了图书情报部门的</a:t>
            </a:r>
            <a:r>
              <a:rPr lang="zh-CN" altLang="en-US" sz="2600" dirty="0">
                <a:solidFill>
                  <a:srgbClr val="A50021"/>
                </a:solidFill>
                <a:latin typeface="Times New Roman" panose="02020603050405020304" pitchFamily="18" charset="0"/>
                <a:ea typeface="微软雅黑" panose="020B0503020204020204" charset="-122"/>
              </a:rPr>
              <a:t>最小馆藏</a:t>
            </a:r>
            <a:r>
              <a:rPr lang="zh-CN" altLang="en-US" sz="2600" dirty="0">
                <a:latin typeface="Times New Roman" panose="02020603050405020304" pitchFamily="18" charset="0"/>
                <a:ea typeface="微软雅黑" panose="020B0503020204020204" charset="-122"/>
              </a:rPr>
              <a:t>。</a:t>
            </a: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四、布氏定律的应用</a:t>
            </a:r>
          </a:p>
        </p:txBody>
      </p:sp>
      <p:sp>
        <p:nvSpPr>
          <p:cNvPr id="5" name="Rectangle 2"/>
          <p:cNvSpPr>
            <a:spLocks noGrp="1"/>
          </p:cNvSpPr>
          <p:nvPr>
            <p:ph idx="1"/>
            <p:custDataLst>
              <p:tags r:id="rId2"/>
            </p:custDataLst>
          </p:nvPr>
        </p:nvSpPr>
        <p:spPr>
          <a:xfrm>
            <a:off x="624205" y="1453515"/>
            <a:ext cx="11074400" cy="5288915"/>
          </a:xfrm>
        </p:spPr>
        <p:txBody>
          <a:bodyPr vert="horz" wrap="square" lIns="121920" tIns="60960" rIns="121920" bIns="60960" anchor="t" anchorCtr="0">
            <a:normAutofit/>
          </a:bodyPr>
          <a:lstStyle/>
          <a:p>
            <a:pPr eaLnBrk="1" hangingPunct="1">
              <a:lnSpc>
                <a:spcPct val="125000"/>
              </a:lnSpc>
              <a:spcBef>
                <a:spcPct val="10000"/>
              </a:spcBef>
              <a:buNone/>
            </a:pPr>
            <a:r>
              <a:rPr lang="zh-CN" altLang="en-US" sz="2800" dirty="0">
                <a:solidFill>
                  <a:schemeClr val="tx1"/>
                </a:solidFill>
                <a:latin typeface="Times New Roman" panose="02020603050405020304" pitchFamily="18" charset="0"/>
                <a:ea typeface="微软雅黑" panose="020B0503020204020204" charset="-122"/>
                <a:cs typeface="Times New Roman" panose="02020603050405020304" pitchFamily="18" charset="0"/>
              </a:rPr>
              <a:t>6</a:t>
            </a:r>
            <a:r>
              <a:rPr lang="zh-CN" altLang="en-US" sz="2800" dirty="0">
                <a:solidFill>
                  <a:schemeClr val="tx1"/>
                </a:solidFill>
                <a:latin typeface="Times New Roman" panose="02020603050405020304" pitchFamily="18" charset="0"/>
                <a:ea typeface="微软雅黑" panose="020B0503020204020204" charset="-122"/>
              </a:rPr>
              <a:t>、考察检索工具的完整性：</a:t>
            </a:r>
          </a:p>
          <a:p>
            <a:pPr eaLnBrk="1" hangingPunct="1">
              <a:lnSpc>
                <a:spcPct val="125000"/>
              </a:lnSpc>
              <a:spcBef>
                <a:spcPct val="10000"/>
              </a:spcBef>
              <a:buFont typeface="Wingdings" panose="05000000000000000000" pitchFamily="2" charset="2"/>
              <a:buChar char="Ø"/>
            </a:pPr>
            <a:r>
              <a:rPr lang="zh-CN" altLang="en-US" sz="2800" dirty="0">
                <a:solidFill>
                  <a:schemeClr val="tx1"/>
                </a:solidFill>
                <a:latin typeface="Times New Roman" panose="02020603050405020304" pitchFamily="18" charset="0"/>
                <a:ea typeface="微软雅黑" panose="020B0503020204020204" charset="-122"/>
              </a:rPr>
              <a:t>确定某一覆盖度的文摘索引至少要检索多少种情报源;  </a:t>
            </a:r>
            <a:endParaRPr lang="en-US" altLang="zh-CN" sz="2800" dirty="0">
              <a:solidFill>
                <a:schemeClr val="tx1"/>
              </a:solidFill>
              <a:latin typeface="Times New Roman" panose="02020603050405020304" pitchFamily="18" charset="0"/>
              <a:ea typeface="微软雅黑" panose="020B0503020204020204" charset="-122"/>
            </a:endParaRPr>
          </a:p>
          <a:p>
            <a:pPr eaLnBrk="1" hangingPunct="1">
              <a:lnSpc>
                <a:spcPct val="150000"/>
              </a:lnSpc>
              <a:spcBef>
                <a:spcPct val="10000"/>
              </a:spcBef>
              <a:buFont typeface="Wingdings" panose="05000000000000000000" pitchFamily="2" charset="2"/>
              <a:buChar char="Ø"/>
            </a:pPr>
            <a:r>
              <a:rPr lang="zh-CN" altLang="en-US" sz="2800" dirty="0">
                <a:solidFill>
                  <a:schemeClr val="tx1"/>
                </a:solidFill>
                <a:latin typeface="Times New Roman" panose="02020603050405020304" pitchFamily="18" charset="0"/>
                <a:ea typeface="微软雅黑" panose="020B0503020204020204" charset="-122"/>
              </a:rPr>
              <a:t>通过统计数据与根据布氏定律计算的理论值相比较的方法，可以评价某一特定学科的检索工具的完整性</a:t>
            </a:r>
            <a:r>
              <a:rPr lang="en-US" altLang="zh-CN" sz="2800" dirty="0">
                <a:solidFill>
                  <a:srgbClr val="A50021"/>
                </a:solidFill>
                <a:latin typeface="Times New Roman" panose="02020603050405020304" pitchFamily="18" charset="0"/>
                <a:ea typeface="微软雅黑" panose="020B0503020204020204" charset="-122"/>
              </a:rPr>
              <a:t>：</a:t>
            </a:r>
            <a:r>
              <a:rPr lang="en-US" altLang="zh-CN" sz="2800" dirty="0">
                <a:solidFill>
                  <a:srgbClr val="000066"/>
                </a:solidFill>
                <a:latin typeface="Times New Roman" panose="02020603050405020304" pitchFamily="18" charset="0"/>
                <a:ea typeface="微软雅黑" panose="020B0503020204020204" charset="-122"/>
              </a:rPr>
              <a:t>2</a:t>
            </a:r>
            <a:r>
              <a:rPr lang="zh-CN" altLang="en-US" sz="2800" dirty="0">
                <a:solidFill>
                  <a:srgbClr val="000066"/>
                </a:solidFill>
                <a:latin typeface="Times New Roman" panose="02020603050405020304" pitchFamily="18" charset="0"/>
                <a:ea typeface="微软雅黑" panose="020B0503020204020204" charset="-122"/>
              </a:rPr>
              <a:t>组观察值联立方程组求</a:t>
            </a:r>
            <a:r>
              <a:rPr lang="en-US" altLang="zh-CN" sz="2800" dirty="0">
                <a:solidFill>
                  <a:srgbClr val="000066"/>
                </a:solidFill>
                <a:latin typeface="Times New Roman" panose="02020603050405020304" pitchFamily="18" charset="0"/>
                <a:ea typeface="微软雅黑" panose="020B0503020204020204" charset="-122"/>
              </a:rPr>
              <a:t>k、s，</a:t>
            </a:r>
            <a:r>
              <a:rPr lang="zh-CN" altLang="en-US" sz="2800" dirty="0">
                <a:solidFill>
                  <a:srgbClr val="000066"/>
                </a:solidFill>
                <a:latin typeface="Times New Roman" panose="02020603050405020304" pitchFamily="18" charset="0"/>
                <a:ea typeface="微软雅黑" panose="020B0503020204020204" charset="-122"/>
              </a:rPr>
              <a:t>若</a:t>
            </a:r>
            <a:r>
              <a:rPr lang="en-US" altLang="zh-CN" sz="2800" dirty="0">
                <a:solidFill>
                  <a:srgbClr val="000066"/>
                </a:solidFill>
                <a:latin typeface="Times New Roman" panose="02020603050405020304" pitchFamily="18" charset="0"/>
                <a:ea typeface="微软雅黑" panose="020B0503020204020204" charset="-122"/>
              </a:rPr>
              <a:t>R(N)&gt;&gt;</a:t>
            </a:r>
            <a:r>
              <a:rPr lang="zh-CN" altLang="en-US" sz="2800" dirty="0">
                <a:solidFill>
                  <a:srgbClr val="000066"/>
                </a:solidFill>
                <a:latin typeface="Times New Roman" panose="02020603050405020304" pitchFamily="18" charset="0"/>
                <a:ea typeface="微软雅黑" panose="020B0503020204020204" charset="-122"/>
              </a:rPr>
              <a:t>实际数据，则完整性较差。</a:t>
            </a:r>
            <a:br>
              <a:rPr lang="zh-CN" altLang="en-US" sz="2800" dirty="0">
                <a:solidFill>
                  <a:srgbClr val="000066"/>
                </a:solidFill>
                <a:latin typeface="Times New Roman" panose="02020603050405020304" pitchFamily="18" charset="0"/>
                <a:ea typeface="微软雅黑" panose="020B0503020204020204" charset="-122"/>
              </a:rPr>
            </a:br>
            <a:r>
              <a:rPr lang="zh-CN" altLang="en-US" sz="2800" dirty="0">
                <a:solidFill>
                  <a:srgbClr val="000066"/>
                </a:solidFill>
                <a:latin typeface="Times New Roman" panose="02020603050405020304" pitchFamily="18" charset="0"/>
                <a:ea typeface="微软雅黑" panose="020B0503020204020204" charset="-122"/>
              </a:rPr>
              <a:t>《运用布拉德福定律测定检索工具完整性》2006.01情报科学</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p:cNvPicPr>
            <a:picLocks noChangeAspect="1"/>
          </p:cNvPicPr>
          <p:nvPr/>
        </p:nvPicPr>
        <p:blipFill>
          <a:blip r:embed="rId2"/>
          <a:stretch>
            <a:fillRect/>
          </a:stretch>
        </p:blipFill>
        <p:spPr>
          <a:xfrm>
            <a:off x="431800" y="139488"/>
            <a:ext cx="7315200" cy="4813300"/>
          </a:xfrm>
          <a:prstGeom prst="rect">
            <a:avLst/>
          </a:prstGeom>
          <a:noFill/>
          <a:ln w="9525">
            <a:noFill/>
          </a:ln>
        </p:spPr>
      </p:pic>
      <p:pic>
        <p:nvPicPr>
          <p:cNvPr id="8196" name="Picture 5"/>
          <p:cNvPicPr>
            <a:picLocks noChangeAspect="1"/>
          </p:cNvPicPr>
          <p:nvPr/>
        </p:nvPicPr>
        <p:blipFill>
          <a:blip r:embed="rId3"/>
          <a:stretch>
            <a:fillRect/>
          </a:stretch>
        </p:blipFill>
        <p:spPr>
          <a:xfrm>
            <a:off x="8688917" y="1604433"/>
            <a:ext cx="2438400" cy="1295400"/>
          </a:xfrm>
          <a:prstGeom prst="rect">
            <a:avLst/>
          </a:prstGeom>
          <a:noFill/>
          <a:ln w="9525">
            <a:noFill/>
          </a:ln>
        </p:spPr>
      </p:pic>
      <p:pic>
        <p:nvPicPr>
          <p:cNvPr id="8197" name="Picture 7"/>
          <p:cNvPicPr>
            <a:picLocks noChangeAspect="1"/>
          </p:cNvPicPr>
          <p:nvPr/>
        </p:nvPicPr>
        <p:blipFill>
          <a:blip r:embed="rId4"/>
          <a:stretch>
            <a:fillRect/>
          </a:stretch>
        </p:blipFill>
        <p:spPr>
          <a:xfrm>
            <a:off x="8591551" y="3035300"/>
            <a:ext cx="2438400" cy="787400"/>
          </a:xfrm>
          <a:prstGeom prst="rect">
            <a:avLst/>
          </a:prstGeom>
          <a:noFill/>
          <a:ln w="9525">
            <a:noFill/>
          </a:ln>
        </p:spPr>
      </p:pic>
      <p:pic>
        <p:nvPicPr>
          <p:cNvPr id="8198" name="Picture 8"/>
          <p:cNvPicPr>
            <a:picLocks noChangeAspect="1"/>
          </p:cNvPicPr>
          <p:nvPr/>
        </p:nvPicPr>
        <p:blipFill>
          <a:blip r:embed="rId5"/>
          <a:stretch>
            <a:fillRect/>
          </a:stretch>
        </p:blipFill>
        <p:spPr>
          <a:xfrm>
            <a:off x="8015817" y="4292600"/>
            <a:ext cx="3657600" cy="609600"/>
          </a:xfrm>
          <a:prstGeom prst="rect">
            <a:avLst/>
          </a:prstGeom>
          <a:noFill/>
          <a:ln w="9525">
            <a:noFill/>
          </a:ln>
        </p:spPr>
      </p:pic>
      <p:pic>
        <p:nvPicPr>
          <p:cNvPr id="8199" name="Picture 9"/>
          <p:cNvPicPr>
            <a:picLocks noChangeAspect="1"/>
          </p:cNvPicPr>
          <p:nvPr/>
        </p:nvPicPr>
        <p:blipFill>
          <a:blip r:embed="rId6"/>
          <a:stretch>
            <a:fillRect/>
          </a:stretch>
        </p:blipFill>
        <p:spPr>
          <a:xfrm>
            <a:off x="3503084" y="5468832"/>
            <a:ext cx="8128000" cy="850900"/>
          </a:xfrm>
          <a:prstGeom prst="rect">
            <a:avLst/>
          </a:prstGeom>
          <a:noFill/>
          <a:ln w="9525">
            <a:noFill/>
          </a:ln>
        </p:spPr>
      </p:pic>
      <p:graphicFrame>
        <p:nvGraphicFramePr>
          <p:cNvPr id="8194" name="Object 10"/>
          <p:cNvGraphicFramePr/>
          <p:nvPr/>
        </p:nvGraphicFramePr>
        <p:xfrm>
          <a:off x="7823200" y="165100"/>
          <a:ext cx="4034367" cy="1212851"/>
        </p:xfrm>
        <a:graphic>
          <a:graphicData uri="http://schemas.openxmlformats.org/presentationml/2006/ole">
            <mc:AlternateContent xmlns:mc="http://schemas.openxmlformats.org/markup-compatibility/2006">
              <mc:Choice xmlns:v="urn:schemas-microsoft-com:vml" Requires="v">
                <p:oleObj r:id="rId7" imgW="1739265" imgH="482600" progId="Equation.DSMT4">
                  <p:embed/>
                </p:oleObj>
              </mc:Choice>
              <mc:Fallback>
                <p:oleObj r:id="rId7" imgW="1739265" imgH="482600" progId="Equation.DSMT4">
                  <p:embed/>
                  <p:pic>
                    <p:nvPicPr>
                      <p:cNvPr id="0" name="图片 3078"/>
                      <p:cNvPicPr/>
                      <p:nvPr/>
                    </p:nvPicPr>
                    <p:blipFill>
                      <a:blip r:embed="rId8"/>
                      <a:stretch>
                        <a:fillRect/>
                      </a:stretch>
                    </p:blipFill>
                    <p:spPr>
                      <a:xfrm>
                        <a:off x="7823200" y="165100"/>
                        <a:ext cx="4034367" cy="1212851"/>
                      </a:xfrm>
                      <a:prstGeom prst="rect">
                        <a:avLst/>
                      </a:prstGeom>
                      <a:noFill/>
                      <a:ln w="38100">
                        <a:noFill/>
                        <a:miter/>
                      </a:ln>
                    </p:spPr>
                  </p:pic>
                </p:oleObj>
              </mc:Fallback>
            </mc:AlternateContent>
          </a:graphicData>
        </a:graphic>
      </p:graphicFrame>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119380" y="116205"/>
            <a:ext cx="6705600" cy="812800"/>
          </a:xfrm>
        </p:spPr>
        <p:txBody>
          <a:bodyPr vert="horz" wrap="square" lIns="121920" tIns="60960" rIns="121920" bIns="60960" anchor="b" anchorCtr="0"/>
          <a:lstStyle/>
          <a:p>
            <a:pPr eaLnBrk="1" hangingPunct="1"/>
            <a:r>
              <a:rPr lang="zh-CN" altLang="en-US" sz="3600" b="1" dirty="0">
                <a:latin typeface="微软雅黑" panose="020B0503020204020204" charset="-122"/>
                <a:ea typeface="微软雅黑" panose="020B0503020204020204" charset="-122"/>
              </a:rPr>
              <a:t>一、布氏定律的形成</a:t>
            </a:r>
          </a:p>
        </p:txBody>
      </p:sp>
      <p:sp>
        <p:nvSpPr>
          <p:cNvPr id="14338" name="Rectangle 2"/>
          <p:cNvSpPr/>
          <p:nvPr>
            <p:custDataLst>
              <p:tags r:id="rId1"/>
            </p:custDataLst>
          </p:nvPr>
        </p:nvSpPr>
        <p:spPr>
          <a:xfrm>
            <a:off x="304800" y="1013460"/>
            <a:ext cx="11074400" cy="5751195"/>
          </a:xfrm>
          <a:prstGeom prst="rect">
            <a:avLst/>
          </a:prstGeom>
          <a:noFill/>
          <a:ln w="9525">
            <a:noFill/>
          </a:ln>
        </p:spPr>
        <p:txBody>
          <a:bodyPr/>
          <a:lstStyle/>
          <a:p>
            <a:pPr marL="457200" indent="-457200">
              <a:lnSpc>
                <a:spcPct val="115000"/>
              </a:lnSpc>
              <a:spcBef>
                <a:spcPct val="20000"/>
              </a:spcBef>
              <a:buClr>
                <a:srgbClr val="A50021"/>
              </a:buClr>
              <a:buSzPct val="75000"/>
              <a:buFont typeface="Wingdings" panose="05000000000000000000" pitchFamily="2" charset="2"/>
              <a:buChar char="n"/>
            </a:pPr>
            <a:r>
              <a:rPr lang="en-US" altLang="zh-CN" sz="3600" b="1" dirty="0">
                <a:solidFill>
                  <a:schemeClr val="tx2"/>
                </a:solidFill>
                <a:uFillTx/>
              </a:rPr>
              <a:t>Samuel Clement Bradford</a:t>
            </a:r>
            <a:r>
              <a:rPr lang="zh-CN" altLang="en-US" sz="3600" b="1" dirty="0">
                <a:solidFill>
                  <a:schemeClr val="tx2"/>
                </a:solidFill>
                <a:uFillTx/>
              </a:rPr>
              <a:t>其人，</a:t>
            </a:r>
            <a:r>
              <a:rPr lang="zh-CN" altLang="en-US" sz="2800" b="1" dirty="0">
                <a:solidFill>
                  <a:schemeClr val="tx2"/>
                </a:solidFill>
                <a:uFillTx/>
              </a:rPr>
              <a:t>1878-1948</a:t>
            </a:r>
          </a:p>
          <a:p>
            <a:pPr marL="1026160" lvl="1" indent="-455930" algn="l">
              <a:lnSpc>
                <a:spcPct val="120000"/>
              </a:lnSpc>
              <a:spcBef>
                <a:spcPts val="0"/>
              </a:spcBef>
              <a:buClr>
                <a:srgbClr val="CC0000"/>
              </a:buClr>
              <a:buFont typeface="Wingdings" panose="05000000000000000000" pitchFamily="2" charset="2"/>
              <a:buChar char="ü"/>
            </a:pPr>
            <a:r>
              <a:rPr lang="zh-CN" altLang="en-US" b="1" dirty="0">
                <a:ea typeface="_x000B__x000C_"/>
                <a:sym typeface="+mn-ea"/>
              </a:rPr>
              <a:t>英国著名的</a:t>
            </a:r>
            <a:r>
              <a:rPr lang="zh-CN" altLang="en-US" b="1" dirty="0">
                <a:solidFill>
                  <a:srgbClr val="A50021"/>
                </a:solidFill>
                <a:ea typeface="_x000B__x000C_"/>
                <a:sym typeface="+mn-ea"/>
              </a:rPr>
              <a:t>文献学家和化学家</a:t>
            </a:r>
            <a:r>
              <a:rPr lang="zh-CN" altLang="en-US" b="1" dirty="0">
                <a:ea typeface="_x000B__x000C_"/>
                <a:sym typeface="+mn-ea"/>
              </a:rPr>
              <a:t>。</a:t>
            </a:r>
            <a:endParaRPr lang="zh-CN" altLang="en-US" b="1" dirty="0">
              <a:ea typeface="_x000B__x000C_"/>
            </a:endParaRPr>
          </a:p>
          <a:p>
            <a:pPr marL="1027430" lvl="1" indent="-455930" eaLnBrk="1" hangingPunct="1">
              <a:lnSpc>
                <a:spcPct val="120000"/>
              </a:lnSpc>
              <a:spcBef>
                <a:spcPct val="15000"/>
              </a:spcBef>
              <a:buClr>
                <a:srgbClr val="CC0000"/>
              </a:buClr>
              <a:buFont typeface="Wingdings" panose="05000000000000000000" pitchFamily="2" charset="2"/>
              <a:buChar char="ü"/>
            </a:pPr>
            <a:r>
              <a:rPr lang="zh-CN" altLang="en-US" b="1" dirty="0">
                <a:ea typeface="_x000B__x000C_"/>
              </a:rPr>
              <a:t>1878年1月10日生于伦敦， 1922年获伦敦大学理学博士学位， 1948年11月14日逝世。</a:t>
            </a:r>
          </a:p>
          <a:p>
            <a:pPr marL="1027430" lvl="1" indent="-455930" eaLnBrk="1" hangingPunct="1">
              <a:lnSpc>
                <a:spcPct val="120000"/>
              </a:lnSpc>
              <a:spcBef>
                <a:spcPct val="15000"/>
              </a:spcBef>
              <a:buClr>
                <a:srgbClr val="CC0000"/>
              </a:buClr>
              <a:buFont typeface="Wingdings" panose="05000000000000000000" pitchFamily="2" charset="2"/>
              <a:buChar char="ü"/>
            </a:pPr>
            <a:r>
              <a:rPr lang="zh-CN" altLang="en-US" b="1" dirty="0">
                <a:ea typeface="_x000B__x000C_"/>
              </a:rPr>
              <a:t>1899年进入英国科学博物馆工作，1901年起在科学博物馆的图书馆工作，先后任助理管理员、副管理员、主任馆员，1938年退休。</a:t>
            </a:r>
          </a:p>
          <a:p>
            <a:pPr marL="1027430" lvl="1" indent="-455930" eaLnBrk="1" hangingPunct="1">
              <a:lnSpc>
                <a:spcPct val="120000"/>
              </a:lnSpc>
              <a:spcBef>
                <a:spcPct val="15000"/>
              </a:spcBef>
              <a:buClr>
                <a:srgbClr val="CC0000"/>
              </a:buClr>
              <a:buFont typeface="Wingdings" panose="05000000000000000000" pitchFamily="2" charset="2"/>
              <a:buChar char="ü"/>
            </a:pPr>
            <a:r>
              <a:rPr lang="zh-CN" altLang="en-US" b="1" dirty="0">
                <a:ea typeface="_x000B__x000C_"/>
              </a:rPr>
              <a:t>1947年当选为国际文献联合会副主席。</a:t>
            </a:r>
          </a:p>
          <a:p>
            <a:pPr marL="1027430" lvl="1" indent="-455930" eaLnBrk="1" hangingPunct="1">
              <a:lnSpc>
                <a:spcPct val="120000"/>
              </a:lnSpc>
              <a:spcBef>
                <a:spcPct val="15000"/>
              </a:spcBef>
              <a:buClr>
                <a:srgbClr val="CC0000"/>
              </a:buClr>
              <a:buFont typeface="Wingdings" panose="05000000000000000000" pitchFamily="2" charset="2"/>
              <a:buChar char="ü"/>
            </a:pPr>
            <a:r>
              <a:rPr lang="zh-CN" altLang="en-US" b="1" dirty="0">
                <a:solidFill>
                  <a:srgbClr val="A50021"/>
                </a:solidFill>
                <a:ea typeface="_x000B__x000C_"/>
              </a:rPr>
              <a:t>1948年，完成巨作《文献学》</a:t>
            </a:r>
            <a:r>
              <a:rPr lang="zh-CN" altLang="en-US" b="1" dirty="0">
                <a:ea typeface="_x000B__x000C_"/>
              </a:rPr>
              <a:t>。</a:t>
            </a:r>
            <a:endParaRPr lang="en-US" altLang="zh-CN" b="1" dirty="0">
              <a:ea typeface="_x000B__x000C_"/>
            </a:endParaRPr>
          </a:p>
          <a:p>
            <a:pPr marL="1027430" lvl="1" indent="-455930" eaLnBrk="1" hangingPunct="1">
              <a:lnSpc>
                <a:spcPct val="120000"/>
              </a:lnSpc>
              <a:spcBef>
                <a:spcPct val="15000"/>
              </a:spcBef>
              <a:buClr>
                <a:srgbClr val="CC0000"/>
              </a:buClr>
              <a:buFont typeface="Wingdings" panose="05000000000000000000" pitchFamily="2" charset="2"/>
              <a:buChar char="ü"/>
            </a:pPr>
            <a:r>
              <a:rPr lang="zh-CN" altLang="en-US" b="1" dirty="0">
                <a:ea typeface="_x000B__x000C_"/>
              </a:rPr>
              <a:t>多产作家，著有大量关于分类理论与实践，编目理论的著作。</a:t>
            </a:r>
          </a:p>
          <a:p>
            <a:pPr marL="1027430" lvl="1" indent="-455930" eaLnBrk="1" hangingPunct="1">
              <a:lnSpc>
                <a:spcPct val="120000"/>
              </a:lnSpc>
              <a:spcBef>
                <a:spcPct val="15000"/>
              </a:spcBef>
              <a:buClr>
                <a:srgbClr val="CC0000"/>
              </a:buClr>
              <a:buFont typeface="Wingdings" panose="05000000000000000000" pitchFamily="2" charset="2"/>
              <a:buChar char="ü"/>
            </a:pPr>
            <a:r>
              <a:rPr lang="zh-CN" altLang="en-US" b="1" dirty="0">
                <a:ea typeface="_x000B__x000C_"/>
              </a:rPr>
              <a:t>布拉德福长期致力于文献工作，在大量调查统计的基础上，提出</a:t>
            </a:r>
            <a:r>
              <a:rPr lang="zh-CN" altLang="en-US" b="1" dirty="0">
                <a:solidFill>
                  <a:srgbClr val="A50021"/>
                </a:solidFill>
                <a:ea typeface="_x000B__x000C_"/>
              </a:rPr>
              <a:t>描述文献序性结构的经验定律－布拉德福定律</a:t>
            </a:r>
            <a:r>
              <a:rPr lang="zh-CN" altLang="en-US" b="1" dirty="0">
                <a:ea typeface="_x000B__x000C_"/>
              </a:rPr>
              <a:t>。</a:t>
            </a:r>
          </a:p>
        </p:txBody>
      </p:sp>
      <p:pic>
        <p:nvPicPr>
          <p:cNvPr id="41987" name="Picture 3" descr="Samuel Clement Bradford"/>
          <p:cNvPicPr>
            <a:picLocks noChangeAspect="1"/>
          </p:cNvPicPr>
          <p:nvPr/>
        </p:nvPicPr>
        <p:blipFill>
          <a:blip r:embed="rId3"/>
          <a:stretch>
            <a:fillRect/>
          </a:stretch>
        </p:blipFill>
        <p:spPr>
          <a:xfrm>
            <a:off x="10056178" y="0"/>
            <a:ext cx="1900237" cy="2276475"/>
          </a:xfrm>
          <a:prstGeom prst="rect">
            <a:avLst/>
          </a:prstGeom>
          <a:noFill/>
          <a:ln w="9525">
            <a:noFill/>
          </a:ln>
        </p:spPr>
      </p:pic>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四、布氏定律的应用</a:t>
            </a:r>
          </a:p>
        </p:txBody>
      </p:sp>
      <p:sp>
        <p:nvSpPr>
          <p:cNvPr id="45058" name="矩形 2"/>
          <p:cNvSpPr/>
          <p:nvPr>
            <p:custDataLst>
              <p:tags r:id="rId2"/>
            </p:custDataLst>
          </p:nvPr>
        </p:nvSpPr>
        <p:spPr>
          <a:xfrm>
            <a:off x="839471" y="1267884"/>
            <a:ext cx="10572749" cy="3319145"/>
          </a:xfrm>
          <a:prstGeom prst="rect">
            <a:avLst/>
          </a:prstGeom>
          <a:noFill/>
          <a:ln w="9525">
            <a:noFill/>
          </a:ln>
        </p:spPr>
        <p:txBody>
          <a:bodyPr>
            <a:spAutoFit/>
          </a:bodyPr>
          <a:lstStyle/>
          <a:p>
            <a:pPr marL="0">
              <a:lnSpc>
                <a:spcPct val="150000"/>
              </a:lnSpc>
              <a:spcBef>
                <a:spcPct val="10000"/>
              </a:spcBef>
              <a:buFont typeface="Wingdings" panose="05000000000000000000" pitchFamily="2" charset="2"/>
            </a:pPr>
            <a:r>
              <a:rPr lang="zh-CN" altLang="en-US" sz="2800" dirty="0">
                <a:latin typeface="Times New Roman" panose="02020603050405020304" pitchFamily="18" charset="0"/>
                <a:ea typeface="微软雅黑" panose="020B0503020204020204" charset="-122"/>
              </a:rPr>
              <a:t>7、评价检索效果</a:t>
            </a:r>
            <a:r>
              <a:rPr lang="zh-CN" altLang="en-US" sz="2800" dirty="0">
                <a:solidFill>
                  <a:srgbClr val="A50021"/>
                </a:solidFill>
                <a:latin typeface="Times New Roman" panose="02020603050405020304" pitchFamily="18" charset="0"/>
                <a:ea typeface="微软雅黑" panose="020B0503020204020204" charset="-122"/>
              </a:rPr>
              <a:t>（布鲁克斯）</a:t>
            </a:r>
            <a:endParaRPr lang="en-US" altLang="zh-CN" sz="2800" dirty="0">
              <a:solidFill>
                <a:schemeClr val="tx2"/>
              </a:solidFill>
              <a:latin typeface="Times New Roman" panose="02020603050405020304" pitchFamily="18" charset="0"/>
              <a:ea typeface="微软雅黑" panose="020B0503020204020204" charset="-122"/>
            </a:endParaRPr>
          </a:p>
          <a:p>
            <a:pPr marL="0" lvl="1">
              <a:lnSpc>
                <a:spcPct val="150000"/>
              </a:lnSpc>
              <a:spcBef>
                <a:spcPct val="10000"/>
              </a:spcBef>
              <a:buClr>
                <a:srgbClr val="A50021"/>
              </a:buClr>
              <a:buFont typeface="Wingdings" panose="05000000000000000000" pitchFamily="2" charset="2"/>
              <a:buChar char="Ø"/>
            </a:pPr>
            <a:r>
              <a:rPr lang="zh-CN" altLang="en-US" dirty="0">
                <a:latin typeface="Times New Roman" panose="02020603050405020304" pitchFamily="18" charset="0"/>
                <a:ea typeface="微软雅黑" panose="020B0503020204020204" charset="-122"/>
              </a:rPr>
              <a:t>估算给定专业的期刊总数</a:t>
            </a:r>
            <a:r>
              <a:rPr lang="en-US" altLang="zh-CN" dirty="0">
                <a:latin typeface="Times New Roman" panose="02020603050405020304" pitchFamily="18" charset="0"/>
                <a:ea typeface="微软雅黑" panose="020B0503020204020204" charset="-122"/>
              </a:rPr>
              <a:t>N~k，</a:t>
            </a:r>
            <a:r>
              <a:rPr lang="zh-CN" altLang="en-US" dirty="0">
                <a:latin typeface="Times New Roman" panose="02020603050405020304" pitchFamily="18" charset="0"/>
                <a:ea typeface="微软雅黑" panose="020B0503020204020204" charset="-122"/>
              </a:rPr>
              <a:t>及相应论文总数</a:t>
            </a:r>
            <a:r>
              <a:rPr lang="en-US" altLang="zh-CN" dirty="0">
                <a:latin typeface="Times New Roman" panose="02020603050405020304" pitchFamily="18" charset="0"/>
                <a:ea typeface="微软雅黑" panose="020B0503020204020204" charset="-122"/>
              </a:rPr>
              <a:t>R(N)=NlnN/s</a:t>
            </a:r>
          </a:p>
          <a:p>
            <a:pPr marL="0" lvl="1">
              <a:lnSpc>
                <a:spcPct val="150000"/>
              </a:lnSpc>
              <a:spcBef>
                <a:spcPct val="10000"/>
              </a:spcBef>
              <a:buClr>
                <a:srgbClr val="A50021"/>
              </a:buClr>
              <a:buFont typeface="Wingdings" panose="05000000000000000000" pitchFamily="2" charset="2"/>
              <a:buChar char="Ø"/>
            </a:pPr>
            <a:r>
              <a:rPr lang="zh-CN" altLang="en-US" dirty="0">
                <a:latin typeface="Times New Roman" panose="02020603050405020304" pitchFamily="18" charset="0"/>
                <a:ea typeface="微软雅黑" panose="020B0503020204020204" charset="-122"/>
              </a:rPr>
              <a:t>根据期刊论文检出要求，估算被检期刊的最小数量</a:t>
            </a:r>
          </a:p>
          <a:p>
            <a:pPr marL="0">
              <a:lnSpc>
                <a:spcPct val="150000"/>
              </a:lnSpc>
              <a:spcBef>
                <a:spcPct val="25000"/>
              </a:spcBef>
              <a:buFont typeface="Wingdings" panose="05000000000000000000" pitchFamily="2" charset="2"/>
            </a:pPr>
            <a:r>
              <a:rPr lang="zh-CN" altLang="en-US" sz="2800" dirty="0">
                <a:latin typeface="Times New Roman" panose="02020603050405020304" pitchFamily="18" charset="0"/>
                <a:ea typeface="微软雅黑" panose="020B0503020204020204" charset="-122"/>
              </a:rPr>
              <a:t>8、学科幅度的比较。参数ｓ可表示一个学科领域范围的大小及发展的成熟程度，可供判断有关学科的幅度时参考。</a:t>
            </a: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119380" y="116205"/>
            <a:ext cx="6705600" cy="812800"/>
          </a:xfrm>
        </p:spPr>
        <p:txBody>
          <a:bodyPr vert="horz" wrap="square" lIns="121920" tIns="60960" rIns="121920" bIns="60960" anchor="b" anchorCtr="0"/>
          <a:lstStyle/>
          <a:p>
            <a:pPr eaLnBrk="1" hangingPunct="1"/>
            <a:r>
              <a:rPr lang="zh-CN" altLang="en-US" sz="3600" b="1" dirty="0">
                <a:latin typeface="微软雅黑" panose="020B0503020204020204" charset="-122"/>
                <a:ea typeface="微软雅黑" panose="020B0503020204020204" charset="-122"/>
              </a:rPr>
              <a:t>一、布氏定律的形成</a:t>
            </a:r>
          </a:p>
        </p:txBody>
      </p:sp>
      <p:sp>
        <p:nvSpPr>
          <p:cNvPr id="2" name="Rectangle 2"/>
          <p:cNvSpPr/>
          <p:nvPr>
            <p:custDataLst>
              <p:tags r:id="rId1"/>
            </p:custDataLst>
          </p:nvPr>
        </p:nvSpPr>
        <p:spPr>
          <a:xfrm>
            <a:off x="720725" y="1196340"/>
            <a:ext cx="10750551" cy="4176395"/>
          </a:xfrm>
          <a:prstGeom prst="rect">
            <a:avLst/>
          </a:prstGeom>
          <a:noFill/>
          <a:ln w="9525">
            <a:noFill/>
          </a:ln>
        </p:spPr>
        <p:txBody>
          <a:bodyPr>
            <a:spAutoFit/>
          </a:bodyPr>
          <a:lstStyle/>
          <a:p>
            <a:pPr>
              <a:lnSpc>
                <a:spcPct val="135000"/>
              </a:lnSpc>
              <a:spcBef>
                <a:spcPct val="20000"/>
              </a:spcBef>
              <a:buClr>
                <a:srgbClr val="A50021"/>
              </a:buClr>
              <a:buSzPct val="75000"/>
              <a:buFont typeface="Wingdings" panose="05000000000000000000" pitchFamily="2" charset="2"/>
              <a:buChar char="n"/>
            </a:pPr>
            <a:r>
              <a:rPr lang="zh-CN" altLang="en-US" sz="3600" b="1" dirty="0">
                <a:solidFill>
                  <a:schemeClr val="tx2"/>
                </a:solidFill>
                <a:latin typeface="Times New Roman" panose="02020603050405020304" pitchFamily="18" charset="0"/>
                <a:ea typeface="微软雅黑" panose="020B0503020204020204" charset="-122"/>
              </a:rPr>
              <a:t>布氏定律产生背景：</a:t>
            </a:r>
          </a:p>
          <a:p>
            <a:pPr lvl="1" eaLnBrk="1" hangingPunct="1">
              <a:lnSpc>
                <a:spcPct val="135000"/>
              </a:lnSpc>
              <a:spcBef>
                <a:spcPct val="20000"/>
              </a:spcBef>
              <a:buClr>
                <a:schemeClr val="accent2"/>
              </a:buClr>
              <a:buSzPct val="75000"/>
              <a:buFont typeface="Wingdings" panose="05000000000000000000" pitchFamily="2" charset="2"/>
              <a:buChar char="Ø"/>
            </a:pPr>
            <a:r>
              <a:rPr lang="zh-CN" altLang="en-US" sz="2800" dirty="0">
                <a:latin typeface="Times New Roman" panose="02020603050405020304" pitchFamily="18" charset="0"/>
                <a:ea typeface="微软雅黑" panose="020B0503020204020204" charset="-122"/>
              </a:rPr>
              <a:t>文献分散现象普遍、客观存在</a:t>
            </a:r>
          </a:p>
          <a:p>
            <a:pPr lvl="2" eaLnBrk="1" hangingPunct="1">
              <a:lnSpc>
                <a:spcPct val="135000"/>
              </a:lnSpc>
              <a:spcBef>
                <a:spcPct val="20000"/>
              </a:spcBef>
              <a:buClr>
                <a:srgbClr val="000066"/>
              </a:buClr>
              <a:buSzPct val="75000"/>
            </a:pPr>
            <a:r>
              <a:rPr lang="en-US" altLang="zh-CN" sz="2800" dirty="0">
                <a:latin typeface="Times New Roman" panose="02020603050405020304" pitchFamily="18" charset="0"/>
                <a:ea typeface="微软雅黑" panose="020B0503020204020204" charset="-122"/>
              </a:rPr>
              <a:t>   </a:t>
            </a:r>
            <a:r>
              <a:rPr lang="zh-CN" altLang="en-US" sz="2800" dirty="0">
                <a:latin typeface="Times New Roman" panose="02020603050405020304" pitchFamily="18" charset="0"/>
                <a:ea typeface="微软雅黑" panose="020B0503020204020204" charset="-122"/>
              </a:rPr>
              <a:t>一门学科的论文分散在其他学科的期刊杂志上屡见不鲜。</a:t>
            </a:r>
          </a:p>
          <a:p>
            <a:pPr lvl="1" eaLnBrk="1" hangingPunct="1">
              <a:lnSpc>
                <a:spcPct val="135000"/>
              </a:lnSpc>
              <a:spcBef>
                <a:spcPct val="20000"/>
              </a:spcBef>
              <a:buClr>
                <a:schemeClr val="accent2"/>
              </a:buClr>
              <a:buSzPct val="75000"/>
              <a:buFont typeface="Wingdings" panose="05000000000000000000" pitchFamily="2" charset="2"/>
              <a:buChar char="Ø"/>
            </a:pPr>
            <a:r>
              <a:rPr lang="zh-CN" altLang="en-US" sz="2800" dirty="0">
                <a:latin typeface="Times New Roman" panose="02020603050405020304" pitchFamily="18" charset="0"/>
                <a:ea typeface="微软雅黑" panose="020B0503020204020204" charset="-122"/>
              </a:rPr>
              <a:t>文摘刊物普遍存在的重复和遗漏文献现象</a:t>
            </a:r>
          </a:p>
          <a:p>
            <a:pPr lvl="1" eaLnBrk="1" hangingPunct="1">
              <a:lnSpc>
                <a:spcPct val="135000"/>
              </a:lnSpc>
              <a:spcBef>
                <a:spcPct val="20000"/>
              </a:spcBef>
              <a:buClr>
                <a:schemeClr val="accent2"/>
              </a:buClr>
              <a:buSzPct val="75000"/>
              <a:buFont typeface="Wingdings" panose="05000000000000000000" pitchFamily="2" charset="2"/>
              <a:buChar char="Ø"/>
            </a:pPr>
            <a:r>
              <a:rPr lang="zh-CN" altLang="en-US" sz="2800" dirty="0">
                <a:latin typeface="Times New Roman" panose="02020603050405020304" pitchFamily="18" charset="0"/>
                <a:ea typeface="微软雅黑" panose="020B0503020204020204" charset="-122"/>
              </a:rPr>
              <a:t>科学统一性原则的决定作用</a:t>
            </a:r>
          </a:p>
          <a:p>
            <a:pPr lvl="2" eaLnBrk="1" hangingPunct="1">
              <a:lnSpc>
                <a:spcPct val="135000"/>
              </a:lnSpc>
              <a:spcBef>
                <a:spcPct val="20000"/>
              </a:spcBef>
              <a:buClr>
                <a:schemeClr val="tx2"/>
              </a:buClr>
              <a:buSzPct val="75000"/>
            </a:pPr>
            <a:r>
              <a:rPr lang="en-US" altLang="zh-CN" sz="2800" dirty="0">
                <a:latin typeface="Times New Roman" panose="02020603050405020304" pitchFamily="18" charset="0"/>
                <a:ea typeface="微软雅黑" panose="020B0503020204020204" charset="-122"/>
              </a:rPr>
              <a:t>  </a:t>
            </a:r>
            <a:r>
              <a:rPr lang="zh-CN" altLang="en-US" sz="2800" dirty="0">
                <a:latin typeface="Times New Roman" panose="02020603050405020304" pitchFamily="18" charset="0"/>
                <a:ea typeface="微软雅黑" panose="020B0503020204020204" charset="-122"/>
              </a:rPr>
              <a:t>每一学科都或多或少地与其他任何一门学科相关联。</a:t>
            </a:r>
            <a:endParaRPr lang="zh-CN" altLang="en-US" sz="2800" dirty="0">
              <a:latin typeface="AdobeSongStd-Light-Acro" charset="-122"/>
              <a:ea typeface="微软雅黑" panose="020B0503020204020204" charset="-122"/>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119380" y="116205"/>
            <a:ext cx="6705600" cy="812800"/>
          </a:xfrm>
        </p:spPr>
        <p:txBody>
          <a:bodyPr vert="horz" wrap="square" lIns="121920" tIns="60960" rIns="121920" bIns="60960" anchor="b" anchorCtr="0"/>
          <a:lstStyle/>
          <a:p>
            <a:pPr eaLnBrk="1" hangingPunct="1"/>
            <a:r>
              <a:rPr lang="zh-CN" altLang="en-US" sz="3600" b="1" dirty="0">
                <a:latin typeface="微软雅黑" panose="020B0503020204020204" charset="-122"/>
                <a:ea typeface="微软雅黑" panose="020B0503020204020204" charset="-122"/>
              </a:rPr>
              <a:t>一、布氏定律的形成</a:t>
            </a:r>
          </a:p>
        </p:txBody>
      </p:sp>
      <p:sp>
        <p:nvSpPr>
          <p:cNvPr id="15362" name="Rectangle 2"/>
          <p:cNvSpPr>
            <a:spLocks noChangeArrowheads="1"/>
          </p:cNvSpPr>
          <p:nvPr>
            <p:custDataLst>
              <p:tags r:id="rId1"/>
            </p:custDataLst>
          </p:nvPr>
        </p:nvSpPr>
        <p:spPr bwMode="auto">
          <a:xfrm>
            <a:off x="1631504" y="1988820"/>
            <a:ext cx="9289032" cy="3969385"/>
          </a:xfrm>
          <a:prstGeom prst="rect">
            <a:avLst/>
          </a:prstGeom>
          <a:noFill/>
          <a:ln w="9525">
            <a:noFill/>
            <a:miter lim="800000"/>
          </a:ln>
        </p:spPr>
        <p:txBody>
          <a:bodyPr wrap="square">
            <a:spAutoFit/>
          </a:bodyPr>
          <a:lstStyle/>
          <a:p>
            <a:pPr marL="0" marR="0" lvl="0" indent="0" algn="just" defTabSz="914400" rtl="0" eaLnBrk="1" fontAlgn="base" latinLnBrk="0" hangingPunct="1">
              <a:lnSpc>
                <a:spcPct val="150000"/>
              </a:lnSpc>
              <a:spcBef>
                <a:spcPct val="50000"/>
              </a:spcBef>
              <a:spcAft>
                <a:spcPct val="0"/>
              </a:spcAft>
              <a:buClr>
                <a:srgbClr val="A50021"/>
              </a:buClr>
              <a:buSzPct val="75000"/>
              <a:buFont typeface="Wingdings" panose="05000000000000000000" pitchFamily="2" charset="2"/>
              <a:buNone/>
              <a:defRPr/>
            </a:pPr>
            <a:r>
              <a:rPr kumimoji="1" lang="zh-CN" altLang="en-US" b="1" i="0" u="none" strike="noStrike" kern="1200" cap="none" spc="0" normalizeH="0" baseline="0" noProof="0" dirty="0">
                <a:ln>
                  <a:noFill/>
                </a:ln>
                <a:solidFill>
                  <a:schemeClr val="tx1"/>
                </a:solidFill>
                <a:effectLst/>
                <a:uLnTx/>
                <a:uFillTx/>
                <a:latin typeface="+mn-ea"/>
                <a:ea typeface="+mn-ea"/>
                <a:cs typeface="+mn-cs"/>
              </a:rPr>
              <a:t>    </a:t>
            </a:r>
            <a:r>
              <a:rPr kumimoji="1" lang="zh-CN" altLang="en-US" i="0" baseline="0" noProof="0" dirty="0">
                <a:ln>
                  <a:noFill/>
                </a:ln>
                <a:solidFill>
                  <a:schemeClr val="tx1"/>
                </a:solidFill>
                <a:effectLst/>
                <a:uLnTx/>
                <a:uFillTx/>
                <a:ea typeface="微软雅黑" panose="020B0503020204020204" charset="-122"/>
                <a:cs typeface="+mn-cs"/>
              </a:rPr>
              <a:t>1934年英国文献计量学家</a:t>
            </a:r>
            <a:r>
              <a:rPr kumimoji="1" lang="en-US" altLang="zh-CN" i="0" baseline="0" noProof="0" dirty="0">
                <a:ln>
                  <a:noFill/>
                </a:ln>
                <a:solidFill>
                  <a:schemeClr val="tx1"/>
                </a:solidFill>
                <a:effectLst/>
                <a:uLnTx/>
                <a:uFillTx/>
                <a:ea typeface="微软雅黑" panose="020B0503020204020204" charset="-122"/>
                <a:cs typeface="+mn-cs"/>
              </a:rPr>
              <a:t>S．C．</a:t>
            </a:r>
            <a:r>
              <a:rPr kumimoji="1" lang="zh-CN" altLang="en-US" i="0" baseline="0" noProof="0" dirty="0">
                <a:ln>
                  <a:noFill/>
                </a:ln>
                <a:solidFill>
                  <a:srgbClr val="A50021"/>
                </a:solidFill>
                <a:effectLst/>
                <a:uLnTx/>
                <a:uFillTx/>
                <a:ea typeface="微软雅黑" panose="020B0503020204020204" charset="-122"/>
                <a:cs typeface="+mn-cs"/>
              </a:rPr>
              <a:t>布拉德福</a:t>
            </a:r>
            <a:r>
              <a:rPr kumimoji="1" lang="zh-CN" altLang="en-US" i="0" baseline="0" noProof="0" dirty="0">
                <a:ln>
                  <a:noFill/>
                </a:ln>
                <a:solidFill>
                  <a:schemeClr val="tx1"/>
                </a:solidFill>
                <a:effectLst/>
                <a:uLnTx/>
                <a:uFillTx/>
                <a:ea typeface="微软雅黑" panose="020B0503020204020204" charset="-122"/>
                <a:cs typeface="+mn-cs"/>
              </a:rPr>
              <a:t> (</a:t>
            </a:r>
            <a:r>
              <a:rPr kumimoji="1" lang="en-US" altLang="zh-CN" i="0" baseline="0" noProof="0" dirty="0">
                <a:ln>
                  <a:noFill/>
                </a:ln>
                <a:solidFill>
                  <a:schemeClr val="tx1"/>
                </a:solidFill>
                <a:effectLst/>
                <a:uLnTx/>
                <a:uFillTx/>
                <a:ea typeface="微软雅黑" panose="020B0503020204020204" charset="-122"/>
                <a:cs typeface="+mn-cs"/>
              </a:rPr>
              <a:t>Bradford),</a:t>
            </a:r>
            <a:r>
              <a:rPr kumimoji="1" lang="zh-CN" altLang="en-US" i="0" baseline="0" noProof="0" dirty="0">
                <a:ln>
                  <a:noFill/>
                </a:ln>
                <a:solidFill>
                  <a:schemeClr val="tx1"/>
                </a:solidFill>
                <a:effectLst/>
                <a:uLnTx/>
                <a:uFillTx/>
                <a:ea typeface="微软雅黑" panose="020B0503020204020204" charset="-122"/>
                <a:cs typeface="+mn-cs"/>
              </a:rPr>
              <a:t>在统计了</a:t>
            </a:r>
            <a:r>
              <a:rPr kumimoji="1" lang="zh-CN" altLang="en-US" i="0" baseline="0" noProof="0" dirty="0">
                <a:ln>
                  <a:noFill/>
                </a:ln>
                <a:solidFill>
                  <a:srgbClr val="A50021"/>
                </a:solidFill>
                <a:effectLst/>
                <a:uLnTx/>
                <a:uFillTx/>
                <a:ea typeface="微软雅黑" panose="020B0503020204020204" charset="-122"/>
                <a:cs typeface="+mn-cs"/>
              </a:rPr>
              <a:t>“应用地球物理”和“润滑”</a:t>
            </a:r>
            <a:r>
              <a:rPr kumimoji="1" lang="zh-CN" altLang="en-US" i="0" baseline="0" noProof="0" dirty="0">
                <a:ln>
                  <a:noFill/>
                </a:ln>
                <a:solidFill>
                  <a:schemeClr val="tx1"/>
                </a:solidFill>
                <a:effectLst/>
                <a:uLnTx/>
                <a:uFillTx/>
                <a:ea typeface="微软雅黑" panose="020B0503020204020204" charset="-122"/>
                <a:cs typeface="+mn-cs"/>
              </a:rPr>
              <a:t>两个学科的载文量后，在《工程》(</a:t>
            </a:r>
            <a:r>
              <a:rPr kumimoji="1" lang="en-US" altLang="zh-CN" i="0" baseline="0" noProof="0" dirty="0">
                <a:ln>
                  <a:noFill/>
                </a:ln>
                <a:solidFill>
                  <a:schemeClr val="tx1"/>
                </a:solidFill>
                <a:effectLst/>
                <a:uLnTx/>
                <a:uFillTx/>
                <a:ea typeface="微软雅黑" panose="020B0503020204020204" charset="-122"/>
                <a:cs typeface="+mn-cs"/>
              </a:rPr>
              <a:t>Engineering)</a:t>
            </a:r>
            <a:r>
              <a:rPr kumimoji="1" lang="zh-CN" altLang="en-US" i="0" baseline="0" noProof="0" dirty="0">
                <a:ln>
                  <a:noFill/>
                </a:ln>
                <a:solidFill>
                  <a:schemeClr val="tx1"/>
                </a:solidFill>
                <a:effectLst/>
                <a:uLnTx/>
                <a:uFillTx/>
                <a:ea typeface="微软雅黑" panose="020B0503020204020204" charset="-122"/>
                <a:cs typeface="+mn-cs"/>
              </a:rPr>
              <a:t>杂志上发表了“专门学科的情报源”(</a:t>
            </a:r>
            <a:r>
              <a:rPr kumimoji="1" lang="en-US" altLang="zh-CN" i="0" baseline="0" noProof="0" dirty="0">
                <a:ln>
                  <a:noFill/>
                </a:ln>
                <a:solidFill>
                  <a:schemeClr val="tx1"/>
                </a:solidFill>
                <a:effectLst/>
                <a:uLnTx/>
                <a:uFillTx/>
                <a:ea typeface="微软雅黑" panose="020B0503020204020204" charset="-122"/>
                <a:cs typeface="+mn-cs"/>
              </a:rPr>
              <a:t>Sources of Information on Specific Subject)”</a:t>
            </a:r>
            <a:r>
              <a:rPr kumimoji="1" lang="zh-CN" altLang="en-US" i="0" baseline="0" noProof="0" dirty="0">
                <a:ln>
                  <a:noFill/>
                </a:ln>
                <a:solidFill>
                  <a:schemeClr val="tx1"/>
                </a:solidFill>
                <a:effectLst/>
                <a:uLnTx/>
                <a:uFillTx/>
                <a:ea typeface="微软雅黑" panose="020B0503020204020204" charset="-122"/>
                <a:cs typeface="+mn-cs"/>
              </a:rPr>
              <a:t>一文，</a:t>
            </a:r>
            <a:r>
              <a:rPr kumimoji="1" lang="zh-CN" altLang="en-US" i="0" baseline="0" noProof="0" dirty="0">
                <a:ln>
                  <a:noFill/>
                </a:ln>
                <a:solidFill>
                  <a:srgbClr val="A50021"/>
                </a:solidFill>
                <a:effectLst/>
                <a:uLnTx/>
                <a:uFillTx/>
                <a:ea typeface="微软雅黑" panose="020B0503020204020204" charset="-122"/>
                <a:cs typeface="+mn-cs"/>
              </a:rPr>
              <a:t>首次公开提出了定量描述文献分散规律的经验定律。</a:t>
            </a:r>
            <a:r>
              <a:rPr kumimoji="1" lang="zh-CN" altLang="en-US" i="0" baseline="0" noProof="0" dirty="0">
                <a:ln>
                  <a:noFill/>
                </a:ln>
                <a:solidFill>
                  <a:schemeClr val="tx1"/>
                </a:solidFill>
                <a:effectLst/>
                <a:uLnTx/>
                <a:uFillTx/>
                <a:ea typeface="微软雅黑" panose="020B0503020204020204" charset="-122"/>
                <a:cs typeface="+mn-cs"/>
              </a:rPr>
              <a:t>但直到</a:t>
            </a:r>
            <a:r>
              <a:rPr kumimoji="1" lang="zh-CN" altLang="en-US" i="0" baseline="0" noProof="0" dirty="0">
                <a:ln>
                  <a:noFill/>
                </a:ln>
                <a:solidFill>
                  <a:srgbClr val="A50021"/>
                </a:solidFill>
                <a:effectLst/>
                <a:uLnTx/>
                <a:uFillTx/>
                <a:ea typeface="微软雅黑" panose="020B0503020204020204" charset="-122"/>
                <a:cs typeface="+mn-cs"/>
              </a:rPr>
              <a:t>14 年后</a:t>
            </a:r>
            <a:r>
              <a:rPr kumimoji="1" lang="zh-CN" altLang="en-US" i="0" baseline="0" noProof="0" dirty="0">
                <a:ln>
                  <a:noFill/>
                </a:ln>
                <a:solidFill>
                  <a:schemeClr val="tx1"/>
                </a:solidFill>
                <a:effectLst/>
                <a:uLnTx/>
                <a:uFillTx/>
                <a:ea typeface="微软雅黑" panose="020B0503020204020204" charset="-122"/>
                <a:cs typeface="+mn-cs"/>
              </a:rPr>
              <a:t>，收入专著《文献工作》中的研究成果，才引起一些学者特别是英国著名文献学家</a:t>
            </a:r>
            <a:r>
              <a:rPr kumimoji="1" lang="en-US" altLang="zh-CN" i="0" baseline="0" noProof="0" dirty="0">
                <a:ln>
                  <a:noFill/>
                </a:ln>
                <a:solidFill>
                  <a:schemeClr val="tx1"/>
                </a:solidFill>
                <a:effectLst/>
                <a:uLnTx/>
                <a:uFillTx/>
                <a:ea typeface="微软雅黑" panose="020B0503020204020204" charset="-122"/>
                <a:cs typeface="+mn-cs"/>
              </a:rPr>
              <a:t>B.C. </a:t>
            </a:r>
            <a:r>
              <a:rPr kumimoji="1" lang="zh-CN" altLang="en-US" i="0" baseline="0" noProof="0" dirty="0">
                <a:ln>
                  <a:noFill/>
                </a:ln>
                <a:solidFill>
                  <a:srgbClr val="A50021"/>
                </a:solidFill>
                <a:effectLst/>
                <a:uLnTx/>
                <a:uFillTx/>
                <a:ea typeface="微软雅黑" panose="020B0503020204020204" charset="-122"/>
                <a:cs typeface="+mn-cs"/>
              </a:rPr>
              <a:t>维克利</a:t>
            </a:r>
            <a:r>
              <a:rPr kumimoji="1" lang="zh-CN" altLang="en-US" i="0" baseline="0" noProof="0" dirty="0">
                <a:ln>
                  <a:noFill/>
                </a:ln>
                <a:solidFill>
                  <a:schemeClr val="tx1"/>
                </a:solidFill>
                <a:effectLst/>
                <a:uLnTx/>
                <a:uFillTx/>
                <a:ea typeface="微软雅黑" panose="020B0503020204020204" charset="-122"/>
                <a:cs typeface="+mn-cs"/>
              </a:rPr>
              <a:t>(</a:t>
            </a:r>
            <a:r>
              <a:rPr kumimoji="1" lang="en-US" altLang="zh-CN" i="0" baseline="0" noProof="0" dirty="0" err="1">
                <a:ln>
                  <a:noFill/>
                </a:ln>
                <a:solidFill>
                  <a:schemeClr val="tx1"/>
                </a:solidFill>
                <a:effectLst/>
                <a:uLnTx/>
                <a:uFillTx/>
                <a:ea typeface="微软雅黑" panose="020B0503020204020204" charset="-122"/>
                <a:cs typeface="+mn-cs"/>
              </a:rPr>
              <a:t>B.C.Vickery</a:t>
            </a:r>
            <a:r>
              <a:rPr kumimoji="1" lang="en-US" altLang="zh-CN" i="0" baseline="0" noProof="0" dirty="0">
                <a:ln>
                  <a:noFill/>
                </a:ln>
                <a:solidFill>
                  <a:schemeClr val="tx1"/>
                </a:solidFill>
                <a:effectLst/>
                <a:uLnTx/>
                <a:uFillTx/>
                <a:ea typeface="微软雅黑" panose="020B0503020204020204" charset="-122"/>
                <a:cs typeface="+mn-cs"/>
              </a:rPr>
              <a:t>) </a:t>
            </a:r>
            <a:r>
              <a:rPr kumimoji="1" lang="zh-CN" altLang="en-US" i="0" baseline="0" noProof="0" dirty="0">
                <a:ln>
                  <a:noFill/>
                </a:ln>
                <a:solidFill>
                  <a:schemeClr val="tx1"/>
                </a:solidFill>
                <a:effectLst/>
                <a:uLnTx/>
                <a:uFillTx/>
                <a:ea typeface="微软雅黑" panose="020B0503020204020204" charset="-122"/>
                <a:cs typeface="+mn-cs"/>
              </a:rPr>
              <a:t>的重视和研究，并创造性地提出了自己的修正和补充。</a:t>
            </a:r>
          </a:p>
        </p:txBody>
      </p:sp>
      <p:sp>
        <p:nvSpPr>
          <p:cNvPr id="3" name="文本框 2"/>
          <p:cNvSpPr txBox="1"/>
          <p:nvPr/>
        </p:nvSpPr>
        <p:spPr>
          <a:xfrm>
            <a:off x="695325" y="1196340"/>
            <a:ext cx="6096000" cy="838835"/>
          </a:xfrm>
          <a:prstGeom prst="rect">
            <a:avLst/>
          </a:prstGeom>
          <a:noFill/>
        </p:spPr>
        <p:txBody>
          <a:bodyPr wrap="square" rtlCol="0" anchor="t">
            <a:spAutoFit/>
          </a:bodyPr>
          <a:lstStyle/>
          <a:p>
            <a:pPr>
              <a:lnSpc>
                <a:spcPct val="135000"/>
              </a:lnSpc>
              <a:spcBef>
                <a:spcPct val="20000"/>
              </a:spcBef>
              <a:buClr>
                <a:srgbClr val="A50021"/>
              </a:buClr>
              <a:buSzPct val="75000"/>
              <a:buFont typeface="Wingdings" panose="05000000000000000000" pitchFamily="2" charset="2"/>
              <a:buChar char="n"/>
            </a:pPr>
            <a:r>
              <a:rPr lang="zh-CN" altLang="en-US" sz="3600" b="1" dirty="0">
                <a:solidFill>
                  <a:schemeClr val="tx2"/>
                </a:solidFill>
                <a:ea typeface="微软雅黑" panose="020B0503020204020204" charset="-122"/>
                <a:sym typeface="+mn-ea"/>
              </a:rPr>
              <a:t>布氏定律的提出</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0"/>
          <p:cNvGraphicFramePr/>
          <p:nvPr/>
        </p:nvGraphicFramePr>
        <p:xfrm>
          <a:off x="1200150" y="583565"/>
          <a:ext cx="9647555" cy="6230620"/>
        </p:xfrm>
        <a:graphic>
          <a:graphicData uri="http://schemas.openxmlformats.org/presentationml/2006/ole">
            <mc:AlternateContent xmlns:mc="http://schemas.openxmlformats.org/markup-compatibility/2006">
              <mc:Choice xmlns:v="urn:schemas-microsoft-com:vml" Requires="v">
                <p:oleObj r:id="rId2" imgW="3200400" imgH="5534025" progId="Word.Picture.8">
                  <p:embed/>
                </p:oleObj>
              </mc:Choice>
              <mc:Fallback>
                <p:oleObj r:id="rId2" imgW="3200400" imgH="5534025" progId="Word.Picture.8">
                  <p:embed/>
                  <p:pic>
                    <p:nvPicPr>
                      <p:cNvPr id="0" name="图片 3075"/>
                      <p:cNvPicPr/>
                      <p:nvPr/>
                    </p:nvPicPr>
                    <p:blipFill>
                      <a:blip r:embed="rId3"/>
                      <a:stretch>
                        <a:fillRect/>
                      </a:stretch>
                    </p:blipFill>
                    <p:spPr>
                      <a:xfrm>
                        <a:off x="1200150" y="583565"/>
                        <a:ext cx="9647555" cy="6230620"/>
                      </a:xfrm>
                      <a:prstGeom prst="rect">
                        <a:avLst/>
                      </a:prstGeom>
                      <a:noFill/>
                      <a:ln w="38100">
                        <a:noFill/>
                        <a:miter/>
                      </a:ln>
                    </p:spPr>
                  </p:pic>
                </p:oleObj>
              </mc:Fallback>
            </mc:AlternateContent>
          </a:graphicData>
        </a:graphic>
      </p:graphicFrame>
      <p:sp>
        <p:nvSpPr>
          <p:cNvPr id="1027" name="Rectangle 3"/>
          <p:cNvSpPr/>
          <p:nvPr/>
        </p:nvSpPr>
        <p:spPr>
          <a:xfrm>
            <a:off x="2927648" y="116632"/>
            <a:ext cx="7056784" cy="702310"/>
          </a:xfrm>
          <a:prstGeom prst="rect">
            <a:avLst/>
          </a:prstGeom>
          <a:noFill/>
          <a:ln w="9525">
            <a:noFill/>
          </a:ln>
        </p:spPr>
        <p:txBody>
          <a:bodyPr anchor="b" anchorCtr="0"/>
          <a:lstStyle/>
          <a:p>
            <a:r>
              <a:rPr lang="zh-CN" altLang="en-US" sz="3600" b="1" dirty="0">
                <a:solidFill>
                  <a:schemeClr val="tx2"/>
                </a:solidFill>
                <a:latin typeface="Times New Roman" panose="02020603050405020304" pitchFamily="18" charset="0"/>
                <a:ea typeface="微软雅黑" panose="020B0503020204020204" charset="-122"/>
              </a:rPr>
              <a:t>应用地球物理学论文的期刊分布</a:t>
            </a:r>
            <a:endParaRPr lang="en-US" altLang="zh-CN" sz="2665" b="1" dirty="0">
              <a:solidFill>
                <a:srgbClr val="F62EF6"/>
              </a:solidFill>
              <a:latin typeface="Times New Roman" panose="02020603050405020304" pitchFamily="18" charset="0"/>
              <a:ea typeface="微软雅黑" panose="020B0503020204020204" charset="-122"/>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119380" y="116205"/>
            <a:ext cx="6705600" cy="812800"/>
          </a:xfrm>
        </p:spPr>
        <p:txBody>
          <a:bodyPr vert="horz" wrap="square" lIns="121920" tIns="60960" rIns="121920" bIns="60960" anchor="b" anchorCtr="0"/>
          <a:lstStyle/>
          <a:p>
            <a:pPr eaLnBrk="1" hangingPunct="1"/>
            <a:r>
              <a:rPr lang="zh-CN" altLang="en-US" sz="3600" b="1" dirty="0">
                <a:latin typeface="微软雅黑" panose="020B0503020204020204" charset="-122"/>
                <a:ea typeface="微软雅黑" panose="020B0503020204020204" charset="-122"/>
              </a:rPr>
              <a:t>布氏定律的区域分析</a:t>
            </a:r>
          </a:p>
        </p:txBody>
      </p:sp>
      <p:sp>
        <p:nvSpPr>
          <p:cNvPr id="17411" name="Rectangle 3"/>
          <p:cNvSpPr>
            <a:spLocks noGrp="1"/>
          </p:cNvSpPr>
          <p:nvPr>
            <p:ph type="body" sz="half" idx="1"/>
            <p:custDataLst>
              <p:tags r:id="rId1"/>
            </p:custDataLst>
          </p:nvPr>
        </p:nvSpPr>
        <p:spPr>
          <a:xfrm>
            <a:off x="1343472" y="1162685"/>
            <a:ext cx="8610600" cy="3276600"/>
          </a:xfrm>
        </p:spPr>
        <p:txBody>
          <a:bodyPr vert="horz" wrap="square" lIns="91440" tIns="45720" rIns="91440" bIns="45720" anchor="t" anchorCtr="0"/>
          <a:lstStyle/>
          <a:p>
            <a:pPr eaLnBrk="1" hangingPunct="1">
              <a:lnSpc>
                <a:spcPct val="105000"/>
              </a:lnSpc>
              <a:buClr>
                <a:srgbClr val="A50021"/>
              </a:buClr>
              <a:buSzPct val="75000"/>
              <a:buFont typeface="Wingdings" panose="05000000000000000000" pitchFamily="2" charset="2"/>
              <a:buChar char="Ø"/>
            </a:pPr>
            <a:r>
              <a:rPr lang="zh-CN" altLang="en-US" sz="2400" dirty="0">
                <a:solidFill>
                  <a:schemeClr val="tx1"/>
                </a:solidFill>
              </a:rPr>
              <a:t>分区方法</a:t>
            </a:r>
          </a:p>
          <a:p>
            <a:pPr lvl="1" eaLnBrk="1" hangingPunct="1">
              <a:lnSpc>
                <a:spcPct val="105000"/>
              </a:lnSpc>
              <a:buClr>
                <a:schemeClr val="accent2"/>
              </a:buClr>
              <a:buSzPct val="75000"/>
              <a:buFont typeface="Wingdings" panose="05000000000000000000" pitchFamily="2" charset="2"/>
              <a:buChar char="Ø"/>
            </a:pPr>
            <a:r>
              <a:rPr lang="zh-CN" altLang="en-US" sz="2000" dirty="0">
                <a:solidFill>
                  <a:schemeClr val="tx1"/>
                </a:solidFill>
              </a:rPr>
              <a:t>每种期刊每年至少刊载4篇以上相关主题的文章</a:t>
            </a:r>
          </a:p>
          <a:p>
            <a:pPr lvl="1" eaLnBrk="1" hangingPunct="1">
              <a:lnSpc>
                <a:spcPct val="105000"/>
              </a:lnSpc>
              <a:buClr>
                <a:schemeClr val="accent2"/>
              </a:buClr>
              <a:buSzPct val="75000"/>
              <a:buFont typeface="Wingdings" panose="05000000000000000000" pitchFamily="2" charset="2"/>
              <a:buChar char="Ø"/>
            </a:pPr>
            <a:r>
              <a:rPr lang="zh-CN" altLang="en-US" sz="2000" dirty="0">
                <a:solidFill>
                  <a:schemeClr val="tx1"/>
                </a:solidFill>
              </a:rPr>
              <a:t>每种期刊每年平均刊载1-4篇相关主题的文章</a:t>
            </a:r>
          </a:p>
          <a:p>
            <a:pPr lvl="1" eaLnBrk="1" hangingPunct="1">
              <a:lnSpc>
                <a:spcPct val="105000"/>
              </a:lnSpc>
              <a:buClr>
                <a:schemeClr val="accent2"/>
              </a:buClr>
              <a:buSzPct val="75000"/>
              <a:buFont typeface="Wingdings" panose="05000000000000000000" pitchFamily="2" charset="2"/>
              <a:buChar char="Ø"/>
            </a:pPr>
            <a:r>
              <a:rPr lang="zh-CN" altLang="en-US" sz="2000" dirty="0">
                <a:solidFill>
                  <a:schemeClr val="tx1"/>
                </a:solidFill>
              </a:rPr>
              <a:t>每种期刊至少刊载1篇相关主题的文章</a:t>
            </a:r>
          </a:p>
          <a:p>
            <a:pPr eaLnBrk="1" hangingPunct="1">
              <a:lnSpc>
                <a:spcPct val="105000"/>
              </a:lnSpc>
              <a:buClr>
                <a:srgbClr val="A50021"/>
              </a:buClr>
              <a:buSzPct val="75000"/>
              <a:buFont typeface="Wingdings" panose="05000000000000000000" pitchFamily="2" charset="2"/>
              <a:buChar char="Ø"/>
            </a:pPr>
            <a:r>
              <a:rPr lang="zh-CN" altLang="en-US" sz="2400" dirty="0">
                <a:solidFill>
                  <a:schemeClr val="tx1"/>
                </a:solidFill>
              </a:rPr>
              <a:t>发现</a:t>
            </a:r>
          </a:p>
          <a:p>
            <a:pPr lvl="1" eaLnBrk="1" hangingPunct="1">
              <a:lnSpc>
                <a:spcPct val="105000"/>
              </a:lnSpc>
              <a:buClr>
                <a:schemeClr val="accent2"/>
              </a:buClr>
              <a:buSzPct val="75000"/>
              <a:buFont typeface="Wingdings" panose="05000000000000000000" pitchFamily="2" charset="2"/>
              <a:buChar char="Ø"/>
            </a:pPr>
            <a:r>
              <a:rPr lang="zh-CN" altLang="en-US" sz="2000" dirty="0">
                <a:solidFill>
                  <a:schemeClr val="tx1"/>
                </a:solidFill>
              </a:rPr>
              <a:t>各区域论文数大体相同</a:t>
            </a:r>
          </a:p>
          <a:p>
            <a:pPr lvl="1" eaLnBrk="1" hangingPunct="1">
              <a:lnSpc>
                <a:spcPct val="105000"/>
              </a:lnSpc>
              <a:buClr>
                <a:schemeClr val="accent2"/>
              </a:buClr>
              <a:buSzPct val="75000"/>
              <a:buFont typeface="Wingdings" panose="05000000000000000000" pitchFamily="2" charset="2"/>
              <a:buChar char="Ø"/>
            </a:pPr>
            <a:r>
              <a:rPr lang="zh-CN" altLang="en-US" sz="2000" dirty="0">
                <a:solidFill>
                  <a:schemeClr val="tx1"/>
                </a:solidFill>
              </a:rPr>
              <a:t>相继各区的期刊数基本上成等比数例</a:t>
            </a:r>
          </a:p>
        </p:txBody>
      </p:sp>
      <p:pic>
        <p:nvPicPr>
          <p:cNvPr id="17412" name="Picture 4" descr="MPj03089730000[1]"/>
          <p:cNvPicPr>
            <a:picLocks noChangeAspect="1"/>
          </p:cNvPicPr>
          <p:nvPr>
            <p:custDataLst>
              <p:tags r:id="rId2"/>
            </p:custDataLst>
          </p:nvPr>
        </p:nvPicPr>
        <p:blipFill>
          <a:blip r:embed="rId5"/>
          <a:stretch>
            <a:fillRect/>
          </a:stretch>
        </p:blipFill>
        <p:spPr>
          <a:xfrm>
            <a:off x="8839200" y="1162685"/>
            <a:ext cx="2818130" cy="2237740"/>
          </a:xfrm>
          <a:prstGeom prst="rect">
            <a:avLst/>
          </a:prstGeom>
          <a:noFill/>
          <a:ln w="9525">
            <a:noFill/>
          </a:ln>
        </p:spPr>
      </p:pic>
      <p:graphicFrame>
        <p:nvGraphicFramePr>
          <p:cNvPr id="17413" name="表格 17412"/>
          <p:cNvGraphicFramePr/>
          <p:nvPr>
            <p:custDataLst>
              <p:tags r:id="rId3"/>
            </p:custDataLst>
            <p:extLst>
              <p:ext uri="{D42A27DB-BD31-4B8C-83A1-F6EECF244321}">
                <p14:modId xmlns:p14="http://schemas.microsoft.com/office/powerpoint/2010/main" val="2781253017"/>
              </p:ext>
            </p:extLst>
          </p:nvPr>
        </p:nvGraphicFramePr>
        <p:xfrm>
          <a:off x="2473325" y="4509120"/>
          <a:ext cx="7239000" cy="1995805"/>
        </p:xfrm>
        <a:graphic>
          <a:graphicData uri="http://schemas.openxmlformats.org/drawingml/2006/table">
            <a:tbl>
              <a:tblPr/>
              <a:tblGrid>
                <a:gridCol w="1276350">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206500">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6500">
                  <a:extLst>
                    <a:ext uri="{9D8B030D-6E8A-4147-A177-3AD203B41FA5}">
                      <a16:colId xmlns:a16="http://schemas.microsoft.com/office/drawing/2014/main" val="20005"/>
                    </a:ext>
                  </a:extLst>
                </a:gridCol>
              </a:tblGrid>
              <a:tr h="409575">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分区</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期刊载文数量</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应用地球物理学</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润滑学</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396875">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期刊量</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论文量</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期刊量</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论文量</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528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1</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＞4</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9</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429</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8</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110</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2</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1-4</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59</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499</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29</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1</a:t>
                      </a:r>
                      <a:r>
                        <a:rPr lang="en-US" altLang="zh-CN" sz="2000" b="1" dirty="0">
                          <a:latin typeface="Times New Roman" panose="02020603050405020304" pitchFamily="18" charset="0"/>
                        </a:rPr>
                        <a:t>33</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528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3</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1</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258</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404</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127</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Clr>
                          <a:srgbClr val="A50021"/>
                        </a:buClr>
                        <a:buSzPct val="75000"/>
                        <a:buFont typeface="Wingdings" panose="05000000000000000000" pitchFamily="2" charset="2"/>
                        <a:buNone/>
                      </a:pPr>
                      <a:r>
                        <a:rPr lang="zh-CN" altLang="en-US" sz="2000" b="1" dirty="0">
                          <a:latin typeface="Times New Roman" panose="02020603050405020304" pitchFamily="18" charset="0"/>
                        </a:rPr>
                        <a:t>152</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idx="1"/>
          </p:nvPr>
        </p:nvSpPr>
        <p:spPr>
          <a:xfrm>
            <a:off x="3319847" y="1268760"/>
            <a:ext cx="4568056" cy="3860800"/>
          </a:xfrm>
        </p:spPr>
        <p:txBody>
          <a:bodyPr vert="horz" wrap="square" lIns="121920" tIns="60960" rIns="121920" bIns="60960" anchor="t" anchorCtr="0"/>
          <a:lstStyle/>
          <a:p>
            <a:pPr>
              <a:lnSpc>
                <a:spcPct val="200000"/>
              </a:lnSpc>
            </a:pPr>
            <a:r>
              <a:rPr lang="zh-CN" altLang="en-US" sz="2400" b="1" dirty="0">
                <a:solidFill>
                  <a:schemeClr val="tx2"/>
                </a:solidFill>
              </a:rPr>
              <a:t>  区域描述</a:t>
            </a:r>
          </a:p>
          <a:p>
            <a:pPr>
              <a:lnSpc>
                <a:spcPct val="200000"/>
              </a:lnSpc>
            </a:pPr>
            <a:r>
              <a:rPr lang="zh-CN" altLang="en-US" sz="2400" b="1" dirty="0">
                <a:solidFill>
                  <a:schemeClr val="tx2"/>
                </a:solidFill>
                <a:latin typeface="AdobeSongStd-Light-Acro" charset="-122"/>
              </a:rPr>
              <a:t> 图像描述</a:t>
            </a:r>
          </a:p>
          <a:p>
            <a:pPr>
              <a:lnSpc>
                <a:spcPct val="200000"/>
              </a:lnSpc>
            </a:pPr>
            <a:r>
              <a:rPr lang="zh-CN" altLang="en-US" sz="2400" b="1" dirty="0">
                <a:solidFill>
                  <a:schemeClr val="tx2"/>
                </a:solidFill>
              </a:rPr>
              <a:t>  区域与图像描述的比较</a:t>
            </a:r>
          </a:p>
          <a:p>
            <a:pPr>
              <a:lnSpc>
                <a:spcPct val="200000"/>
              </a:lnSpc>
            </a:pPr>
            <a:r>
              <a:rPr lang="zh-CN" altLang="en-US" sz="2400" b="1" dirty="0">
                <a:solidFill>
                  <a:schemeClr val="tx2"/>
                </a:solidFill>
              </a:rPr>
              <a:t>  布氏定律的意义</a:t>
            </a:r>
          </a:p>
          <a:p>
            <a:pPr eaLnBrk="1" hangingPunct="1"/>
            <a:endParaRPr lang="zh-CN" altLang="en-US" sz="2400" b="1" dirty="0">
              <a:solidFill>
                <a:schemeClr val="tx2"/>
              </a:solidFill>
            </a:endParaRPr>
          </a:p>
        </p:txBody>
      </p:sp>
      <p:sp>
        <p:nvSpPr>
          <p:cNvPr id="2" name="标题 1"/>
          <p:cNvSpPr>
            <a:spLocks noGrp="1"/>
          </p:cNvSpPr>
          <p:nvPr>
            <p:ph type="title"/>
          </p:nvPr>
        </p:nvSpPr>
        <p:spPr/>
        <p:txBody>
          <a:bodyPr>
            <a:noAutofit/>
          </a:bodyPr>
          <a:lstStyle/>
          <a:p>
            <a:r>
              <a:rPr lang="zh-CN" altLang="en-US" sz="3600" dirty="0"/>
              <a:t>二、布氏定律的基本内容</a:t>
            </a: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669b6b2f-074e-4cc2-a867-0b9e6950bc7f"/>
  <p:tag name="COMMONDATA" val="eyJoZGlkIjoiNmQwYjNhYWIzZDBkYTdhZWEwOGYwYzZkYjMwMTgzMjk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
  <p:tag name="KSO_WM_UNIT_TYPE" val="ζ_h_f"/>
  <p:tag name="KSO_WM_UNIT_DYNAMIC_NUM_END" val="1"/>
  <p:tag name="KSO_WM_UNIT_INDEX" val="1593666781667_1_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TABLE_BEAUTIFY" val="smartTable{16ed8319-1ab7-4065-99fe-b348ecec3368}"/>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
  <p:tag name="KSO_WM_UNIT_TYPE" val="ζ_h_f"/>
  <p:tag name="KSO_WM_UNIT_DYNAMIC_NUM_END" val="1"/>
  <p:tag name="KSO_WM_UNIT_INDEX" val="1593666781667_1_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57</TotalTime>
  <Words>2841</Words>
  <Application>Microsoft Office PowerPoint</Application>
  <PresentationFormat>宽屏</PresentationFormat>
  <Paragraphs>218</Paragraphs>
  <Slides>40</Slides>
  <Notes>0</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3</vt:i4>
      </vt:variant>
      <vt:variant>
        <vt:lpstr>幻灯片标题</vt:lpstr>
      </vt:variant>
      <vt:variant>
        <vt:i4>40</vt:i4>
      </vt:variant>
    </vt:vector>
  </HeadingPairs>
  <TitlesOfParts>
    <vt:vector size="53" baseType="lpstr">
      <vt:lpstr>AdobeSongStd-Light-Acro</vt:lpstr>
      <vt:lpstr>Gulim</vt:lpstr>
      <vt:lpstr>汉真广标</vt:lpstr>
      <vt:lpstr>微软雅黑</vt:lpstr>
      <vt:lpstr>Arial</vt:lpstr>
      <vt:lpstr>Times New Roman</vt:lpstr>
      <vt:lpstr>Verdana</vt:lpstr>
      <vt:lpstr>Wingdings</vt:lpstr>
      <vt:lpstr>自定义设计方案</vt:lpstr>
      <vt:lpstr>1_自定义设计方案</vt:lpstr>
      <vt:lpstr>Microsoft Word Picture</vt:lpstr>
      <vt:lpstr>Microsoft Excel Chart</vt:lpstr>
      <vt:lpstr>Equation.DSMT4</vt:lpstr>
      <vt:lpstr>文献集中与离散分布规律                      ——布拉德福定律</vt:lpstr>
      <vt:lpstr>文献集中与离散分布规律——布拉德福定律</vt:lpstr>
      <vt:lpstr>一、布氏定律的形成</vt:lpstr>
      <vt:lpstr>一、布氏定律的形成</vt:lpstr>
      <vt:lpstr>一、布氏定律的形成</vt:lpstr>
      <vt:lpstr>一、布氏定律的形成</vt:lpstr>
      <vt:lpstr>PowerPoint 演示文稿</vt:lpstr>
      <vt:lpstr>布氏定律的区域分析</vt:lpstr>
      <vt:lpstr>二、布氏定律的基本内容</vt:lpstr>
      <vt:lpstr>区域描述（文字表达）：</vt:lpstr>
      <vt:lpstr>区域描述（文字表达）：</vt:lpstr>
      <vt:lpstr>布氏定律的图像观察</vt:lpstr>
      <vt:lpstr>布氏定律的图像观察</vt:lpstr>
      <vt:lpstr>图像描述</vt:lpstr>
      <vt:lpstr>图像描述</vt:lpstr>
      <vt:lpstr>区域描述和图像描述的比较 P161</vt:lpstr>
      <vt:lpstr>布氏定律的意义：</vt:lpstr>
      <vt:lpstr>三、布氏定律的发展</vt:lpstr>
      <vt:lpstr>布拉德福定律的发展过程</vt:lpstr>
      <vt:lpstr>维克立的修正与推论</vt:lpstr>
      <vt:lpstr>PowerPoint 演示文稿</vt:lpstr>
      <vt:lpstr>PowerPoint 演示文稿</vt:lpstr>
      <vt:lpstr>维克立的修正与推论</vt:lpstr>
      <vt:lpstr>维克立的修正与推论</vt:lpstr>
      <vt:lpstr>高夫曼对多区的实际划分</vt:lpstr>
      <vt:lpstr>高夫曼对多区的实际划分</vt:lpstr>
      <vt:lpstr>PowerPoint 演示文稿</vt:lpstr>
      <vt:lpstr>PowerPoint 演示文稿</vt:lpstr>
      <vt:lpstr>莱姆库勒对区域法的发展P165-167</vt:lpstr>
      <vt:lpstr>PowerPoint 演示文稿</vt:lpstr>
      <vt:lpstr>格鲁斯下垂（图像法的发展）</vt:lpstr>
      <vt:lpstr>布鲁克斯的数学公式（图像法的发展）p169</vt:lpstr>
      <vt:lpstr>PowerPoint 演示文稿</vt:lpstr>
      <vt:lpstr>PowerPoint 演示文稿</vt:lpstr>
      <vt:lpstr>布氏分布理论的发展趋势</vt:lpstr>
      <vt:lpstr>四、布氏定律的应用</vt:lpstr>
      <vt:lpstr>PowerPoint 演示文稿</vt:lpstr>
      <vt:lpstr>四、布氏定律的应用</vt:lpstr>
      <vt:lpstr>PowerPoint 演示文稿</vt:lpstr>
      <vt:lpstr>四、布氏定律的应用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Reviewer</cp:lastModifiedBy>
  <cp:revision>84</cp:revision>
  <dcterms:created xsi:type="dcterms:W3CDTF">2023-07-05T12:36:00Z</dcterms:created>
  <dcterms:modified xsi:type="dcterms:W3CDTF">2023-09-28T02:44:49Z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50B4A16A2A704A97BD3003C022895166_13</vt:lpwstr>
  </property>
  <property fmtid="{D5CDD505-2E9C-101B-9397-08002B2CF9AE}" pid="3" name="KSOProductBuildVer">
    <vt:lpwstr>2052-11.1.0.14309</vt:lpwstr>
  </property>
</Properties>
</file>