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7"/>
  </p:notesMasterIdLst>
  <p:handoutMasterIdLst>
    <p:handoutMasterId r:id="rId48"/>
  </p:handoutMasterIdLst>
  <p:sldIdLst>
    <p:sldId id="368" r:id="rId3"/>
    <p:sldId id="370" r:id="rId4"/>
    <p:sldId id="305" r:id="rId5"/>
    <p:sldId id="371" r:id="rId6"/>
    <p:sldId id="292" r:id="rId7"/>
    <p:sldId id="256" r:id="rId8"/>
    <p:sldId id="284" r:id="rId9"/>
    <p:sldId id="297" r:id="rId10"/>
    <p:sldId id="298" r:id="rId11"/>
    <p:sldId id="299" r:id="rId12"/>
    <p:sldId id="300" r:id="rId13"/>
    <p:sldId id="301" r:id="rId14"/>
    <p:sldId id="314" r:id="rId15"/>
    <p:sldId id="257" r:id="rId16"/>
    <p:sldId id="285" r:id="rId17"/>
    <p:sldId id="258" r:id="rId18"/>
    <p:sldId id="259" r:id="rId19"/>
    <p:sldId id="261" r:id="rId20"/>
    <p:sldId id="315" r:id="rId21"/>
    <p:sldId id="286" r:id="rId22"/>
    <p:sldId id="268" r:id="rId23"/>
    <p:sldId id="269" r:id="rId24"/>
    <p:sldId id="270" r:id="rId25"/>
    <p:sldId id="287" r:id="rId26"/>
    <p:sldId id="277" r:id="rId27"/>
    <p:sldId id="372" r:id="rId28"/>
    <p:sldId id="272" r:id="rId29"/>
    <p:sldId id="374" r:id="rId30"/>
    <p:sldId id="274" r:id="rId31"/>
    <p:sldId id="375" r:id="rId32"/>
    <p:sldId id="275" r:id="rId33"/>
    <p:sldId id="276" r:id="rId34"/>
    <p:sldId id="278" r:id="rId35"/>
    <p:sldId id="288" r:id="rId36"/>
    <p:sldId id="378" r:id="rId37"/>
    <p:sldId id="289" r:id="rId38"/>
    <p:sldId id="290" r:id="rId39"/>
    <p:sldId id="316" r:id="rId40"/>
    <p:sldId id="265" r:id="rId41"/>
    <p:sldId id="266" r:id="rId42"/>
    <p:sldId id="262" r:id="rId43"/>
    <p:sldId id="263" r:id="rId44"/>
    <p:sldId id="264" r:id="rId45"/>
    <p:sldId id="291" r:id="rId46"/>
  </p:sldIdLst>
  <p:sldSz cx="12192000" cy="6858000"/>
  <p:notesSz cx="6858000" cy="9144000"/>
  <p:custDataLst>
    <p:tags r:id="rId49"/>
  </p:custDataLst>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9" userDrawn="1">
          <p15:clr>
            <a:srgbClr val="A4A3A4"/>
          </p15:clr>
        </p15:guide>
        <p15:guide id="2" pos="38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g Chris" initials="RC" lastIdx="2" clrIdx="0"/>
  <p:cmAuthor id="2" name=" Reviewer" initials=" 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175D"/>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37"/>
    <p:restoredTop sz="90929"/>
  </p:normalViewPr>
  <p:slideViewPr>
    <p:cSldViewPr showGuides="1">
      <p:cViewPr varScale="1">
        <p:scale>
          <a:sx n="82" d="100"/>
          <a:sy n="82" d="100"/>
        </p:scale>
        <p:origin x="72" y="264"/>
      </p:cViewPr>
      <p:guideLst>
        <p:guide orient="horz" pos="2129"/>
        <p:guide pos="387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53619-DCDA-4298-B2FC-081303BE2E3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058466C-BBA8-4D33-AF01-1D9FFD6EC4F2}">
      <dgm:prSet phldrT="[文本]"/>
      <dgm:spPr/>
      <dgm:t>
        <a:bodyPr/>
        <a:lstStyle/>
        <a:p>
          <a:r>
            <a:rPr lang="zh-CN" altLang="en-US" dirty="0"/>
            <a:t>教学目的</a:t>
          </a:r>
        </a:p>
      </dgm:t>
    </dgm:pt>
    <dgm:pt modelId="{8C041A3F-768B-45E7-9329-04FF5597CCB3}" type="parTrans" cxnId="{57297386-9ACE-4865-9295-DAB9A29BCDFC}">
      <dgm:prSet/>
      <dgm:spPr/>
      <dgm:t>
        <a:bodyPr/>
        <a:lstStyle/>
        <a:p>
          <a:endParaRPr lang="zh-CN" altLang="en-US"/>
        </a:p>
      </dgm:t>
    </dgm:pt>
    <dgm:pt modelId="{73E3D99B-319D-44A9-B133-22D8782F1848}" type="sibTrans" cxnId="{57297386-9ACE-4865-9295-DAB9A29BCDFC}">
      <dgm:prSet/>
      <dgm:spPr/>
      <dgm:t>
        <a:bodyPr/>
        <a:lstStyle/>
        <a:p>
          <a:endParaRPr lang="zh-CN" altLang="en-US"/>
        </a:p>
      </dgm:t>
    </dgm:pt>
    <dgm:pt modelId="{D5DE43E8-936C-4919-9D39-9623A06A86C2}">
      <dgm:prSet phldrT="[文本]" custT="1"/>
      <dgm:spPr/>
      <dgm:t>
        <a:bodyPr/>
        <a:lstStyle/>
        <a:p>
          <a:r>
            <a:rPr lang="zh-CN" altLang="en-US" sz="2800" dirty="0"/>
            <a:t>学习研究思路与方法</a:t>
          </a:r>
        </a:p>
      </dgm:t>
    </dgm:pt>
    <dgm:pt modelId="{9AA857E2-DCFE-4A0C-9791-B4F6D66D9D98}" type="parTrans" cxnId="{05544431-F374-43D3-8D03-59DD5D8FF920}">
      <dgm:prSet/>
      <dgm:spPr/>
      <dgm:t>
        <a:bodyPr/>
        <a:lstStyle/>
        <a:p>
          <a:endParaRPr lang="zh-CN" altLang="en-US"/>
        </a:p>
      </dgm:t>
    </dgm:pt>
    <dgm:pt modelId="{47E80042-2694-4737-A614-F593BAA6B019}" type="sibTrans" cxnId="{05544431-F374-43D3-8D03-59DD5D8FF920}">
      <dgm:prSet/>
      <dgm:spPr/>
      <dgm:t>
        <a:bodyPr/>
        <a:lstStyle/>
        <a:p>
          <a:endParaRPr lang="zh-CN" altLang="en-US"/>
        </a:p>
      </dgm:t>
    </dgm:pt>
    <dgm:pt modelId="{256C3E18-64AC-42DF-90A4-AEE7A087F7CB}">
      <dgm:prSet phldrT="[文本]"/>
      <dgm:spPr/>
      <dgm:t>
        <a:bodyPr/>
        <a:lstStyle/>
        <a:p>
          <a:r>
            <a:rPr lang="zh-CN" altLang="en-US" dirty="0"/>
            <a:t>教学方法</a:t>
          </a:r>
        </a:p>
      </dgm:t>
    </dgm:pt>
    <dgm:pt modelId="{6A49FB03-966D-4680-977A-D9CDCA151E37}" type="parTrans" cxnId="{A8DBBDB5-6289-4CB5-A965-CEF1EF8DAB75}">
      <dgm:prSet/>
      <dgm:spPr/>
      <dgm:t>
        <a:bodyPr/>
        <a:lstStyle/>
        <a:p>
          <a:endParaRPr lang="zh-CN" altLang="en-US"/>
        </a:p>
      </dgm:t>
    </dgm:pt>
    <dgm:pt modelId="{9BF831F4-4EF7-4EA3-9A99-3A84F8F0C2A3}" type="sibTrans" cxnId="{A8DBBDB5-6289-4CB5-A965-CEF1EF8DAB75}">
      <dgm:prSet/>
      <dgm:spPr/>
      <dgm:t>
        <a:bodyPr/>
        <a:lstStyle/>
        <a:p>
          <a:endParaRPr lang="zh-CN" altLang="en-US"/>
        </a:p>
      </dgm:t>
    </dgm:pt>
    <dgm:pt modelId="{D1A9206C-D2DC-437F-A787-28AC3DD44B64}">
      <dgm:prSet phldrT="[文本]" custT="1"/>
      <dgm:spPr/>
      <dgm:t>
        <a:bodyPr/>
        <a:lstStyle/>
        <a:p>
          <a:pPr marL="285750" lvl="1" indent="-285750" algn="l" defTabSz="1244600">
            <a:lnSpc>
              <a:spcPct val="90000"/>
            </a:lnSpc>
            <a:spcBef>
              <a:spcPct val="0"/>
            </a:spcBef>
            <a:spcAft>
              <a:spcPct val="15000"/>
            </a:spcAft>
            <a:buClrTx/>
            <a:buSzPct val="75000"/>
            <a:buFont typeface="Arial" panose="020B0604020202020204" pitchFamily="34" charset="0"/>
            <a:buChar char="•"/>
          </a:pPr>
          <a:r>
            <a:rPr lang="zh-CN" altLang="en-US" sz="2800" kern="1200" dirty="0">
              <a:solidFill>
                <a:schemeClr val="tx1"/>
              </a:solidFill>
              <a:latin typeface="Arial"/>
              <a:ea typeface="微软雅黑"/>
              <a:cs typeface="+mn-cs"/>
            </a:rPr>
            <a:t>讲课与实践相结合</a:t>
          </a:r>
        </a:p>
      </dgm:t>
    </dgm:pt>
    <dgm:pt modelId="{5928BD36-5903-4999-986B-EE4BCA3D6921}" type="parTrans" cxnId="{9461AD10-95CF-4BC8-B0C8-519BE6380AFC}">
      <dgm:prSet/>
      <dgm:spPr/>
      <dgm:t>
        <a:bodyPr/>
        <a:lstStyle/>
        <a:p>
          <a:endParaRPr lang="zh-CN" altLang="en-US"/>
        </a:p>
      </dgm:t>
    </dgm:pt>
    <dgm:pt modelId="{B5797B13-3003-4CC7-90B7-D98961B2B5A5}" type="sibTrans" cxnId="{9461AD10-95CF-4BC8-B0C8-519BE6380AFC}">
      <dgm:prSet/>
      <dgm:spPr/>
      <dgm:t>
        <a:bodyPr/>
        <a:lstStyle/>
        <a:p>
          <a:endParaRPr lang="zh-CN" altLang="en-US"/>
        </a:p>
      </dgm:t>
    </dgm:pt>
    <dgm:pt modelId="{A77F6AB8-4ECD-4CDF-9966-62C2922B9A2D}">
      <dgm:prSet phldrT="[文本]"/>
      <dgm:spPr/>
      <dgm:t>
        <a:bodyPr/>
        <a:lstStyle/>
        <a:p>
          <a:r>
            <a:rPr lang="zh-CN" altLang="en-US" dirty="0"/>
            <a:t>教学要求</a:t>
          </a:r>
        </a:p>
      </dgm:t>
    </dgm:pt>
    <dgm:pt modelId="{2096F7E1-BAC1-4AAE-B2C7-B62517389224}" type="parTrans" cxnId="{04C75FF7-882E-4C77-97BA-1FBC1F894190}">
      <dgm:prSet/>
      <dgm:spPr/>
      <dgm:t>
        <a:bodyPr/>
        <a:lstStyle/>
        <a:p>
          <a:endParaRPr lang="zh-CN" altLang="en-US"/>
        </a:p>
      </dgm:t>
    </dgm:pt>
    <dgm:pt modelId="{9A423BA2-7B36-4657-9E3A-C9B8DA653BD9}" type="sibTrans" cxnId="{04C75FF7-882E-4C77-97BA-1FBC1F894190}">
      <dgm:prSet/>
      <dgm:spPr/>
      <dgm:t>
        <a:bodyPr/>
        <a:lstStyle/>
        <a:p>
          <a:endParaRPr lang="zh-CN" altLang="en-US"/>
        </a:p>
      </dgm:t>
    </dgm:pt>
    <dgm:pt modelId="{AA2DF4E3-6476-4401-A490-53BD05662151}">
      <dgm:prSet phldrT="[文本]" custT="1"/>
      <dgm:spPr/>
      <dgm:t>
        <a:bodyPr/>
        <a:lstStyle/>
        <a:p>
          <a:pPr marL="285750" lvl="1" indent="-285750" algn="l" defTabSz="1244600">
            <a:lnSpc>
              <a:spcPct val="90000"/>
            </a:lnSpc>
            <a:spcBef>
              <a:spcPct val="0"/>
            </a:spcBef>
            <a:spcAft>
              <a:spcPct val="15000"/>
            </a:spcAft>
            <a:buChar char="•"/>
          </a:pPr>
          <a:r>
            <a:rPr lang="zh-CN" altLang="en-US" sz="2800" kern="1200" dirty="0">
              <a:solidFill>
                <a:prstClr val="black">
                  <a:hueOff val="0"/>
                  <a:satOff val="0"/>
                  <a:lumOff val="0"/>
                  <a:alphaOff val="0"/>
                </a:prstClr>
              </a:solidFill>
              <a:latin typeface="Arial"/>
              <a:ea typeface="微软雅黑"/>
              <a:cs typeface="+mn-cs"/>
            </a:rPr>
            <a:t>课后阅读资料</a:t>
          </a:r>
        </a:p>
      </dgm:t>
    </dgm:pt>
    <dgm:pt modelId="{08AD5272-A8EB-4CD9-9256-F464095FC439}" type="parTrans" cxnId="{875D3DB0-914E-41E1-B068-FBD90C5E575E}">
      <dgm:prSet/>
      <dgm:spPr/>
      <dgm:t>
        <a:bodyPr/>
        <a:lstStyle/>
        <a:p>
          <a:endParaRPr lang="zh-CN" altLang="en-US"/>
        </a:p>
      </dgm:t>
    </dgm:pt>
    <dgm:pt modelId="{E46E4763-552F-4603-ACBC-F5F82957A5C1}" type="sibTrans" cxnId="{875D3DB0-914E-41E1-B068-FBD90C5E575E}">
      <dgm:prSet/>
      <dgm:spPr/>
      <dgm:t>
        <a:bodyPr/>
        <a:lstStyle/>
        <a:p>
          <a:endParaRPr lang="zh-CN" altLang="en-US"/>
        </a:p>
      </dgm:t>
    </dgm:pt>
    <dgm:pt modelId="{FBFC5C06-415B-419F-88E0-B9B5756CEB9D}">
      <dgm:prSet custT="1"/>
      <dgm:spPr/>
      <dgm:t>
        <a:bodyPr/>
        <a:lstStyle/>
        <a:p>
          <a:r>
            <a:rPr lang="zh-CN" altLang="en-US" sz="2800" dirty="0"/>
            <a:t>应用定律解决问题</a:t>
          </a:r>
        </a:p>
      </dgm:t>
    </dgm:pt>
    <dgm:pt modelId="{95594C24-56B7-4254-BC86-E1BF31992025}" type="parTrans" cxnId="{177B27CB-4A74-4886-B3C0-A037D0343DE0}">
      <dgm:prSet/>
      <dgm:spPr/>
      <dgm:t>
        <a:bodyPr/>
        <a:lstStyle/>
        <a:p>
          <a:endParaRPr lang="zh-CN" altLang="en-US"/>
        </a:p>
      </dgm:t>
    </dgm:pt>
    <dgm:pt modelId="{5AFF30C0-F693-4090-9BA9-71FF1F912275}" type="sibTrans" cxnId="{177B27CB-4A74-4886-B3C0-A037D0343DE0}">
      <dgm:prSet/>
      <dgm:spPr/>
      <dgm:t>
        <a:bodyPr/>
        <a:lstStyle/>
        <a:p>
          <a:endParaRPr lang="zh-CN" altLang="en-US"/>
        </a:p>
      </dgm:t>
    </dgm:pt>
    <dgm:pt modelId="{AD4E3D1D-842C-4BC9-BEE9-5806BB01625D}">
      <dgm:prSet custT="1"/>
      <dgm:spPr/>
      <dgm:t>
        <a:bodyPr/>
        <a:lstStyle/>
        <a:p>
          <a:pPr marL="285750" lvl="1" indent="-285750" algn="l" defTabSz="1244600">
            <a:lnSpc>
              <a:spcPct val="90000"/>
            </a:lnSpc>
            <a:spcBef>
              <a:spcPct val="0"/>
            </a:spcBef>
            <a:spcAft>
              <a:spcPct val="15000"/>
            </a:spcAft>
            <a:buChar char="•"/>
          </a:pPr>
          <a:r>
            <a:rPr lang="zh-CN" altLang="en-US" sz="2800" kern="1200" dirty="0">
              <a:solidFill>
                <a:prstClr val="black">
                  <a:hueOff val="0"/>
                  <a:satOff val="0"/>
                  <a:lumOff val="0"/>
                  <a:alphaOff val="0"/>
                </a:prstClr>
              </a:solidFill>
              <a:latin typeface="Arial"/>
              <a:ea typeface="微软雅黑"/>
              <a:cs typeface="+mn-cs"/>
            </a:rPr>
            <a:t>讨论课积极发言</a:t>
          </a:r>
        </a:p>
      </dgm:t>
    </dgm:pt>
    <dgm:pt modelId="{24078115-D348-4660-A22A-E68BE76BF6DC}" type="parTrans" cxnId="{F2E8BBB1-8590-460D-9219-CCE90BBBF4F7}">
      <dgm:prSet/>
      <dgm:spPr/>
      <dgm:t>
        <a:bodyPr/>
        <a:lstStyle/>
        <a:p>
          <a:endParaRPr lang="zh-CN" altLang="en-US"/>
        </a:p>
      </dgm:t>
    </dgm:pt>
    <dgm:pt modelId="{EE07899A-00CB-4A5B-B99F-FAA962301A31}" type="sibTrans" cxnId="{F2E8BBB1-8590-460D-9219-CCE90BBBF4F7}">
      <dgm:prSet/>
      <dgm:spPr/>
      <dgm:t>
        <a:bodyPr/>
        <a:lstStyle/>
        <a:p>
          <a:endParaRPr lang="zh-CN" altLang="en-US"/>
        </a:p>
      </dgm:t>
    </dgm:pt>
    <dgm:pt modelId="{E197D8B7-F183-4439-84F2-5C843CB92647}" type="pres">
      <dgm:prSet presAssocID="{FAE53619-DCDA-4298-B2FC-081303BE2E3F}" presName="Name0" presStyleCnt="0">
        <dgm:presLayoutVars>
          <dgm:dir/>
          <dgm:animLvl val="lvl"/>
          <dgm:resizeHandles val="exact"/>
        </dgm:presLayoutVars>
      </dgm:prSet>
      <dgm:spPr/>
    </dgm:pt>
    <dgm:pt modelId="{001E11BD-ECD0-49E2-8BC3-9023F38FF236}" type="pres">
      <dgm:prSet presAssocID="{6058466C-BBA8-4D33-AF01-1D9FFD6EC4F2}" presName="composite" presStyleCnt="0"/>
      <dgm:spPr/>
    </dgm:pt>
    <dgm:pt modelId="{C1530138-A52F-4213-8B47-0ED5A8BB5CFF}" type="pres">
      <dgm:prSet presAssocID="{6058466C-BBA8-4D33-AF01-1D9FFD6EC4F2}" presName="parTx" presStyleLbl="alignNode1" presStyleIdx="0" presStyleCnt="3" custScaleX="141675">
        <dgm:presLayoutVars>
          <dgm:chMax val="0"/>
          <dgm:chPref val="0"/>
          <dgm:bulletEnabled val="1"/>
        </dgm:presLayoutVars>
      </dgm:prSet>
      <dgm:spPr/>
    </dgm:pt>
    <dgm:pt modelId="{D63131A9-1FC9-4DF9-B3D0-E6FA44DC9377}" type="pres">
      <dgm:prSet presAssocID="{6058466C-BBA8-4D33-AF01-1D9FFD6EC4F2}" presName="desTx" presStyleLbl="alignAccFollowNode1" presStyleIdx="0" presStyleCnt="3" custScaleX="141220" custScaleY="62069" custLinFactNeighborX="-228" custLinFactNeighborY="-19533">
        <dgm:presLayoutVars>
          <dgm:bulletEnabled val="1"/>
        </dgm:presLayoutVars>
      </dgm:prSet>
      <dgm:spPr/>
    </dgm:pt>
    <dgm:pt modelId="{C2BAD8D0-8A68-438D-8AA9-5431E77BECCB}" type="pres">
      <dgm:prSet presAssocID="{73E3D99B-319D-44A9-B133-22D8782F1848}" presName="space" presStyleCnt="0"/>
      <dgm:spPr/>
    </dgm:pt>
    <dgm:pt modelId="{CEB6EAEE-6CCD-43D4-8078-A9B84C7FD9F7}" type="pres">
      <dgm:prSet presAssocID="{256C3E18-64AC-42DF-90A4-AEE7A087F7CB}" presName="composite" presStyleCnt="0"/>
      <dgm:spPr/>
    </dgm:pt>
    <dgm:pt modelId="{A5C257D6-F3AE-4DA0-8E22-5EE97CD35554}" type="pres">
      <dgm:prSet presAssocID="{256C3E18-64AC-42DF-90A4-AEE7A087F7CB}" presName="parTx" presStyleLbl="alignNode1" presStyleIdx="1" presStyleCnt="3" custLinFactNeighborX="-9345">
        <dgm:presLayoutVars>
          <dgm:chMax val="0"/>
          <dgm:chPref val="0"/>
          <dgm:bulletEnabled val="1"/>
        </dgm:presLayoutVars>
      </dgm:prSet>
      <dgm:spPr/>
    </dgm:pt>
    <dgm:pt modelId="{80FDDE9E-C575-4149-BCF0-56EC1AB0485F}" type="pres">
      <dgm:prSet presAssocID="{256C3E18-64AC-42DF-90A4-AEE7A087F7CB}" presName="desTx" presStyleLbl="alignAccFollowNode1" presStyleIdx="1" presStyleCnt="3" custScaleY="62636" custLinFactNeighborX="-9225" custLinFactNeighborY="-19675">
        <dgm:presLayoutVars>
          <dgm:bulletEnabled val="1"/>
        </dgm:presLayoutVars>
      </dgm:prSet>
      <dgm:spPr/>
    </dgm:pt>
    <dgm:pt modelId="{537BFC0D-A771-490B-993B-51B84A160804}" type="pres">
      <dgm:prSet presAssocID="{9BF831F4-4EF7-4EA3-9A99-3A84F8F0C2A3}" presName="space" presStyleCnt="0"/>
      <dgm:spPr/>
    </dgm:pt>
    <dgm:pt modelId="{A4D24F51-A291-4CF0-BB1F-6995758E47B8}" type="pres">
      <dgm:prSet presAssocID="{A77F6AB8-4ECD-4CDF-9966-62C2922B9A2D}" presName="composite" presStyleCnt="0"/>
      <dgm:spPr/>
    </dgm:pt>
    <dgm:pt modelId="{AF45D24C-A201-444D-9E91-EC6FF9466962}" type="pres">
      <dgm:prSet presAssocID="{A77F6AB8-4ECD-4CDF-9966-62C2922B9A2D}" presName="parTx" presStyleLbl="alignNode1" presStyleIdx="2" presStyleCnt="3" custScaleX="133755" custLinFactNeighborX="-18422" custLinFactNeighborY="-1872">
        <dgm:presLayoutVars>
          <dgm:chMax val="0"/>
          <dgm:chPref val="0"/>
          <dgm:bulletEnabled val="1"/>
        </dgm:presLayoutVars>
      </dgm:prSet>
      <dgm:spPr/>
    </dgm:pt>
    <dgm:pt modelId="{19B6EDCA-A3F8-4E7B-9838-65B29C48B18D}" type="pres">
      <dgm:prSet presAssocID="{A77F6AB8-4ECD-4CDF-9966-62C2922B9A2D}" presName="desTx" presStyleLbl="alignAccFollowNode1" presStyleIdx="2" presStyleCnt="3" custScaleX="133556" custScaleY="60541" custLinFactNeighborX="-18067" custLinFactNeighborY="-21012">
        <dgm:presLayoutVars>
          <dgm:bulletEnabled val="1"/>
        </dgm:presLayoutVars>
      </dgm:prSet>
      <dgm:spPr/>
    </dgm:pt>
  </dgm:ptLst>
  <dgm:cxnLst>
    <dgm:cxn modelId="{D5DB9F04-A652-4637-AE87-D24D6A59D840}" type="presOf" srcId="{6058466C-BBA8-4D33-AF01-1D9FFD6EC4F2}" destId="{C1530138-A52F-4213-8B47-0ED5A8BB5CFF}" srcOrd="0" destOrd="0" presId="urn:microsoft.com/office/officeart/2005/8/layout/hList1"/>
    <dgm:cxn modelId="{9461AD10-95CF-4BC8-B0C8-519BE6380AFC}" srcId="{256C3E18-64AC-42DF-90A4-AEE7A087F7CB}" destId="{D1A9206C-D2DC-437F-A787-28AC3DD44B64}" srcOrd="0" destOrd="0" parTransId="{5928BD36-5903-4999-986B-EE4BCA3D6921}" sibTransId="{B5797B13-3003-4CC7-90B7-D98961B2B5A5}"/>
    <dgm:cxn modelId="{7256AA22-BA80-431C-9C13-1471C9FDC8C2}" type="presOf" srcId="{A77F6AB8-4ECD-4CDF-9966-62C2922B9A2D}" destId="{AF45D24C-A201-444D-9E91-EC6FF9466962}" srcOrd="0" destOrd="0" presId="urn:microsoft.com/office/officeart/2005/8/layout/hList1"/>
    <dgm:cxn modelId="{E57D4D2E-7103-4373-A9EE-05771DD2DAF8}" type="presOf" srcId="{FBFC5C06-415B-419F-88E0-B9B5756CEB9D}" destId="{D63131A9-1FC9-4DF9-B3D0-E6FA44DC9377}" srcOrd="0" destOrd="1" presId="urn:microsoft.com/office/officeart/2005/8/layout/hList1"/>
    <dgm:cxn modelId="{8DD37130-0F2A-4FAF-81EB-B04E23655600}" type="presOf" srcId="{256C3E18-64AC-42DF-90A4-AEE7A087F7CB}" destId="{A5C257D6-F3AE-4DA0-8E22-5EE97CD35554}" srcOrd="0" destOrd="0" presId="urn:microsoft.com/office/officeart/2005/8/layout/hList1"/>
    <dgm:cxn modelId="{05544431-F374-43D3-8D03-59DD5D8FF920}" srcId="{6058466C-BBA8-4D33-AF01-1D9FFD6EC4F2}" destId="{D5DE43E8-936C-4919-9D39-9623A06A86C2}" srcOrd="0" destOrd="0" parTransId="{9AA857E2-DCFE-4A0C-9791-B4F6D66D9D98}" sibTransId="{47E80042-2694-4737-A614-F593BAA6B019}"/>
    <dgm:cxn modelId="{3E91EA58-27C5-439C-A345-9C9854BAE103}" type="presOf" srcId="{D5DE43E8-936C-4919-9D39-9623A06A86C2}" destId="{D63131A9-1FC9-4DF9-B3D0-E6FA44DC9377}" srcOrd="0" destOrd="0" presId="urn:microsoft.com/office/officeart/2005/8/layout/hList1"/>
    <dgm:cxn modelId="{1D777985-D2B7-42DF-BD51-E10960F4603A}" type="presOf" srcId="{AA2DF4E3-6476-4401-A490-53BD05662151}" destId="{19B6EDCA-A3F8-4E7B-9838-65B29C48B18D}" srcOrd="0" destOrd="0" presId="urn:microsoft.com/office/officeart/2005/8/layout/hList1"/>
    <dgm:cxn modelId="{57297386-9ACE-4865-9295-DAB9A29BCDFC}" srcId="{FAE53619-DCDA-4298-B2FC-081303BE2E3F}" destId="{6058466C-BBA8-4D33-AF01-1D9FFD6EC4F2}" srcOrd="0" destOrd="0" parTransId="{8C041A3F-768B-45E7-9329-04FF5597CCB3}" sibTransId="{73E3D99B-319D-44A9-B133-22D8782F1848}"/>
    <dgm:cxn modelId="{9083CCAF-9EF4-43F3-9FA0-614B591B00A5}" type="presOf" srcId="{FAE53619-DCDA-4298-B2FC-081303BE2E3F}" destId="{E197D8B7-F183-4439-84F2-5C843CB92647}" srcOrd="0" destOrd="0" presId="urn:microsoft.com/office/officeart/2005/8/layout/hList1"/>
    <dgm:cxn modelId="{875D3DB0-914E-41E1-B068-FBD90C5E575E}" srcId="{A77F6AB8-4ECD-4CDF-9966-62C2922B9A2D}" destId="{AA2DF4E3-6476-4401-A490-53BD05662151}" srcOrd="0" destOrd="0" parTransId="{08AD5272-A8EB-4CD9-9256-F464095FC439}" sibTransId="{E46E4763-552F-4603-ACBC-F5F82957A5C1}"/>
    <dgm:cxn modelId="{F2E8BBB1-8590-460D-9219-CCE90BBBF4F7}" srcId="{A77F6AB8-4ECD-4CDF-9966-62C2922B9A2D}" destId="{AD4E3D1D-842C-4BC9-BEE9-5806BB01625D}" srcOrd="1" destOrd="0" parTransId="{24078115-D348-4660-A22A-E68BE76BF6DC}" sibTransId="{EE07899A-00CB-4A5B-B99F-FAA962301A31}"/>
    <dgm:cxn modelId="{A8DBBDB5-6289-4CB5-A965-CEF1EF8DAB75}" srcId="{FAE53619-DCDA-4298-B2FC-081303BE2E3F}" destId="{256C3E18-64AC-42DF-90A4-AEE7A087F7CB}" srcOrd="1" destOrd="0" parTransId="{6A49FB03-966D-4680-977A-D9CDCA151E37}" sibTransId="{9BF831F4-4EF7-4EA3-9A99-3A84F8F0C2A3}"/>
    <dgm:cxn modelId="{611AD7C5-DD51-4C4B-A156-2C9F0961745F}" type="presOf" srcId="{AD4E3D1D-842C-4BC9-BEE9-5806BB01625D}" destId="{19B6EDCA-A3F8-4E7B-9838-65B29C48B18D}" srcOrd="0" destOrd="1" presId="urn:microsoft.com/office/officeart/2005/8/layout/hList1"/>
    <dgm:cxn modelId="{177B27CB-4A74-4886-B3C0-A037D0343DE0}" srcId="{6058466C-BBA8-4D33-AF01-1D9FFD6EC4F2}" destId="{FBFC5C06-415B-419F-88E0-B9B5756CEB9D}" srcOrd="1" destOrd="0" parTransId="{95594C24-56B7-4254-BC86-E1BF31992025}" sibTransId="{5AFF30C0-F693-4090-9BA9-71FF1F912275}"/>
    <dgm:cxn modelId="{4242EBCE-E059-4CD1-B90C-25577293546F}" type="presOf" srcId="{D1A9206C-D2DC-437F-A787-28AC3DD44B64}" destId="{80FDDE9E-C575-4149-BCF0-56EC1AB0485F}" srcOrd="0" destOrd="0" presId="urn:microsoft.com/office/officeart/2005/8/layout/hList1"/>
    <dgm:cxn modelId="{04C75FF7-882E-4C77-97BA-1FBC1F894190}" srcId="{FAE53619-DCDA-4298-B2FC-081303BE2E3F}" destId="{A77F6AB8-4ECD-4CDF-9966-62C2922B9A2D}" srcOrd="2" destOrd="0" parTransId="{2096F7E1-BAC1-4AAE-B2C7-B62517389224}" sibTransId="{9A423BA2-7B36-4657-9E3A-C9B8DA653BD9}"/>
    <dgm:cxn modelId="{41504A7E-899C-40ED-8E46-065ACE172A58}" type="presParOf" srcId="{E197D8B7-F183-4439-84F2-5C843CB92647}" destId="{001E11BD-ECD0-49E2-8BC3-9023F38FF236}" srcOrd="0" destOrd="0" presId="urn:microsoft.com/office/officeart/2005/8/layout/hList1"/>
    <dgm:cxn modelId="{04356C46-12CD-4B42-9A3C-FB1D412B0647}" type="presParOf" srcId="{001E11BD-ECD0-49E2-8BC3-9023F38FF236}" destId="{C1530138-A52F-4213-8B47-0ED5A8BB5CFF}" srcOrd="0" destOrd="0" presId="urn:microsoft.com/office/officeart/2005/8/layout/hList1"/>
    <dgm:cxn modelId="{E6C04267-E47B-473D-8130-1CD5C1371C12}" type="presParOf" srcId="{001E11BD-ECD0-49E2-8BC3-9023F38FF236}" destId="{D63131A9-1FC9-4DF9-B3D0-E6FA44DC9377}" srcOrd="1" destOrd="0" presId="urn:microsoft.com/office/officeart/2005/8/layout/hList1"/>
    <dgm:cxn modelId="{B16071B7-4220-462A-9658-DF5852F4571E}" type="presParOf" srcId="{E197D8B7-F183-4439-84F2-5C843CB92647}" destId="{C2BAD8D0-8A68-438D-8AA9-5431E77BECCB}" srcOrd="1" destOrd="0" presId="urn:microsoft.com/office/officeart/2005/8/layout/hList1"/>
    <dgm:cxn modelId="{0D77AA02-9380-43E6-88EA-25C97B54C6BE}" type="presParOf" srcId="{E197D8B7-F183-4439-84F2-5C843CB92647}" destId="{CEB6EAEE-6CCD-43D4-8078-A9B84C7FD9F7}" srcOrd="2" destOrd="0" presId="urn:microsoft.com/office/officeart/2005/8/layout/hList1"/>
    <dgm:cxn modelId="{53FDD07A-8EB2-47D1-B2F6-91B6C1419DDF}" type="presParOf" srcId="{CEB6EAEE-6CCD-43D4-8078-A9B84C7FD9F7}" destId="{A5C257D6-F3AE-4DA0-8E22-5EE97CD35554}" srcOrd="0" destOrd="0" presId="urn:microsoft.com/office/officeart/2005/8/layout/hList1"/>
    <dgm:cxn modelId="{8E9F2894-FFBB-4C23-A22B-A2715707D652}" type="presParOf" srcId="{CEB6EAEE-6CCD-43D4-8078-A9B84C7FD9F7}" destId="{80FDDE9E-C575-4149-BCF0-56EC1AB0485F}" srcOrd="1" destOrd="0" presId="urn:microsoft.com/office/officeart/2005/8/layout/hList1"/>
    <dgm:cxn modelId="{01F85194-AF78-4514-B623-626050EF3B66}" type="presParOf" srcId="{E197D8B7-F183-4439-84F2-5C843CB92647}" destId="{537BFC0D-A771-490B-993B-51B84A160804}" srcOrd="3" destOrd="0" presId="urn:microsoft.com/office/officeart/2005/8/layout/hList1"/>
    <dgm:cxn modelId="{D134C6DE-3B4C-417B-BDAE-66FE1B86326D}" type="presParOf" srcId="{E197D8B7-F183-4439-84F2-5C843CB92647}" destId="{A4D24F51-A291-4CF0-BB1F-6995758E47B8}" srcOrd="4" destOrd="0" presId="urn:microsoft.com/office/officeart/2005/8/layout/hList1"/>
    <dgm:cxn modelId="{59375AE5-510B-4892-9360-BA23FD6FA412}" type="presParOf" srcId="{A4D24F51-A291-4CF0-BB1F-6995758E47B8}" destId="{AF45D24C-A201-444D-9E91-EC6FF9466962}" srcOrd="0" destOrd="0" presId="urn:microsoft.com/office/officeart/2005/8/layout/hList1"/>
    <dgm:cxn modelId="{4ACD8AE8-29EF-4B43-8F67-B00A70B49631}" type="presParOf" srcId="{A4D24F51-A291-4CF0-BB1F-6995758E47B8}" destId="{19B6EDCA-A3F8-4E7B-9838-65B29C48B18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30138-A52F-4213-8B47-0ED5A8BB5CFF}">
      <dsp:nvSpPr>
        <dsp:cNvPr id="0" name=""/>
        <dsp:cNvSpPr/>
      </dsp:nvSpPr>
      <dsp:spPr>
        <a:xfrm>
          <a:off x="1615" y="284976"/>
          <a:ext cx="3918427" cy="11063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zh-CN" altLang="en-US" sz="3900" kern="1200" dirty="0"/>
            <a:t>教学目的</a:t>
          </a:r>
        </a:p>
      </dsp:txBody>
      <dsp:txXfrm>
        <a:off x="1615" y="284976"/>
        <a:ext cx="3918427" cy="1106314"/>
      </dsp:txXfrm>
    </dsp:sp>
    <dsp:sp modelId="{D63131A9-1FC9-4DF9-B3D0-E6FA44DC9377}">
      <dsp:nvSpPr>
        <dsp:cNvPr id="0" name=""/>
        <dsp:cNvSpPr/>
      </dsp:nvSpPr>
      <dsp:spPr>
        <a:xfrm>
          <a:off x="1601" y="1375799"/>
          <a:ext cx="3905842" cy="16944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a:t>学习研究思路与方法</a:t>
          </a:r>
        </a:p>
        <a:p>
          <a:pPr marL="285750" lvl="1" indent="-285750" algn="l" defTabSz="1244600">
            <a:lnSpc>
              <a:spcPct val="90000"/>
            </a:lnSpc>
            <a:spcBef>
              <a:spcPct val="0"/>
            </a:spcBef>
            <a:spcAft>
              <a:spcPct val="15000"/>
            </a:spcAft>
            <a:buChar char="•"/>
          </a:pPr>
          <a:r>
            <a:rPr lang="zh-CN" altLang="en-US" sz="2800" kern="1200" dirty="0"/>
            <a:t>应用定律解决问题</a:t>
          </a:r>
        </a:p>
      </dsp:txBody>
      <dsp:txXfrm>
        <a:off x="1601" y="1375799"/>
        <a:ext cx="3905842" cy="1694423"/>
      </dsp:txXfrm>
    </dsp:sp>
    <dsp:sp modelId="{A5C257D6-F3AE-4DA0-8E22-5EE97CD35554}">
      <dsp:nvSpPr>
        <dsp:cNvPr id="0" name=""/>
        <dsp:cNvSpPr/>
      </dsp:nvSpPr>
      <dsp:spPr>
        <a:xfrm>
          <a:off x="4048789" y="281107"/>
          <a:ext cx="2765785" cy="11063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zh-CN" altLang="en-US" sz="3900" kern="1200" dirty="0"/>
            <a:t>教学方法</a:t>
          </a:r>
        </a:p>
      </dsp:txBody>
      <dsp:txXfrm>
        <a:off x="4048789" y="281107"/>
        <a:ext cx="2765785" cy="1106314"/>
      </dsp:txXfrm>
    </dsp:sp>
    <dsp:sp modelId="{80FDDE9E-C575-4149-BCF0-56EC1AB0485F}">
      <dsp:nvSpPr>
        <dsp:cNvPr id="0" name=""/>
        <dsp:cNvSpPr/>
      </dsp:nvSpPr>
      <dsp:spPr>
        <a:xfrm>
          <a:off x="4052108" y="1360313"/>
          <a:ext cx="2765785" cy="17099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lrTx/>
            <a:buSzPct val="75000"/>
            <a:buFont typeface="Arial" panose="020B0604020202020204" pitchFamily="34" charset="0"/>
            <a:buChar char="•"/>
          </a:pPr>
          <a:r>
            <a:rPr lang="zh-CN" altLang="en-US" sz="2800" kern="1200" dirty="0">
              <a:solidFill>
                <a:schemeClr val="tx1"/>
              </a:solidFill>
              <a:latin typeface="Arial"/>
              <a:ea typeface="微软雅黑"/>
              <a:cs typeface="+mn-cs"/>
            </a:rPr>
            <a:t>讲课与实践相结合</a:t>
          </a:r>
        </a:p>
      </dsp:txBody>
      <dsp:txXfrm>
        <a:off x="4052108" y="1360313"/>
        <a:ext cx="2765785" cy="1709901"/>
      </dsp:txXfrm>
    </dsp:sp>
    <dsp:sp modelId="{AF45D24C-A201-444D-9E91-EC6FF9466962}">
      <dsp:nvSpPr>
        <dsp:cNvPr id="0" name=""/>
        <dsp:cNvSpPr/>
      </dsp:nvSpPr>
      <dsp:spPr>
        <a:xfrm>
          <a:off x="6950734" y="274694"/>
          <a:ext cx="3699376" cy="110631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zh-CN" altLang="en-US" sz="3900" kern="1200" dirty="0"/>
            <a:t>教学要求</a:t>
          </a:r>
        </a:p>
      </dsp:txBody>
      <dsp:txXfrm>
        <a:off x="6950734" y="274694"/>
        <a:ext cx="3699376" cy="1106314"/>
      </dsp:txXfrm>
    </dsp:sp>
    <dsp:sp modelId="{19B6EDCA-A3F8-4E7B-9838-65B29C48B18D}">
      <dsp:nvSpPr>
        <dsp:cNvPr id="0" name=""/>
        <dsp:cNvSpPr/>
      </dsp:nvSpPr>
      <dsp:spPr>
        <a:xfrm>
          <a:off x="6963305" y="1366708"/>
          <a:ext cx="3693872" cy="16527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CN" altLang="en-US" sz="2800" kern="1200" dirty="0">
              <a:solidFill>
                <a:prstClr val="black">
                  <a:hueOff val="0"/>
                  <a:satOff val="0"/>
                  <a:lumOff val="0"/>
                  <a:alphaOff val="0"/>
                </a:prstClr>
              </a:solidFill>
              <a:latin typeface="Arial"/>
              <a:ea typeface="微软雅黑"/>
              <a:cs typeface="+mn-cs"/>
            </a:rPr>
            <a:t>课后阅读资料</a:t>
          </a:r>
        </a:p>
        <a:p>
          <a:pPr marL="285750" lvl="1" indent="-285750" algn="l" defTabSz="1244600">
            <a:lnSpc>
              <a:spcPct val="90000"/>
            </a:lnSpc>
            <a:spcBef>
              <a:spcPct val="0"/>
            </a:spcBef>
            <a:spcAft>
              <a:spcPct val="15000"/>
            </a:spcAft>
            <a:buChar char="•"/>
          </a:pPr>
          <a:r>
            <a:rPr lang="zh-CN" altLang="en-US" sz="2800" kern="1200" dirty="0">
              <a:solidFill>
                <a:prstClr val="black">
                  <a:hueOff val="0"/>
                  <a:satOff val="0"/>
                  <a:lumOff val="0"/>
                  <a:alphaOff val="0"/>
                </a:prstClr>
              </a:solidFill>
              <a:latin typeface="Arial"/>
              <a:ea typeface="微软雅黑"/>
              <a:cs typeface="+mn-cs"/>
            </a:rPr>
            <a:t>讨论课积极发言</a:t>
          </a:r>
        </a:p>
      </dsp:txBody>
      <dsp:txXfrm>
        <a:off x="6963305" y="1366708"/>
        <a:ext cx="3693872" cy="16527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451"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452"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zh-CN" altLang="en-US" sz="1200" dirty="0"/>
              <a:t>‹#›</a:t>
            </a:fld>
            <a:endParaRPr lang="zh-CN" altLang="en-US"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2023/9/28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a:xfrm>
            <a:off x="381000" y="685800"/>
            <a:ext cx="6096000" cy="3429000"/>
          </a:xfrm>
        </p:spPr>
      </p:sp>
      <p:sp>
        <p:nvSpPr>
          <p:cNvPr id="19459" name="备注占位符 2"/>
          <p:cNvSpPr>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zh-CN" altLang="en-US" dirty="0">
              <a:solidFill>
                <a:srgbClr val="000000"/>
              </a:solidFill>
            </a:endParaRPr>
          </a:p>
        </p:txBody>
      </p:sp>
      <p:sp>
        <p:nvSpPr>
          <p:cNvPr id="3584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68B5E46-D119-4AB6-A1DD-D7DC7E716DBE}" type="slidenum">
              <a:rPr lang="zh-CN" altLang="en-US" b="0">
                <a:latin typeface="Arial" panose="020B0604020202020204" pitchFamily="34" charset="0"/>
              </a:rPr>
              <a:t>2</a:t>
            </a:fld>
            <a:endParaRPr lang="en-US" altLang="zh-CN" b="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5720" y="-121285"/>
            <a:ext cx="12237085" cy="5085080"/>
          </a:xfrm>
          <a:prstGeom prst="rect">
            <a:avLst/>
          </a:prstGeom>
        </p:spPr>
      </p:pic>
      <p:sp>
        <p:nvSpPr>
          <p:cNvPr id="2" name="标题 1"/>
          <p:cNvSpPr>
            <a:spLocks noGrp="1"/>
          </p:cNvSpPr>
          <p:nvPr>
            <p:ph type="ctrTitle"/>
            <p:custDataLst>
              <p:tags r:id="rId2"/>
            </p:custDataLst>
          </p:nvPr>
        </p:nvSpPr>
        <p:spPr>
          <a:xfrm>
            <a:off x="1196340" y="3716020"/>
            <a:ext cx="9799320" cy="1294765"/>
          </a:xfrm>
        </p:spPr>
        <p:txBody>
          <a:bodyPr lIns="90000" tIns="46800" rIns="90000" bIns="46800" anchor="b" anchorCtr="0">
            <a:normAutofit/>
          </a:bodyPr>
          <a:lstStyle>
            <a:lvl1pPr algn="ctr">
              <a:defRPr sz="4000">
                <a:solidFill>
                  <a:srgbClr val="17175D"/>
                </a:solidFill>
                <a:effectLst>
                  <a:outerShdw blurRad="38100" dist="38100" dir="2700000" algn="tl">
                    <a:srgbClr val="000000">
                      <a:alpha val="43137"/>
                    </a:srgbClr>
                  </a:outerShdw>
                </a:effectLst>
              </a:defRPr>
            </a:lvl1pPr>
          </a:lstStyle>
          <a:p>
            <a:r>
              <a:rPr lang="zh-CN" altLang="en-US">
                <a:sym typeface="+mn-ea"/>
              </a:rPr>
              <a:t>单击此处编辑母版标题样式</a:t>
            </a:r>
            <a:endParaRPr lang="zh-CN" altLang="en-US" dirty="0"/>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12" name="文本框 7"/>
          <p:cNvSpPr txBox="1">
            <a:spLocks noChangeArrowheads="1"/>
          </p:cNvSpPr>
          <p:nvPr userDrawn="1">
            <p:custDataLst>
              <p:tags r:id="rId6"/>
            </p:custDataLst>
          </p:nvPr>
        </p:nvSpPr>
        <p:spPr bwMode="auto">
          <a:xfrm>
            <a:off x="8040216" y="5661248"/>
            <a:ext cx="3816424" cy="44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ts val="2880"/>
              </a:lnSpc>
              <a:spcBef>
                <a:spcPts val="1200"/>
              </a:spcBef>
              <a:buClrTx/>
              <a:buSzTx/>
              <a:buNone/>
            </a:pPr>
            <a:r>
              <a:rPr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李长玲</a:t>
            </a:r>
            <a:r>
              <a:rPr lang="en-US" altLang="zh-CN"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   </a:t>
            </a:r>
            <a:r>
              <a:rPr lang="zh-CN" altLang="en-US" sz="2400" dirty="0">
                <a:solidFill>
                  <a:srgbClr val="17175D"/>
                </a:solidFill>
                <a:effectLst>
                  <a:outerShdw blurRad="38100" dist="38100" dir="2700000" algn="tl">
                    <a:srgbClr val="C0C0C0"/>
                  </a:outerShdw>
                </a:effectLst>
                <a:latin typeface="微软雅黑" panose="020B0503020204020204" charset="-122"/>
                <a:ea typeface="微软雅黑" panose="020B0503020204020204" charset="-122"/>
              </a:rPr>
              <a:t>信息管理研究院</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12674" name="Rectangle 2"/>
          <p:cNvSpPr>
            <a:spLocks noGrp="1" noChangeArrowheads="1"/>
          </p:cNvSpPr>
          <p:nvPr>
            <p:ph type="ctrTitle"/>
          </p:nvPr>
        </p:nvSpPr>
        <p:spPr bwMode="auto">
          <a:xfrm>
            <a:off x="914400" y="2130432"/>
            <a:ext cx="103632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defRPr/>
            </a:lvl1pPr>
          </a:lstStyle>
          <a:p>
            <a:pPr lvl="0"/>
            <a:r>
              <a:rPr lang="zh-CN" altLang="en-US" noProof="0"/>
              <a:t>单击此处编辑母版标题样式</a:t>
            </a:r>
          </a:p>
        </p:txBody>
      </p:sp>
      <p:sp>
        <p:nvSpPr>
          <p:cNvPr id="412675" name="Rectangle 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zh-CN" altLang="en-US" noProof="0"/>
              <a:t>单击此处编辑母版副标题样式</a:t>
            </a:r>
          </a:p>
        </p:txBody>
      </p:sp>
      <p:sp>
        <p:nvSpPr>
          <p:cNvPr id="4" name="Rectangle 4"/>
          <p:cNvSpPr>
            <a:spLocks noGrp="1" noChangeArrowheads="1"/>
          </p:cNvSpPr>
          <p:nvPr>
            <p:ph type="dt" sz="half" idx="10"/>
          </p:nvPr>
        </p:nvSpPr>
        <p:spPr>
          <a:xfrm>
            <a:off x="609600" y="6245225"/>
            <a:ext cx="2844800" cy="476250"/>
          </a:xfrm>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8737600" y="6245225"/>
            <a:ext cx="2844800" cy="476250"/>
          </a:xfrm>
        </p:spPr>
        <p:txBody>
          <a:bodyPr/>
          <a:lstStyle>
            <a:lvl1pPr>
              <a:defRPr/>
            </a:lvl1pPr>
          </a:lstStyle>
          <a:p>
            <a:fld id="{8CBA8CDC-0902-47E5-931A-6F262C6059F2}"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4B880153-B6B0-4473-87C6-1C390C884C06}"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7"/>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716260B5-8548-47A7-AA2A-A30DE65BF060}"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C7298FAA-330D-4B5E-A7BE-EA979FE6B4C2}"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fld id="{39715BFA-2289-4815-A1D4-ACA8CDD08C6D}"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fld id="{88394B98-00E0-4E88-A25D-3D6F755FD81B}"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B6B87B66-85CC-4806-9099-5590BA23794A}"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B6B87B66-85CC-4806-9099-5590BA23794A}"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9450" y="4452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330" y="1167765"/>
            <a:ext cx="10968990" cy="5081905"/>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12" name="Line 11"/>
          <p:cNvSpPr>
            <a:spLocks noChangeShapeType="1"/>
          </p:cNvSpPr>
          <p:nvPr userDrawn="1">
            <p:custDataLst>
              <p:tags r:id="rId6"/>
            </p:custDataLst>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a:p>
        </p:txBody>
      </p:sp>
      <p:grpSp>
        <p:nvGrpSpPr>
          <p:cNvPr id="28" name="组合 27"/>
          <p:cNvGrpSpPr/>
          <p:nvPr userDrawn="1"/>
        </p:nvGrpSpPr>
        <p:grpSpPr>
          <a:xfrm>
            <a:off x="10632504" y="0"/>
            <a:ext cx="1008112" cy="1006649"/>
            <a:chOff x="4998781" y="3381687"/>
            <a:chExt cx="2051173" cy="2051173"/>
          </a:xfrm>
        </p:grpSpPr>
        <p:sp>
          <p:nvSpPr>
            <p:cNvPr id="29" name="椭圆 28"/>
            <p:cNvSpPr/>
            <p:nvPr>
              <p:custDataLst>
                <p:tags r:id="rId7"/>
              </p:custDataLst>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custDataLst>
                <p:tags r:id="rId8"/>
              </p:custDataLst>
            </p:nvPr>
          </p:nvPicPr>
          <p:blipFill>
            <a:blip r:embed="rId10"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BF15CB98-9E9C-4CF8-9A1D-E2C532F766ED}"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1FF8F7A9-9A22-4D4A-B4DB-CE95D7088819}"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4591EE6C-7129-45B7-A500-667DE29B6374}"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2136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26400" cy="58213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fld id="{76C48C15-4B89-4B2A-83F4-1F241B0EA8FD}"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213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fld id="{908E6AF5-5F14-451C-A4CE-70C142390838}"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quarter" idx="1"/>
          </p:nvPr>
        </p:nvSpPr>
        <p:spPr>
          <a:xfrm>
            <a:off x="914400" y="19812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9812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914400" y="41148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97600" y="41148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fld id="{4679D76C-9C81-4A2A-A04E-C995F4E6EC9F}"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914400" y="1981200"/>
            <a:ext cx="508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9812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41148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fld id="{8A094152-4DA2-4A79-9750-A3E039F60332}"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0" y="1981200"/>
            <a:ext cx="508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9812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4114800"/>
            <a:ext cx="508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fld id="{B6A468CF-E2BC-4A99-A595-30A339F6B89B}"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914400" y="1981200"/>
            <a:ext cx="508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08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E325669C-3802-4384-9E12-F4F0CBFC9E8C}" type="slidenum">
              <a:rPr lang="zh-CN" altLang="en-US"/>
              <a:t>‹#›</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10" advTm="12137"/>
    </mc:Choice>
    <mc:Fallback xmlns="">
      <p:transition advTm="12137"/>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2023/9/28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2023/9/28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2023/9/28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2023/9/28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2023/9/28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2023/9/28</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1652"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spcBef>
                <a:spcPct val="0"/>
              </a:spcBef>
              <a:defRPr sz="1400" b="0">
                <a:solidFill>
                  <a:schemeClr val="tx1"/>
                </a:solidFill>
                <a:effectLst/>
                <a:latin typeface="+mn-lt"/>
                <a:ea typeface="宋体" panose="02010600030101010101" pitchFamily="2" charset="-122"/>
              </a:defRPr>
            </a:lvl1pPr>
          </a:lstStyle>
          <a:p>
            <a:pPr>
              <a:defRPr/>
            </a:pPr>
            <a:endParaRPr lang="en-US" altLang="zh-CN"/>
          </a:p>
        </p:txBody>
      </p:sp>
      <p:sp>
        <p:nvSpPr>
          <p:cNvPr id="41165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spcBef>
                <a:spcPct val="0"/>
              </a:spcBef>
              <a:defRPr sz="1400" b="0">
                <a:solidFill>
                  <a:schemeClr val="tx1"/>
                </a:solidFill>
                <a:effectLst/>
                <a:latin typeface="+mn-lt"/>
                <a:ea typeface="宋体" panose="02010600030101010101" pitchFamily="2" charset="-122"/>
              </a:defRPr>
            </a:lvl1pPr>
          </a:lstStyle>
          <a:p>
            <a:pPr>
              <a:defRPr/>
            </a:pPr>
            <a:endParaRPr lang="en-US" altLang="zh-CN"/>
          </a:p>
        </p:txBody>
      </p:sp>
      <p:sp>
        <p:nvSpPr>
          <p:cNvPr id="411654"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a:solidFill>
                  <a:schemeClr val="tx1"/>
                </a:solidFill>
                <a:latin typeface="Times New Roman" panose="02020603050405020304" pitchFamily="18" charset="0"/>
                <a:ea typeface="宋体" panose="02010600030101010101" pitchFamily="2" charset="-122"/>
              </a:defRPr>
            </a:lvl1pPr>
          </a:lstStyle>
          <a:p>
            <a:fld id="{3ECFE964-9A35-42A6-A32B-1628B4775ECF}"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10" advTm="12137"/>
    </mc:Choice>
    <mc:Fallback xmlns="">
      <p:transition advTm="12137"/>
    </mc:Fallback>
  </mc:AlternateContent>
  <p:txStyles>
    <p:titleStyle>
      <a:lvl1pPr algn="ctr" rtl="0" eaLnBrk="0" fontAlgn="base" hangingPunct="0">
        <a:spcBef>
          <a:spcPct val="0"/>
        </a:spcBef>
        <a:spcAft>
          <a:spcPct val="0"/>
        </a:spcAft>
        <a:defRPr kumimoji="1" sz="3200">
          <a:solidFill>
            <a:srgbClr val="FF0000"/>
          </a:solidFill>
          <a:latin typeface="+mj-lt"/>
          <a:ea typeface="+mj-ea"/>
          <a:cs typeface="+mj-cs"/>
        </a:defRPr>
      </a:lvl1pPr>
      <a:lvl2pPr algn="ctr" rtl="0" eaLnBrk="0" fontAlgn="base" hangingPunct="0">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2pPr>
      <a:lvl3pPr algn="ctr" rtl="0" eaLnBrk="0" fontAlgn="base" hangingPunct="0">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3pPr>
      <a:lvl4pPr algn="ctr" rtl="0" eaLnBrk="0" fontAlgn="base" hangingPunct="0">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4pPr>
      <a:lvl5pPr algn="ctr" rtl="0" eaLnBrk="0" fontAlgn="base" hangingPunct="0">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5pPr>
      <a:lvl6pPr marL="4572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6pPr>
      <a:lvl7pPr marL="9144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7pPr>
      <a:lvl8pPr marL="13716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8pPr>
      <a:lvl9pPr marL="1828800" algn="ctr" rtl="0" fontAlgn="base">
        <a:spcBef>
          <a:spcPct val="0"/>
        </a:spcBef>
        <a:spcAft>
          <a:spcPct val="0"/>
        </a:spcAft>
        <a:defRPr kumimoji="1" sz="3200">
          <a:solidFill>
            <a:srgbClr val="FF0000"/>
          </a:solidFill>
          <a:latin typeface="Times New Roman" panose="02020603050405020304" pitchFamily="18" charset="0"/>
          <a:ea typeface="黑体" panose="02010609060101010101" pitchFamily="49" charset="-122"/>
        </a:defRPr>
      </a:lvl9pPr>
    </p:titleStyle>
    <p:bodyStyle>
      <a:lvl1pPr marL="342900" indent="-342900" algn="l" rtl="0" eaLnBrk="0" fontAlgn="base" hangingPunct="0">
        <a:spcBef>
          <a:spcPct val="20000"/>
        </a:spcBef>
        <a:spcAft>
          <a:spcPct val="0"/>
        </a:spcAft>
        <a:buClr>
          <a:srgbClr val="0000FF"/>
        </a:buClr>
        <a:buSzPct val="80000"/>
        <a:buFont typeface="Wingdings" panose="05000000000000000000" pitchFamily="2" charset="2"/>
        <a:buChar char="n"/>
        <a:defRPr kumimoji="1"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kumimoji="1" sz="2400" b="1">
          <a:solidFill>
            <a:srgbClr val="0000FF"/>
          </a:solidFill>
          <a:latin typeface="+mn-lt"/>
          <a:ea typeface="仿宋_GB2312" pitchFamily="49" charset="-122"/>
        </a:defRPr>
      </a:lvl2pPr>
      <a:lvl3pPr marL="1143000" indent="-228600" algn="l" rtl="0" eaLnBrk="0" fontAlgn="base" hangingPunct="0">
        <a:spcBef>
          <a:spcPct val="20000"/>
        </a:spcBef>
        <a:spcAft>
          <a:spcPct val="0"/>
        </a:spcAft>
        <a:buChar char="•"/>
        <a:defRPr kumimoji="1"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kumimoji="1"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kumimoji="1" sz="2000">
          <a:solidFill>
            <a:schemeClr val="tx1"/>
          </a:solidFill>
          <a:latin typeface="+mn-lt"/>
          <a:ea typeface="宋体" panose="02010600030101010101" pitchFamily="2" charset="-122"/>
        </a:defRPr>
      </a:lvl5pPr>
      <a:lvl6pPr marL="25146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6pPr>
      <a:lvl7pPr marL="29718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7pPr>
      <a:lvl8pPr marL="34290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8pPr>
      <a:lvl9pPr marL="3886200" indent="-228600" algn="l" rtl="0" fontAlgn="base">
        <a:spcBef>
          <a:spcPct val="20000"/>
        </a:spcBef>
        <a:spcAft>
          <a:spcPct val="0"/>
        </a:spcAft>
        <a:buChar char="»"/>
        <a:defRPr kumimoji="1"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3" Type="http://schemas.openxmlformats.org/officeDocument/2006/relationships/tags" Target="../tags/tag70.xml"/><Relationship Id="rId21" Type="http://schemas.openxmlformats.org/officeDocument/2006/relationships/notesSlide" Target="../notesSlides/notesSlide1.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slideLayout" Target="../slideLayouts/slideLayout18.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tags" Target="../tags/tag82.xml"/><Relationship Id="rId10" Type="http://schemas.openxmlformats.org/officeDocument/2006/relationships/tags" Target="../tags/tag77.xml"/><Relationship Id="rId19" Type="http://schemas.openxmlformats.org/officeDocument/2006/relationships/tags" Target="../tags/tag86.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tags" Target="../tags/tag93.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image" Target="../media/image20.wmf"/><Relationship Id="rId18" Type="http://schemas.openxmlformats.org/officeDocument/2006/relationships/image" Target="../media/image24.wmf"/><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19.wmf"/><Relationship Id="rId17" Type="http://schemas.openxmlformats.org/officeDocument/2006/relationships/image" Target="../media/image23.wmf"/><Relationship Id="rId2" Type="http://schemas.openxmlformats.org/officeDocument/2006/relationships/tags" Target="../tags/tag95.xml"/><Relationship Id="rId16" Type="http://schemas.openxmlformats.org/officeDocument/2006/relationships/image" Target="../media/image22.wmf"/><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18.wmf"/><Relationship Id="rId5" Type="http://schemas.openxmlformats.org/officeDocument/2006/relationships/tags" Target="../tags/tag98.xml"/><Relationship Id="rId15" Type="http://schemas.openxmlformats.org/officeDocument/2006/relationships/image" Target="../media/image21.wmf"/><Relationship Id="rId10" Type="http://schemas.openxmlformats.org/officeDocument/2006/relationships/slideLayout" Target="../slideLayouts/slideLayout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8.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03.xml"/><Relationship Id="rId6" Type="http://schemas.openxmlformats.org/officeDocument/2006/relationships/image" Target="../media/image26.wmf"/><Relationship Id="rId5" Type="http://schemas.openxmlformats.org/officeDocument/2006/relationships/hyperlink" Target="http://210.44.185.14/bookhtm/index.asp" TargetMode="External"/><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oleObject" Target="../embeddings/oleObject12.bin"/><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image" Target="../media/image28.wmf"/><Relationship Id="rId17" Type="http://schemas.openxmlformats.org/officeDocument/2006/relationships/image" Target="../media/image32.png"/><Relationship Id="rId2" Type="http://schemas.openxmlformats.org/officeDocument/2006/relationships/tags" Target="../tags/tag105.xml"/><Relationship Id="rId16" Type="http://schemas.openxmlformats.org/officeDocument/2006/relationships/image" Target="../media/image31.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oleObject" Target="../embeddings/oleObject11.bin"/><Relationship Id="rId5" Type="http://schemas.openxmlformats.org/officeDocument/2006/relationships/tags" Target="../tags/tag108.xml"/><Relationship Id="rId15" Type="http://schemas.openxmlformats.org/officeDocument/2006/relationships/image" Target="../media/image30.wmf"/><Relationship Id="rId10" Type="http://schemas.openxmlformats.org/officeDocument/2006/relationships/image" Target="../media/image25.wmf"/><Relationship Id="rId4" Type="http://schemas.openxmlformats.org/officeDocument/2006/relationships/tags" Target="../tags/tag107.xml"/><Relationship Id="rId9" Type="http://schemas.openxmlformats.org/officeDocument/2006/relationships/oleObject" Target="../embeddings/oleObject10.bin"/><Relationship Id="rId14" Type="http://schemas.openxmlformats.org/officeDocument/2006/relationships/image" Target="../media/image29.wmf"/></Relationships>
</file>

<file path=ppt/slides/_rels/slide2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audio" Target="../media/audio1.wav"/><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tags" Target="../tags/tag111.xml"/><Relationship Id="rId6" Type="http://schemas.openxmlformats.org/officeDocument/2006/relationships/hyperlink" Target="http://210.44.185.14/bookhtm/index.asp" TargetMode="External"/><Relationship Id="rId5" Type="http://schemas.openxmlformats.org/officeDocument/2006/relationships/image" Target="../media/image33.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tags" Target="../tags/tag114.xml"/><Relationship Id="rId7" Type="http://schemas.openxmlformats.org/officeDocument/2006/relationships/oleObject" Target="../embeddings/oleObject14.bin"/><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26.wmf"/><Relationship Id="rId5" Type="http://schemas.openxmlformats.org/officeDocument/2006/relationships/hyperlink" Target="http://210.44.185.14/bookhtm/index.asp" TargetMode="External"/><Relationship Id="rId4" Type="http://schemas.openxmlformats.org/officeDocument/2006/relationships/slideLayout" Target="../slideLayouts/slideLayout2.xml"/><Relationship Id="rId9" Type="http://schemas.openxmlformats.org/officeDocument/2006/relationships/image" Target="../media/image3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115.xml"/><Relationship Id="rId6" Type="http://schemas.openxmlformats.org/officeDocument/2006/relationships/image" Target="../media/image37.wmf"/><Relationship Id="rId5" Type="http://schemas.openxmlformats.org/officeDocument/2006/relationships/oleObject" Target="../embeddings/oleObject16.bin"/><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116.xml"/><Relationship Id="rId6" Type="http://schemas.openxmlformats.org/officeDocument/2006/relationships/image" Target="../media/image39.wmf"/><Relationship Id="rId5" Type="http://schemas.openxmlformats.org/officeDocument/2006/relationships/oleObject" Target="../embeddings/oleObject18.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tags" Target="../tags/tag117.xml"/><Relationship Id="rId6" Type="http://schemas.openxmlformats.org/officeDocument/2006/relationships/oleObject" Target="../embeddings/oleObject22.bin"/><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118.xml"/><Relationship Id="rId4" Type="http://schemas.openxmlformats.org/officeDocument/2006/relationships/image" Target="../media/image43.wmf"/></Relationships>
</file>

<file path=ppt/slides/_rels/slide35.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45.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44.png"/><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123.xml"/><Relationship Id="rId4" Type="http://schemas.openxmlformats.org/officeDocument/2006/relationships/image" Target="../media/image46.wmf"/></Relationships>
</file>

<file path=ppt/slides/_rels/slide37.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tags" Target="../tags/tag124.xml"/><Relationship Id="rId6" Type="http://schemas.openxmlformats.org/officeDocument/2006/relationships/image" Target="../media/image48.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tags" Target="../tags/tag128.xml"/><Relationship Id="rId4" Type="http://schemas.openxmlformats.org/officeDocument/2006/relationships/image" Target="../media/image5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tags" Target="../tags/tag129.xml"/><Relationship Id="rId6" Type="http://schemas.openxmlformats.org/officeDocument/2006/relationships/image" Target="../media/image54.wmf"/><Relationship Id="rId5" Type="http://schemas.openxmlformats.org/officeDocument/2006/relationships/oleObject" Target="../embeddings/oleObject32.bin"/><Relationship Id="rId4" Type="http://schemas.openxmlformats.org/officeDocument/2006/relationships/image" Target="../media/image53.wmf"/></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196340" y="3787775"/>
            <a:ext cx="9799320" cy="1294765"/>
          </a:xfrm>
        </p:spPr>
        <p:txBody>
          <a:bodyPr/>
          <a:lstStyle/>
          <a:p>
            <a:r>
              <a:rPr lang="zh-CN" altLang="en-US" sz="5400">
                <a:effectLst>
                  <a:outerShdw blurRad="38100" dist="38100" dir="2700000" algn="tl">
                    <a:srgbClr val="000000">
                      <a:alpha val="43137"/>
                    </a:srgbClr>
                  </a:outerShdw>
                </a:effectLst>
              </a:rPr>
              <a:t>  信息计量学概论</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47625" y="113665"/>
            <a:ext cx="8136255" cy="836930"/>
          </a:xfrm>
        </p:spPr>
        <p:txBody>
          <a:bodyPr vert="horz" wrap="square" lIns="121920" tIns="60960" rIns="121920" bIns="60960" anchor="b" anchorCtr="0"/>
          <a:lstStyle/>
          <a:p>
            <a:pPr eaLnBrk="1" hangingPunct="1"/>
            <a:r>
              <a:rPr lang="zh-CN" altLang="en-US" dirty="0">
                <a:solidFill>
                  <a:srgbClr val="17175D"/>
                </a:solidFill>
                <a:latin typeface="微软雅黑" panose="020B0503020204020204" charset="-122"/>
                <a:ea typeface="微软雅黑" panose="020B0503020204020204" charset="-122"/>
                <a:cs typeface="微软雅黑" panose="020B0503020204020204" charset="-122"/>
              </a:rPr>
              <a:t>萌芽时期（1917-1933）</a:t>
            </a:r>
          </a:p>
        </p:txBody>
      </p:sp>
      <p:sp>
        <p:nvSpPr>
          <p:cNvPr id="36867" name="Rectangle 3"/>
          <p:cNvSpPr>
            <a:spLocks noGrp="1"/>
          </p:cNvSpPr>
          <p:nvPr>
            <p:ph idx="1"/>
          </p:nvPr>
        </p:nvSpPr>
        <p:spPr>
          <a:xfrm>
            <a:off x="767408" y="1052736"/>
            <a:ext cx="11277600" cy="5537835"/>
          </a:xfrm>
        </p:spPr>
        <p:txBody>
          <a:bodyPr vert="horz" wrap="square" lIns="121920" tIns="60960" rIns="121920" bIns="60960" anchor="t" anchorCtr="0">
            <a:normAutofit fontScale="85000" lnSpcReduction="20000"/>
          </a:bodyPr>
          <a:lstStyle/>
          <a:p>
            <a:pPr eaLnBrk="1" hangingPunct="1"/>
            <a:r>
              <a:rPr lang="zh-CN" altLang="en-US" sz="2600" b="1" dirty="0">
                <a:solidFill>
                  <a:srgbClr val="000000"/>
                </a:solidFill>
              </a:rPr>
              <a:t>1917：</a:t>
            </a:r>
            <a:r>
              <a:rPr lang="en-US" altLang="zh-CN" sz="2600" b="1" dirty="0">
                <a:solidFill>
                  <a:srgbClr val="000000"/>
                </a:solidFill>
              </a:rPr>
              <a:t>F.T. Cole</a:t>
            </a:r>
            <a:r>
              <a:rPr lang="zh-CN" altLang="en-US" sz="2600" b="1" dirty="0">
                <a:solidFill>
                  <a:srgbClr val="000000"/>
                </a:solidFill>
              </a:rPr>
              <a:t>和</a:t>
            </a:r>
            <a:r>
              <a:rPr lang="en-US" altLang="zh-CN" sz="2600" b="1" dirty="0">
                <a:solidFill>
                  <a:srgbClr val="000000"/>
                </a:solidFill>
              </a:rPr>
              <a:t>N.B. Eales</a:t>
            </a:r>
            <a:r>
              <a:rPr lang="zh-CN" altLang="en-US" sz="2600" b="1" dirty="0">
                <a:solidFill>
                  <a:srgbClr val="000000"/>
                </a:solidFill>
              </a:rPr>
              <a:t>的论文：</a:t>
            </a:r>
          </a:p>
          <a:p>
            <a:pPr lvl="1" eaLnBrk="1" hangingPunct="1"/>
            <a:r>
              <a:rPr lang="zh-CN" altLang="en-US" sz="2200" dirty="0">
                <a:solidFill>
                  <a:srgbClr val="000000"/>
                </a:solidFill>
              </a:rPr>
              <a:t>说明了文献统计方法及其意义</a:t>
            </a:r>
          </a:p>
          <a:p>
            <a:pPr lvl="2" eaLnBrk="1" hangingPunct="1"/>
            <a:r>
              <a:rPr lang="zh-CN" altLang="en-US" sz="2100" dirty="0">
                <a:solidFill>
                  <a:srgbClr val="000000"/>
                </a:solidFill>
              </a:rPr>
              <a:t>首次利用文献计量方法分析1543-1860年发表的</a:t>
            </a:r>
            <a:r>
              <a:rPr lang="zh-CN" altLang="en-US" sz="2100" dirty="0">
                <a:solidFill>
                  <a:srgbClr val="CC0000"/>
                </a:solidFill>
              </a:rPr>
              <a:t>比较解剖学文献：研究重点、发展趋势与国家分布。</a:t>
            </a:r>
          </a:p>
          <a:p>
            <a:r>
              <a:rPr lang="zh-CN" altLang="en-US" sz="2600" b="1" dirty="0">
                <a:solidFill>
                  <a:srgbClr val="000000"/>
                </a:solidFill>
              </a:rPr>
              <a:t>1923：</a:t>
            </a:r>
            <a:r>
              <a:rPr lang="en-US" altLang="zh-CN" sz="2600" b="1" dirty="0">
                <a:solidFill>
                  <a:srgbClr val="000000"/>
                </a:solidFill>
              </a:rPr>
              <a:t>E.W. Hulme</a:t>
            </a:r>
          </a:p>
          <a:p>
            <a:pPr lvl="1"/>
            <a:r>
              <a:rPr lang="zh-CN" altLang="en-US" sz="2200" dirty="0">
                <a:solidFill>
                  <a:srgbClr val="000000"/>
                </a:solidFill>
              </a:rPr>
              <a:t>利用统计文献的方法来阐明科学技术的进步</a:t>
            </a:r>
          </a:p>
          <a:p>
            <a:pPr lvl="2"/>
            <a:r>
              <a:rPr lang="zh-CN" altLang="en-US" sz="2100" dirty="0">
                <a:solidFill>
                  <a:srgbClr val="000000"/>
                </a:solidFill>
              </a:rPr>
              <a:t>对世界各国期刊进行比较分析，把学科和文献量的变化与国际发展结合起来</a:t>
            </a:r>
          </a:p>
          <a:p>
            <a:pPr lvl="2"/>
            <a:r>
              <a:rPr lang="zh-CN" altLang="en-US" sz="2100" dirty="0">
                <a:solidFill>
                  <a:srgbClr val="000000"/>
                </a:solidFill>
              </a:rPr>
              <a:t>分析了</a:t>
            </a:r>
            <a:r>
              <a:rPr lang="zh-CN" altLang="en-US" sz="2100" dirty="0">
                <a:solidFill>
                  <a:srgbClr val="CC0000"/>
                </a:solidFill>
              </a:rPr>
              <a:t>英国专利的增长情况，与英国的社会进步联系起来</a:t>
            </a:r>
          </a:p>
          <a:p>
            <a:r>
              <a:rPr lang="zh-CN" altLang="en-US" sz="2600" b="1" dirty="0">
                <a:solidFill>
                  <a:srgbClr val="000000"/>
                </a:solidFill>
              </a:rPr>
              <a:t>1926：洛特卡定律</a:t>
            </a:r>
          </a:p>
          <a:p>
            <a:pPr lvl="1"/>
            <a:r>
              <a:rPr lang="zh-CN" altLang="en-US" sz="2200" dirty="0">
                <a:solidFill>
                  <a:srgbClr val="000000"/>
                </a:solidFill>
              </a:rPr>
              <a:t>文献计量学中</a:t>
            </a:r>
            <a:r>
              <a:rPr lang="zh-CN" altLang="en-US" sz="2200" dirty="0">
                <a:solidFill>
                  <a:srgbClr val="C00000"/>
                </a:solidFill>
              </a:rPr>
              <a:t>最早的定律</a:t>
            </a:r>
          </a:p>
          <a:p>
            <a:pPr lvl="2">
              <a:lnSpc>
                <a:spcPct val="110000"/>
              </a:lnSpc>
            </a:pPr>
            <a:r>
              <a:rPr lang="zh-CN" altLang="en-US" sz="2100" dirty="0">
                <a:solidFill>
                  <a:srgbClr val="CC0000"/>
                </a:solidFill>
              </a:rPr>
              <a:t>作者与著作量之间数量关系</a:t>
            </a:r>
            <a:r>
              <a:rPr lang="zh-CN" altLang="en-US" sz="2100" dirty="0">
                <a:solidFill>
                  <a:srgbClr val="000000"/>
                </a:solidFill>
              </a:rPr>
              <a:t>的定律</a:t>
            </a:r>
          </a:p>
          <a:p>
            <a:pPr>
              <a:lnSpc>
                <a:spcPct val="120000"/>
              </a:lnSpc>
            </a:pPr>
            <a:r>
              <a:rPr lang="zh-CN" altLang="en-US" sz="2800" b="1" dirty="0">
                <a:solidFill>
                  <a:srgbClr val="000000"/>
                </a:solidFill>
              </a:rPr>
              <a:t>1927：</a:t>
            </a:r>
            <a:r>
              <a:rPr lang="en-US" altLang="zh-CN" sz="2800" b="1" dirty="0">
                <a:solidFill>
                  <a:srgbClr val="000000"/>
                </a:solidFill>
              </a:rPr>
              <a:t>P.K.L. Gross</a:t>
            </a:r>
            <a:r>
              <a:rPr lang="zh-CN" altLang="en-US" sz="2800" b="1" dirty="0">
                <a:solidFill>
                  <a:srgbClr val="000000"/>
                </a:solidFill>
              </a:rPr>
              <a:t>和</a:t>
            </a:r>
            <a:r>
              <a:rPr lang="en-US" altLang="zh-CN" sz="2800" b="1" dirty="0">
                <a:solidFill>
                  <a:srgbClr val="000000"/>
                </a:solidFill>
              </a:rPr>
              <a:t>E.M. Gross</a:t>
            </a:r>
            <a:r>
              <a:rPr lang="zh-CN" altLang="en-US" sz="2800" b="1" dirty="0">
                <a:solidFill>
                  <a:srgbClr val="000000"/>
                </a:solidFill>
              </a:rPr>
              <a:t>夫妇</a:t>
            </a:r>
          </a:p>
          <a:p>
            <a:pPr lvl="1"/>
            <a:r>
              <a:rPr lang="zh-CN" altLang="en-US" sz="2200" dirty="0">
                <a:solidFill>
                  <a:srgbClr val="000000"/>
                </a:solidFill>
              </a:rPr>
              <a:t>文献学历史上的</a:t>
            </a:r>
            <a:r>
              <a:rPr lang="zh-CN" altLang="en-US" sz="2200" dirty="0">
                <a:solidFill>
                  <a:srgbClr val="C00000"/>
                </a:solidFill>
              </a:rPr>
              <a:t>第一次引文分析</a:t>
            </a:r>
          </a:p>
          <a:p>
            <a:pPr lvl="2">
              <a:lnSpc>
                <a:spcPct val="110000"/>
              </a:lnSpc>
            </a:pPr>
            <a:r>
              <a:rPr lang="zh-CN" altLang="en-US" sz="2100" dirty="0">
                <a:solidFill>
                  <a:srgbClr val="000000"/>
                </a:solidFill>
              </a:rPr>
              <a:t>对化学教育期刊的引文（参考文献）进行分析：</a:t>
            </a:r>
            <a:r>
              <a:rPr lang="zh-CN" altLang="en-US" sz="2100" dirty="0">
                <a:solidFill>
                  <a:srgbClr val="CC0000"/>
                </a:solidFill>
              </a:rPr>
              <a:t>找出专业期刊</a:t>
            </a:r>
          </a:p>
        </p:txBody>
      </p:sp>
    </p:spTree>
  </p:cSld>
  <p:clrMapOvr>
    <a:masterClrMapping/>
  </p:clrMapOvr>
  <p:transition spd="slow">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0" y="-27305"/>
            <a:ext cx="9160933" cy="1028700"/>
          </a:xfrm>
        </p:spPr>
        <p:txBody>
          <a:bodyPr vert="horz" wrap="square" lIns="121920" tIns="60960" rIns="121920" bIns="60960" anchor="b" anchorCtr="0"/>
          <a:lstStyle/>
          <a:p>
            <a:pPr eaLnBrk="1" hangingPunct="1"/>
            <a:r>
              <a:rPr lang="zh-CN" altLang="en-US" dirty="0">
                <a:solidFill>
                  <a:srgbClr val="17175D"/>
                </a:solidFill>
                <a:latin typeface="微软雅黑" panose="020B0503020204020204" charset="-122"/>
                <a:ea typeface="微软雅黑" panose="020B0503020204020204" charset="-122"/>
                <a:cs typeface="微软雅黑" panose="020B0503020204020204" charset="-122"/>
              </a:rPr>
              <a:t>奠定时期（1934-1960）</a:t>
            </a:r>
          </a:p>
        </p:txBody>
      </p:sp>
      <p:sp>
        <p:nvSpPr>
          <p:cNvPr id="37891" name="Rectangle 3"/>
          <p:cNvSpPr>
            <a:spLocks noGrp="1"/>
          </p:cNvSpPr>
          <p:nvPr>
            <p:ph idx="1"/>
          </p:nvPr>
        </p:nvSpPr>
        <p:spPr>
          <a:xfrm>
            <a:off x="1374552" y="1002512"/>
            <a:ext cx="9442896" cy="5726430"/>
          </a:xfrm>
        </p:spPr>
        <p:txBody>
          <a:bodyPr vert="horz" wrap="square" lIns="121920" tIns="60960" rIns="121920" bIns="60960" anchor="t" anchorCtr="0">
            <a:normAutofit lnSpcReduction="10000"/>
          </a:bodyPr>
          <a:lstStyle/>
          <a:p>
            <a:pPr>
              <a:lnSpc>
                <a:spcPct val="110000"/>
              </a:lnSpc>
              <a:spcAft>
                <a:spcPts val="600"/>
              </a:spcAft>
            </a:pPr>
            <a:r>
              <a:rPr lang="zh-CN" altLang="en-US" sz="2400" b="1" dirty="0">
                <a:solidFill>
                  <a:srgbClr val="000000"/>
                </a:solidFill>
              </a:rPr>
              <a:t>1934：布拉德福定律</a:t>
            </a:r>
          </a:p>
          <a:p>
            <a:pPr lvl="1" eaLnBrk="1" hangingPunct="1">
              <a:lnSpc>
                <a:spcPct val="110000"/>
              </a:lnSpc>
            </a:pPr>
            <a:r>
              <a:rPr lang="zh-CN" altLang="en-US" sz="2000" dirty="0">
                <a:solidFill>
                  <a:srgbClr val="000000"/>
                </a:solidFill>
              </a:rPr>
              <a:t>奠定了文献计量学的理论基础</a:t>
            </a:r>
          </a:p>
          <a:p>
            <a:pPr lvl="2" eaLnBrk="1" hangingPunct="1">
              <a:lnSpc>
                <a:spcPct val="110000"/>
              </a:lnSpc>
            </a:pPr>
            <a:r>
              <a:rPr lang="zh-CN" altLang="en-US" sz="1800" dirty="0">
                <a:solidFill>
                  <a:srgbClr val="000000"/>
                </a:solidFill>
              </a:rPr>
              <a:t>反映</a:t>
            </a:r>
            <a:r>
              <a:rPr lang="zh-CN" altLang="en-US" sz="1800" dirty="0">
                <a:solidFill>
                  <a:srgbClr val="CC0000"/>
                </a:solidFill>
              </a:rPr>
              <a:t>科学论文在科技期刊中的分布规律</a:t>
            </a:r>
          </a:p>
          <a:p>
            <a:pPr>
              <a:lnSpc>
                <a:spcPct val="110000"/>
              </a:lnSpc>
              <a:spcAft>
                <a:spcPts val="600"/>
              </a:spcAft>
            </a:pPr>
            <a:r>
              <a:rPr lang="zh-CN" altLang="en-US" sz="2400" b="1" dirty="0">
                <a:solidFill>
                  <a:srgbClr val="000000"/>
                </a:solidFill>
              </a:rPr>
              <a:t>1935：齐普夫定律</a:t>
            </a:r>
          </a:p>
          <a:p>
            <a:pPr lvl="1" eaLnBrk="1" hangingPunct="1">
              <a:lnSpc>
                <a:spcPct val="110000"/>
              </a:lnSpc>
            </a:pPr>
            <a:r>
              <a:rPr lang="zh-CN" altLang="en-US" sz="2000" dirty="0">
                <a:solidFill>
                  <a:srgbClr val="000000"/>
                </a:solidFill>
              </a:rPr>
              <a:t>文献计量学的基本经验法则之一</a:t>
            </a:r>
          </a:p>
          <a:p>
            <a:pPr lvl="2" eaLnBrk="1" hangingPunct="1">
              <a:lnSpc>
                <a:spcPct val="110000"/>
              </a:lnSpc>
            </a:pPr>
            <a:r>
              <a:rPr lang="zh-CN" altLang="en-US" sz="1800" dirty="0">
                <a:solidFill>
                  <a:srgbClr val="000000"/>
                </a:solidFill>
              </a:rPr>
              <a:t>文献中</a:t>
            </a:r>
            <a:r>
              <a:rPr lang="zh-CN" altLang="en-US" sz="1800" dirty="0">
                <a:solidFill>
                  <a:srgbClr val="CC0000"/>
                </a:solidFill>
              </a:rPr>
              <a:t>词频分布的规律</a:t>
            </a:r>
          </a:p>
          <a:p>
            <a:pPr>
              <a:lnSpc>
                <a:spcPct val="110000"/>
              </a:lnSpc>
              <a:spcAft>
                <a:spcPts val="600"/>
              </a:spcAft>
            </a:pPr>
            <a:r>
              <a:rPr lang="zh-CN" altLang="en-US" sz="2400" b="1" dirty="0">
                <a:solidFill>
                  <a:srgbClr val="000000"/>
                </a:solidFill>
              </a:rPr>
              <a:t>50年代：</a:t>
            </a:r>
            <a:r>
              <a:rPr lang="en-US" altLang="zh-CN" sz="2400" b="1" dirty="0">
                <a:solidFill>
                  <a:srgbClr val="000000"/>
                </a:solidFill>
              </a:rPr>
              <a:t>E. Garfield（</a:t>
            </a:r>
            <a:r>
              <a:rPr lang="zh-CN" altLang="en-US" sz="2400" b="1" dirty="0">
                <a:solidFill>
                  <a:srgbClr val="000000"/>
                </a:solidFill>
              </a:rPr>
              <a:t>加菲尔德）</a:t>
            </a:r>
          </a:p>
          <a:p>
            <a:pPr lvl="1" eaLnBrk="1" hangingPunct="1">
              <a:lnSpc>
                <a:spcPct val="110000"/>
              </a:lnSpc>
            </a:pPr>
            <a:r>
              <a:rPr lang="zh-CN" altLang="en-US" sz="2000" dirty="0">
                <a:solidFill>
                  <a:srgbClr val="000000"/>
                </a:solidFill>
              </a:rPr>
              <a:t>科学引文索引的基础</a:t>
            </a:r>
          </a:p>
          <a:p>
            <a:pPr lvl="2" eaLnBrk="1" hangingPunct="1">
              <a:lnSpc>
                <a:spcPct val="110000"/>
              </a:lnSpc>
            </a:pPr>
            <a:r>
              <a:rPr lang="zh-CN" altLang="en-US" sz="1800" dirty="0">
                <a:solidFill>
                  <a:srgbClr val="000000"/>
                </a:solidFill>
              </a:rPr>
              <a:t>用</a:t>
            </a:r>
            <a:r>
              <a:rPr lang="zh-CN" altLang="en-US" sz="1800" dirty="0">
                <a:solidFill>
                  <a:srgbClr val="CC0000"/>
                </a:solidFill>
              </a:rPr>
              <a:t>引文检索科技论文的方法</a:t>
            </a:r>
          </a:p>
          <a:p>
            <a:pPr>
              <a:lnSpc>
                <a:spcPct val="110000"/>
              </a:lnSpc>
              <a:spcAft>
                <a:spcPts val="600"/>
              </a:spcAft>
            </a:pPr>
            <a:r>
              <a:rPr lang="zh-CN" altLang="en-US" sz="2400" b="1" dirty="0">
                <a:solidFill>
                  <a:srgbClr val="000000"/>
                </a:solidFill>
              </a:rPr>
              <a:t>1958：贝尔纳</a:t>
            </a:r>
          </a:p>
          <a:p>
            <a:pPr lvl="1" eaLnBrk="1" hangingPunct="1">
              <a:lnSpc>
                <a:spcPct val="110000"/>
              </a:lnSpc>
            </a:pPr>
            <a:r>
              <a:rPr lang="zh-CN" altLang="en-US" sz="2000" dirty="0">
                <a:solidFill>
                  <a:srgbClr val="000000"/>
                </a:solidFill>
              </a:rPr>
              <a:t>初步揭示了文献老化的规律</a:t>
            </a:r>
          </a:p>
          <a:p>
            <a:pPr lvl="2" eaLnBrk="1" hangingPunct="1">
              <a:lnSpc>
                <a:spcPct val="110000"/>
              </a:lnSpc>
            </a:pPr>
            <a:r>
              <a:rPr lang="zh-CN" altLang="en-US" sz="1800" dirty="0">
                <a:solidFill>
                  <a:srgbClr val="CC0000"/>
                </a:solidFill>
              </a:rPr>
              <a:t>利用“半衰期”来衡量已发表文献的老化速度</a:t>
            </a:r>
          </a:p>
          <a:p>
            <a:pPr>
              <a:lnSpc>
                <a:spcPct val="110000"/>
              </a:lnSpc>
              <a:spcAft>
                <a:spcPts val="600"/>
              </a:spcAft>
            </a:pPr>
            <a:r>
              <a:rPr lang="zh-CN" altLang="en-US" sz="2400" b="1" dirty="0">
                <a:solidFill>
                  <a:srgbClr val="000000"/>
                </a:solidFill>
              </a:rPr>
              <a:t>1934-1960：文献增长规律的研究也有突破性进展</a:t>
            </a:r>
          </a:p>
          <a:p>
            <a:pPr lvl="1" eaLnBrk="1" hangingPunct="1">
              <a:lnSpc>
                <a:spcPct val="110000"/>
              </a:lnSpc>
            </a:pPr>
            <a:r>
              <a:rPr lang="zh-CN" altLang="en-US" sz="1800" dirty="0">
                <a:solidFill>
                  <a:srgbClr val="000000"/>
                </a:solidFill>
              </a:rPr>
              <a:t>普莱斯提出了</a:t>
            </a:r>
            <a:r>
              <a:rPr lang="zh-CN" altLang="en-US" sz="1800" dirty="0">
                <a:solidFill>
                  <a:srgbClr val="CC0000"/>
                </a:solidFill>
              </a:rPr>
              <a:t>期刊数量呈指数增长</a:t>
            </a:r>
            <a:r>
              <a:rPr lang="zh-CN" altLang="en-US" sz="1800" dirty="0">
                <a:solidFill>
                  <a:srgbClr val="000000"/>
                </a:solidFill>
              </a:rPr>
              <a:t>的著名图表和结论。</a:t>
            </a:r>
          </a:p>
        </p:txBody>
      </p:sp>
    </p:spTree>
  </p:cSld>
  <p:clrMapOvr>
    <a:masterClrMapping/>
  </p:clrMapOvr>
  <p:transition spd="slow">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7625" y="188595"/>
            <a:ext cx="9161145" cy="718185"/>
          </a:xfrm>
        </p:spPr>
        <p:txBody>
          <a:bodyPr vert="horz" wrap="square" lIns="121920" tIns="60960" rIns="121920" bIns="60960" anchor="b" anchorCtr="0"/>
          <a:lstStyle/>
          <a:p>
            <a:pPr eaLnBrk="1" hangingPunct="1"/>
            <a:r>
              <a:rPr lang="zh-CN" altLang="en-US" dirty="0">
                <a:solidFill>
                  <a:srgbClr val="17175D"/>
                </a:solidFill>
                <a:latin typeface="微软雅黑" panose="020B0503020204020204" charset="-122"/>
                <a:ea typeface="微软雅黑" panose="020B0503020204020204" charset="-122"/>
                <a:cs typeface="微软雅黑" panose="020B0503020204020204" charset="-122"/>
              </a:rPr>
              <a:t>发展时期（60年代以来）</a:t>
            </a:r>
          </a:p>
        </p:txBody>
      </p:sp>
      <p:sp>
        <p:nvSpPr>
          <p:cNvPr id="38915" name="Rectangle 3"/>
          <p:cNvSpPr>
            <a:spLocks noGrp="1"/>
          </p:cNvSpPr>
          <p:nvPr>
            <p:ph idx="1"/>
          </p:nvPr>
        </p:nvSpPr>
        <p:spPr>
          <a:xfrm>
            <a:off x="812800" y="1169670"/>
            <a:ext cx="10769600" cy="5427345"/>
          </a:xfrm>
        </p:spPr>
        <p:txBody>
          <a:bodyPr vert="horz" wrap="square" lIns="121920" tIns="60960" rIns="121920" bIns="60960" anchor="t" anchorCtr="0">
            <a:normAutofit/>
          </a:bodyPr>
          <a:lstStyle/>
          <a:p>
            <a:pPr marL="342900" indent="-342900" eaLnBrk="1" hangingPunct="1"/>
            <a:r>
              <a:rPr lang="zh-CN" altLang="en-US" sz="2400" b="1" dirty="0">
                <a:solidFill>
                  <a:srgbClr val="000000"/>
                </a:solidFill>
              </a:rPr>
              <a:t>1963：加菲尔德，《科学引文索引》的出版</a:t>
            </a:r>
          </a:p>
          <a:p>
            <a:pPr marL="742950" lvl="1" indent="-285750" eaLnBrk="1" hangingPunct="1"/>
            <a:r>
              <a:rPr lang="zh-CN" altLang="en-US" sz="2000" dirty="0">
                <a:solidFill>
                  <a:srgbClr val="000000"/>
                </a:solidFill>
              </a:rPr>
              <a:t>为文献计量学研究提供了强有力的工具，为引文分析的发展创造了条件</a:t>
            </a:r>
          </a:p>
          <a:p>
            <a:pPr marL="742950" lvl="1" indent="-285750" eaLnBrk="1" hangingPunct="1"/>
            <a:r>
              <a:rPr lang="en-US" altLang="zh-CN" sz="2000" dirty="0">
                <a:solidFill>
                  <a:srgbClr val="000000"/>
                </a:solidFill>
              </a:rPr>
              <a:t>ISI：SCI、SSCI、A&amp; HSI</a:t>
            </a:r>
          </a:p>
          <a:p>
            <a:pPr marL="342900" indent="-342900"/>
            <a:r>
              <a:rPr lang="zh-CN" altLang="en-US" sz="2400" b="1" dirty="0">
                <a:solidFill>
                  <a:srgbClr val="000000"/>
                </a:solidFill>
              </a:rPr>
              <a:t>1969：</a:t>
            </a:r>
            <a:r>
              <a:rPr lang="en-US" altLang="zh-CN" sz="2400" b="1" dirty="0">
                <a:solidFill>
                  <a:srgbClr val="000000"/>
                </a:solidFill>
              </a:rPr>
              <a:t>Bibliometrics</a:t>
            </a:r>
            <a:r>
              <a:rPr lang="zh-CN" altLang="en-US" sz="2400" b="1" dirty="0">
                <a:solidFill>
                  <a:srgbClr val="000000"/>
                </a:solidFill>
              </a:rPr>
              <a:t>术语的正式提出和确立</a:t>
            </a:r>
          </a:p>
          <a:p>
            <a:pPr marL="342900" indent="-342900"/>
            <a:r>
              <a:rPr lang="zh-CN" altLang="en-US" sz="2400" b="1" dirty="0">
                <a:solidFill>
                  <a:srgbClr val="000000"/>
                </a:solidFill>
              </a:rPr>
              <a:t>70年代以来，许多学者建立了大量的学术成就</a:t>
            </a:r>
          </a:p>
          <a:p>
            <a:pPr marL="742950" lvl="1" indent="-285750" eaLnBrk="1" hangingPunct="1"/>
            <a:r>
              <a:rPr lang="zh-CN" altLang="en-US" sz="2000" dirty="0">
                <a:solidFill>
                  <a:srgbClr val="000000"/>
                </a:solidFill>
              </a:rPr>
              <a:t>文献计量学已经确立为既有一定的理论基础，又有实际应用的一个重要分支科学。</a:t>
            </a:r>
            <a:endParaRPr lang="en-US" altLang="zh-CN" sz="2000" dirty="0">
              <a:solidFill>
                <a:srgbClr val="000000"/>
              </a:solidFill>
            </a:endParaRPr>
          </a:p>
          <a:p>
            <a:pPr marL="742950" lvl="1" indent="-285750" eaLnBrk="1" hangingPunct="1"/>
            <a:r>
              <a:rPr lang="zh-CN" altLang="en-US" sz="2000" dirty="0">
                <a:solidFill>
                  <a:srgbClr val="000000"/>
                </a:solidFill>
              </a:rPr>
              <a:t>信息计量学</a:t>
            </a:r>
            <a:endParaRPr lang="en-US" altLang="zh-CN" sz="2000" dirty="0">
              <a:solidFill>
                <a:srgbClr val="000000"/>
              </a:solidFill>
            </a:endParaRPr>
          </a:p>
          <a:p>
            <a:pPr marL="742950" lvl="1" indent="-285750" eaLnBrk="1" hangingPunct="1"/>
            <a:r>
              <a:rPr lang="zh-CN" altLang="en-US" sz="2000" dirty="0">
                <a:solidFill>
                  <a:srgbClr val="000000"/>
                </a:solidFill>
              </a:rPr>
              <a:t>知识计量学</a:t>
            </a:r>
            <a:endParaRPr lang="en-US" altLang="zh-CN" sz="2000" dirty="0">
              <a:solidFill>
                <a:srgbClr val="000000"/>
              </a:solidFill>
            </a:endParaRPr>
          </a:p>
          <a:p>
            <a:pPr marL="742950" lvl="1" indent="-285750" eaLnBrk="1" hangingPunct="1"/>
            <a:r>
              <a:rPr lang="zh-CN" altLang="en-US" sz="2000" dirty="0">
                <a:solidFill>
                  <a:srgbClr val="000000"/>
                </a:solidFill>
              </a:rPr>
              <a:t>网络计量学：</a:t>
            </a:r>
            <a:r>
              <a:rPr lang="en-US" altLang="zh-CN" sz="2000" dirty="0" err="1">
                <a:solidFill>
                  <a:srgbClr val="000000"/>
                </a:solidFill>
              </a:rPr>
              <a:t>Altmetrics</a:t>
            </a:r>
            <a:r>
              <a:rPr lang="zh-CN" altLang="en-US" sz="2000" dirty="0">
                <a:solidFill>
                  <a:srgbClr val="000000"/>
                </a:solidFill>
              </a:rPr>
              <a:t>方法</a:t>
            </a:r>
          </a:p>
        </p:txBody>
      </p:sp>
    </p:spTree>
  </p:cSld>
  <p:clrMapOvr>
    <a:masterClrMapping/>
  </p:clrMapOvr>
  <p:transition spd="slow">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p:nvPr/>
        </p:nvGraphicFramePr>
        <p:xfrm>
          <a:off x="1051878" y="188595"/>
          <a:ext cx="10088245" cy="5027930"/>
        </p:xfrm>
        <a:graphic>
          <a:graphicData uri="http://schemas.openxmlformats.org/presentationml/2006/ole">
            <mc:AlternateContent xmlns:mc="http://schemas.openxmlformats.org/markup-compatibility/2006">
              <mc:Choice xmlns:v="urn:schemas-microsoft-com:vml" Requires="v">
                <p:oleObj r:id="rId2" imgW="8162925" imgH="3895725" progId="MSGraph.Chart.8">
                  <p:embed/>
                </p:oleObj>
              </mc:Choice>
              <mc:Fallback>
                <p:oleObj r:id="rId2" imgW="8162925" imgH="3895725" progId="MSGraph.Chart.8">
                  <p:embed/>
                  <p:pic>
                    <p:nvPicPr>
                      <p:cNvPr id="0" name="图片 3076"/>
                      <p:cNvPicPr/>
                      <p:nvPr/>
                    </p:nvPicPr>
                    <p:blipFill>
                      <a:blip r:embed="rId3"/>
                      <a:stretch>
                        <a:fillRect/>
                      </a:stretch>
                    </p:blipFill>
                    <p:spPr>
                      <a:xfrm>
                        <a:off x="1051878" y="188595"/>
                        <a:ext cx="10088245" cy="5027930"/>
                      </a:xfrm>
                      <a:prstGeom prst="rect">
                        <a:avLst/>
                      </a:prstGeom>
                      <a:solidFill>
                        <a:srgbClr val="33CCCC"/>
                      </a:solidFill>
                      <a:ln w="9525" cap="flat" cmpd="sng">
                        <a:solidFill>
                          <a:schemeClr val="tx1"/>
                        </a:solidFill>
                        <a:prstDash val="solid"/>
                        <a:miter/>
                        <a:headEnd type="none" w="med" len="med"/>
                        <a:tailEnd type="none" w="med" len="med"/>
                      </a:ln>
                    </p:spPr>
                  </p:pic>
                </p:oleObj>
              </mc:Fallback>
            </mc:AlternateContent>
          </a:graphicData>
        </a:graphic>
      </p:graphicFrame>
      <p:sp>
        <p:nvSpPr>
          <p:cNvPr id="1027" name="Text Box 3"/>
          <p:cNvSpPr txBox="1"/>
          <p:nvPr/>
        </p:nvSpPr>
        <p:spPr>
          <a:xfrm>
            <a:off x="1636183" y="5300768"/>
            <a:ext cx="8919633" cy="1476375"/>
          </a:xfrm>
          <a:prstGeom prst="rect">
            <a:avLst/>
          </a:prstGeom>
          <a:noFill/>
          <a:ln w="9525">
            <a:noFill/>
          </a:ln>
        </p:spPr>
        <p:txBody>
          <a:bodyPr>
            <a:spAutoFit/>
          </a:bodyPr>
          <a:lstStyle/>
          <a:p>
            <a:pPr algn="ctr">
              <a:spcBef>
                <a:spcPct val="50000"/>
              </a:spcBef>
            </a:pPr>
            <a:r>
              <a:rPr lang="zh-CN" altLang="en-US" sz="3600" b="1" dirty="0">
                <a:latin typeface="微软雅黑" panose="020B0503020204020204" charset="-122"/>
                <a:ea typeface="微软雅黑" panose="020B0503020204020204" charset="-122"/>
                <a:cs typeface="微软雅黑" panose="020B0503020204020204" charset="-122"/>
              </a:rPr>
              <a:t>中国文献计量学论文增长图</a:t>
            </a:r>
          </a:p>
          <a:p>
            <a:pPr algn="ctr">
              <a:spcBef>
                <a:spcPct val="50000"/>
              </a:spcBef>
            </a:pPr>
            <a:r>
              <a:rPr lang="zh-CN" altLang="en-US" sz="3600" b="1" dirty="0">
                <a:latin typeface="微软雅黑" panose="020B0503020204020204" charset="-122"/>
                <a:ea typeface="微软雅黑" panose="020B0503020204020204" charset="-122"/>
                <a:cs typeface="微软雅黑" panose="020B0503020204020204" charset="-122"/>
              </a:rPr>
              <a:t>196</a:t>
            </a:r>
            <a:r>
              <a:rPr lang="en-US" altLang="zh-CN" sz="3600" b="1" dirty="0">
                <a:latin typeface="微软雅黑" panose="020B0503020204020204" charset="-122"/>
                <a:ea typeface="微软雅黑" panose="020B0503020204020204" charset="-122"/>
                <a:cs typeface="微软雅黑" panose="020B0503020204020204" charset="-122"/>
              </a:rPr>
              <a:t>6—2001</a:t>
            </a:r>
            <a:r>
              <a:rPr lang="zh-CN" altLang="en-US" sz="3600" b="1" dirty="0">
                <a:latin typeface="微软雅黑" panose="020B0503020204020204" charset="-122"/>
                <a:ea typeface="微软雅黑" panose="020B0503020204020204" charset="-122"/>
                <a:cs typeface="微软雅黑" panose="020B0503020204020204" charset="-122"/>
              </a:rPr>
              <a:t>年 </a:t>
            </a:r>
          </a:p>
        </p:txBody>
      </p:sp>
    </p:spTree>
  </p:cSld>
  <p:clrMapOvr>
    <a:masterClrMapping/>
  </p:clrMapOvr>
  <p:transition spd="slow">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7625" y="187960"/>
            <a:ext cx="6807200" cy="741680"/>
          </a:xfrm>
        </p:spPr>
        <p:txBody>
          <a:bodyPr vert="horz" wrap="square" lIns="121920" tIns="60960" rIns="121920" bIns="60960" anchor="b" anchorCtr="0">
            <a:noAutofit/>
          </a:bodyPr>
          <a:lstStyle/>
          <a:p>
            <a:pPr eaLnBrk="1" hangingPunct="1"/>
            <a:r>
              <a:rPr lang="zh-CN" altLang="en-US" b="1" dirty="0">
                <a:solidFill>
                  <a:srgbClr val="17175D"/>
                </a:solidFill>
                <a:latin typeface="微软雅黑" panose="020B0503020204020204" charset="-122"/>
                <a:ea typeface="微软雅黑" panose="020B0503020204020204" charset="-122"/>
              </a:rPr>
              <a:t>二、文献计量学的定义</a:t>
            </a:r>
          </a:p>
        </p:txBody>
      </p:sp>
      <p:sp>
        <p:nvSpPr>
          <p:cNvPr id="39939" name="Rectangle 3"/>
          <p:cNvSpPr>
            <a:spLocks noGrp="1"/>
          </p:cNvSpPr>
          <p:nvPr>
            <p:ph idx="1"/>
          </p:nvPr>
        </p:nvSpPr>
        <p:spPr>
          <a:xfrm>
            <a:off x="1271464" y="1484520"/>
            <a:ext cx="9836472" cy="4536768"/>
          </a:xfrm>
        </p:spPr>
        <p:txBody>
          <a:bodyPr vert="horz" wrap="square" lIns="121920" tIns="60960" rIns="121920" bIns="60960" anchor="t" anchorCtr="0">
            <a:normAutofit/>
          </a:bodyPr>
          <a:lstStyle/>
          <a:p>
            <a:pPr eaLnBrk="1" hangingPunct="1">
              <a:lnSpc>
                <a:spcPct val="150000"/>
              </a:lnSpc>
              <a:spcBef>
                <a:spcPct val="50000"/>
              </a:spcBef>
              <a:buSzPct val="95000"/>
              <a:buFont typeface="Wingdings" panose="05000000000000000000" pitchFamily="2" charset="2"/>
              <a:buChar char="Ø"/>
            </a:pPr>
            <a:r>
              <a:rPr lang="zh-CN" altLang="en-US" sz="2800" dirty="0">
                <a:solidFill>
                  <a:schemeClr val="tx1"/>
                </a:solidFill>
                <a:latin typeface="宋体" panose="02010600030101010101" pitchFamily="2" charset="-122"/>
              </a:rPr>
              <a:t>（王崇德）以文献或文献的某些特征的数量为基础，来</a:t>
            </a:r>
            <a:r>
              <a:rPr lang="zh-CN" altLang="en-US" sz="2800" dirty="0">
                <a:solidFill>
                  <a:srgbClr val="CC0000"/>
                </a:solidFill>
                <a:latin typeface="宋体" panose="02010600030101010101" pitchFamily="2" charset="-122"/>
              </a:rPr>
              <a:t>论述与预测</a:t>
            </a:r>
            <a:r>
              <a:rPr lang="zh-CN" altLang="en-US" sz="2800" dirty="0">
                <a:solidFill>
                  <a:schemeClr val="tx1"/>
                </a:solidFill>
                <a:latin typeface="宋体" panose="02010600030101010101" pitchFamily="2" charset="-122"/>
              </a:rPr>
              <a:t>科学技术</a:t>
            </a:r>
            <a:r>
              <a:rPr lang="zh-CN" altLang="en-US" sz="2800" dirty="0">
                <a:solidFill>
                  <a:srgbClr val="C00000"/>
                </a:solidFill>
                <a:latin typeface="宋体" panose="02010600030101010101" pitchFamily="2" charset="-122"/>
              </a:rPr>
              <a:t>现象与规律</a:t>
            </a:r>
            <a:r>
              <a:rPr lang="zh-CN" altLang="en-US" sz="2800" dirty="0">
                <a:solidFill>
                  <a:schemeClr val="tx1"/>
                </a:solidFill>
                <a:latin typeface="宋体" panose="02010600030101010101" pitchFamily="2" charset="-122"/>
              </a:rPr>
              <a:t>的情报科学分支。</a:t>
            </a:r>
            <a:r>
              <a:rPr lang="zh-CN" altLang="en-US" sz="2800" dirty="0">
                <a:solidFill>
                  <a:schemeClr val="tx1"/>
                </a:solidFill>
              </a:rPr>
              <a:t> </a:t>
            </a:r>
          </a:p>
          <a:p>
            <a:pPr eaLnBrk="1" hangingPunct="1">
              <a:lnSpc>
                <a:spcPct val="150000"/>
              </a:lnSpc>
              <a:spcBef>
                <a:spcPct val="50000"/>
              </a:spcBef>
              <a:buSzPct val="95000"/>
              <a:buFont typeface="Wingdings" panose="05000000000000000000" pitchFamily="2" charset="2"/>
              <a:buChar char="Ø"/>
            </a:pPr>
            <a:r>
              <a:rPr lang="zh-CN" altLang="en-US" sz="2800" dirty="0">
                <a:solidFill>
                  <a:schemeClr val="tx1"/>
                </a:solidFill>
              </a:rPr>
              <a:t>用</a:t>
            </a:r>
            <a:r>
              <a:rPr lang="zh-CN" altLang="en-US" sz="2800" dirty="0">
                <a:solidFill>
                  <a:srgbClr val="CC0000"/>
                </a:solidFill>
              </a:rPr>
              <a:t>数学与统计学方法</a:t>
            </a:r>
            <a:r>
              <a:rPr lang="zh-CN" altLang="en-US" sz="2800" dirty="0">
                <a:solidFill>
                  <a:schemeClr val="tx1"/>
                </a:solidFill>
              </a:rPr>
              <a:t>对文献或文献的某些</a:t>
            </a:r>
            <a:r>
              <a:rPr lang="zh-CN" altLang="en-US" sz="2800" dirty="0">
                <a:solidFill>
                  <a:srgbClr val="CC0000"/>
                </a:solidFill>
              </a:rPr>
              <a:t>（外部、内容）特征</a:t>
            </a:r>
            <a:r>
              <a:rPr lang="zh-CN" altLang="en-US" sz="2800" dirty="0">
                <a:solidFill>
                  <a:schemeClr val="tx1"/>
                </a:solidFill>
              </a:rPr>
              <a:t>进行数量分析与归纳，用以</a:t>
            </a:r>
            <a:r>
              <a:rPr lang="zh-CN" altLang="en-US" sz="2800" dirty="0">
                <a:solidFill>
                  <a:srgbClr val="C00000"/>
                </a:solidFill>
              </a:rPr>
              <a:t>论述与预测</a:t>
            </a:r>
            <a:r>
              <a:rPr lang="zh-CN" altLang="en-US" sz="2800" dirty="0">
                <a:solidFill>
                  <a:schemeClr val="tx1"/>
                </a:solidFill>
              </a:rPr>
              <a:t>科学技术</a:t>
            </a:r>
            <a:r>
              <a:rPr lang="zh-CN" altLang="en-US" sz="2800" dirty="0">
                <a:solidFill>
                  <a:srgbClr val="C00000"/>
                </a:solidFill>
              </a:rPr>
              <a:t>现象、规律与发展趋势</a:t>
            </a:r>
            <a:r>
              <a:rPr lang="zh-CN" altLang="en-US" sz="2800" dirty="0">
                <a:solidFill>
                  <a:schemeClr val="tx1"/>
                </a:solidFill>
              </a:rPr>
              <a:t>的情报科学分支。</a:t>
            </a:r>
            <a:endParaRPr lang="zh-CN" altLang="en-US" sz="2800" dirty="0">
              <a:solidFill>
                <a:schemeClr val="tx1"/>
              </a:solidFill>
              <a:latin typeface="_x000B__x000C_"/>
            </a:endParaRPr>
          </a:p>
        </p:txBody>
      </p:sp>
    </p:spTree>
  </p:cSld>
  <p:clrMapOvr>
    <a:masterClrMapping/>
  </p:clrMapOvr>
  <p:transition spd="slow">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71755" y="142240"/>
            <a:ext cx="10355580" cy="760095"/>
          </a:xfrm>
        </p:spPr>
        <p:txBody>
          <a:bodyPr vert="horz" wrap="square" lIns="121920" tIns="60960" rIns="121920" bIns="60960" anchor="b" anchorCtr="0"/>
          <a:lstStyle/>
          <a:p>
            <a:pPr algn="l" eaLnBrk="1" hangingPunct="1"/>
            <a:r>
              <a:rPr lang="zh-CN" altLang="en-US" b="1" dirty="0">
                <a:solidFill>
                  <a:srgbClr val="17175D"/>
                </a:solidFill>
                <a:latin typeface="微软雅黑" panose="020B0503020204020204" charset="-122"/>
                <a:ea typeface="微软雅黑" panose="020B0503020204020204" charset="-122"/>
              </a:rPr>
              <a:t>三、文献计量学的计量元素（研究内容）</a:t>
            </a:r>
          </a:p>
        </p:txBody>
      </p:sp>
      <p:sp>
        <p:nvSpPr>
          <p:cNvPr id="40964" name="Rectangle 5"/>
          <p:cNvSpPr/>
          <p:nvPr/>
        </p:nvSpPr>
        <p:spPr>
          <a:xfrm>
            <a:off x="3365500" y="1073151"/>
            <a:ext cx="12192000" cy="583565"/>
          </a:xfrm>
          <a:prstGeom prst="rect">
            <a:avLst/>
          </a:prstGeom>
          <a:noFill/>
          <a:ln w="9525">
            <a:noFill/>
          </a:ln>
        </p:spPr>
        <p:txBody>
          <a:bodyPr>
            <a:spAutoFit/>
          </a:bodyPr>
          <a:lstStyle/>
          <a:p>
            <a:endParaRPr lang="zh-CN" altLang="en-US" sz="3200" dirty="0">
              <a:latin typeface="Times New Roman" panose="02020603050405020304" pitchFamily="18" charset="0"/>
            </a:endParaRPr>
          </a:p>
        </p:txBody>
      </p:sp>
      <p:pic>
        <p:nvPicPr>
          <p:cNvPr id="40965" name="Picture 4" descr="http://zhjyx.hfjy.net.cn/Resource/Book/Edu/JSJCKS/TS005010/image/10.gif"/>
          <p:cNvPicPr>
            <a:picLocks noChangeAspect="1"/>
          </p:cNvPicPr>
          <p:nvPr/>
        </p:nvPicPr>
        <p:blipFill>
          <a:blip r:embed="rId2" r:link="rId3"/>
          <a:stretch>
            <a:fillRect/>
          </a:stretch>
        </p:blipFill>
        <p:spPr>
          <a:xfrm>
            <a:off x="6527800" y="908685"/>
            <a:ext cx="5596890" cy="5935345"/>
          </a:xfrm>
          <a:prstGeom prst="rect">
            <a:avLst/>
          </a:prstGeom>
          <a:noFill/>
          <a:ln w="9525">
            <a:noFill/>
          </a:ln>
        </p:spPr>
      </p:pic>
      <p:pic>
        <p:nvPicPr>
          <p:cNvPr id="40967" name="Picture 6" descr="http://zhjyx.hfjy.net.cn/Resource/Book/Edu/JSJCKS/TS005010/image/11.gif"/>
          <p:cNvPicPr>
            <a:picLocks noChangeAspect="1"/>
          </p:cNvPicPr>
          <p:nvPr/>
        </p:nvPicPr>
        <p:blipFill>
          <a:blip r:embed="rId4" r:link="rId3"/>
          <a:stretch>
            <a:fillRect/>
          </a:stretch>
        </p:blipFill>
        <p:spPr>
          <a:xfrm>
            <a:off x="241847" y="1827532"/>
            <a:ext cx="6289675" cy="3674110"/>
          </a:xfrm>
          <a:prstGeom prst="rect">
            <a:avLst/>
          </a:prstGeom>
          <a:noFill/>
          <a:ln w="9525">
            <a:noFill/>
          </a:ln>
        </p:spPr>
      </p:pic>
    </p:spTree>
  </p:cSld>
  <p:clrMapOvr>
    <a:masterClrMapping/>
  </p:clrMapOvr>
  <p:transition spd="slow">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p:cNvSpPr>
          <p:nvPr>
            <p:ph type="title"/>
          </p:nvPr>
        </p:nvSpPr>
        <p:spPr>
          <a:xfrm>
            <a:off x="47625" y="260350"/>
            <a:ext cx="7924800" cy="647700"/>
          </a:xfrm>
        </p:spPr>
        <p:txBody>
          <a:bodyPr vert="horz" wrap="square" lIns="121920" tIns="60960" rIns="121920" bIns="60960" anchor="b" anchorCtr="0">
            <a:normAutofit fontScale="90000"/>
          </a:bodyPr>
          <a:lstStyle/>
          <a:p>
            <a:pPr eaLnBrk="1" hangingPunct="1"/>
            <a:r>
              <a:rPr lang="zh-CN" altLang="en-US" sz="4000" b="1" dirty="0">
                <a:solidFill>
                  <a:srgbClr val="17175D"/>
                </a:solidFill>
                <a:latin typeface="微软雅黑" panose="020B0503020204020204" charset="-122"/>
                <a:ea typeface="微软雅黑" panose="020B0503020204020204" charset="-122"/>
                <a:cs typeface="微软雅黑" panose="020B0503020204020204" charset="-122"/>
              </a:rPr>
              <a:t>四、文献计量法的研究流程</a:t>
            </a:r>
            <a:r>
              <a:rPr lang="zh-CN" altLang="en-US" sz="4000" dirty="0">
                <a:solidFill>
                  <a:srgbClr val="17175D"/>
                </a:solidFill>
                <a:latin typeface="微软雅黑" panose="020B0503020204020204" charset="-122"/>
                <a:ea typeface="微软雅黑" panose="020B0503020204020204" charset="-122"/>
                <a:cs typeface="微软雅黑" panose="020B0503020204020204" charset="-122"/>
              </a:rPr>
              <a:t> </a:t>
            </a:r>
          </a:p>
        </p:txBody>
      </p:sp>
      <p:sp>
        <p:nvSpPr>
          <p:cNvPr id="2052" name="Rectangle 5"/>
          <p:cNvSpPr/>
          <p:nvPr/>
        </p:nvSpPr>
        <p:spPr>
          <a:xfrm>
            <a:off x="4038600" y="1917700"/>
            <a:ext cx="12192000" cy="583565"/>
          </a:xfrm>
          <a:prstGeom prst="rect">
            <a:avLst/>
          </a:prstGeom>
          <a:noFill/>
          <a:ln w="9525">
            <a:noFill/>
          </a:ln>
        </p:spPr>
        <p:txBody>
          <a:bodyPr>
            <a:spAutoFit/>
          </a:bodyPr>
          <a:lstStyle/>
          <a:p>
            <a:endParaRPr lang="zh-CN" altLang="en-US" sz="3200" dirty="0">
              <a:latin typeface="Times New Roman" panose="02020603050405020304" pitchFamily="18" charset="0"/>
            </a:endParaRPr>
          </a:p>
        </p:txBody>
      </p:sp>
      <p:sp>
        <p:nvSpPr>
          <p:cNvPr id="2053" name="Rectangle 7"/>
          <p:cNvSpPr/>
          <p:nvPr/>
        </p:nvSpPr>
        <p:spPr>
          <a:xfrm>
            <a:off x="4038600" y="1917700"/>
            <a:ext cx="12192000" cy="583565"/>
          </a:xfrm>
          <a:prstGeom prst="rect">
            <a:avLst/>
          </a:prstGeom>
          <a:noFill/>
          <a:ln w="9525">
            <a:noFill/>
          </a:ln>
        </p:spPr>
        <p:txBody>
          <a:bodyPr>
            <a:spAutoFit/>
          </a:bodyPr>
          <a:lstStyle/>
          <a:p>
            <a:endParaRPr lang="zh-CN" altLang="en-US" sz="3200" dirty="0">
              <a:latin typeface="Times New Roman" panose="02020603050405020304" pitchFamily="18" charset="0"/>
            </a:endParaRPr>
          </a:p>
        </p:txBody>
      </p:sp>
      <p:graphicFrame>
        <p:nvGraphicFramePr>
          <p:cNvPr id="2050" name="Object 6"/>
          <p:cNvGraphicFramePr/>
          <p:nvPr/>
        </p:nvGraphicFramePr>
        <p:xfrm>
          <a:off x="1676400" y="1024890"/>
          <a:ext cx="8839200" cy="5713730"/>
        </p:xfrm>
        <a:graphic>
          <a:graphicData uri="http://schemas.openxmlformats.org/presentationml/2006/ole">
            <mc:AlternateContent xmlns:mc="http://schemas.openxmlformats.org/markup-compatibility/2006">
              <mc:Choice xmlns:v="urn:schemas-microsoft-com:vml" Requires="v">
                <p:oleObj r:id="rId2" imgW="3086100" imgH="2266950" progId="Word.Picture.8">
                  <p:embed/>
                </p:oleObj>
              </mc:Choice>
              <mc:Fallback>
                <p:oleObj r:id="rId2" imgW="3086100" imgH="2266950" progId="Word.Picture.8">
                  <p:embed/>
                  <p:pic>
                    <p:nvPicPr>
                      <p:cNvPr id="0" name="图片 3077"/>
                      <p:cNvPicPr/>
                      <p:nvPr/>
                    </p:nvPicPr>
                    <p:blipFill>
                      <a:blip r:embed="rId3"/>
                      <a:stretch>
                        <a:fillRect/>
                      </a:stretch>
                    </p:blipFill>
                    <p:spPr>
                      <a:xfrm>
                        <a:off x="1676400" y="1024890"/>
                        <a:ext cx="8839200" cy="5713730"/>
                      </a:xfrm>
                      <a:prstGeom prst="rect">
                        <a:avLst/>
                      </a:prstGeom>
                      <a:noFill/>
                      <a:ln w="38100">
                        <a:noFill/>
                        <a:miter/>
                      </a:ln>
                    </p:spPr>
                  </p:pic>
                </p:oleObj>
              </mc:Fallback>
            </mc:AlternateContent>
          </a:graphicData>
        </a:graphic>
      </p:graphicFrame>
    </p:spTree>
  </p:cSld>
  <p:clrMapOvr>
    <a:masterClrMapping/>
  </p:clrMapOvr>
  <p:transition spd="slow">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p:cNvSpPr>
          <p:nvPr>
            <p:ph idx="1"/>
          </p:nvPr>
        </p:nvSpPr>
        <p:spPr>
          <a:xfrm>
            <a:off x="1127448" y="1196752"/>
            <a:ext cx="10179744" cy="5501005"/>
          </a:xfrm>
        </p:spPr>
        <p:txBody>
          <a:bodyPr vert="horz" wrap="square" lIns="121920" tIns="60960" rIns="121920" bIns="60960" anchor="t" anchorCtr="0">
            <a:normAutofit lnSpcReduction="10000"/>
          </a:bodyPr>
          <a:lstStyle/>
          <a:p>
            <a:pPr algn="just" eaLnBrk="1" hangingPunct="1">
              <a:lnSpc>
                <a:spcPct val="115000"/>
              </a:lnSpc>
              <a:spcAft>
                <a:spcPts val="0"/>
              </a:spcAft>
              <a:buNone/>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dirty="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）理论分析</a:t>
            </a:r>
          </a:p>
          <a:p>
            <a:pPr marL="0" indent="-919480" algn="just">
              <a:lnSpc>
                <a:spcPct val="150000"/>
              </a:lnSpc>
              <a:spcAft>
                <a:spcPts val="1200"/>
              </a:spcAft>
              <a:buNone/>
              <a:extLst>
                <a:ext uri="{35155182-B16C-46BC-9424-99874614C6A1}">
                  <wpsdc:indentchars xmlns="" xmlns:wpsdc="http://www.wps.cn/officeDocument/2017/drawingmlCustomData" val="-200" checksum="2214130070"/>
                </a:ext>
              </a:extLst>
            </a:pPr>
            <a:r>
              <a:rPr lang="zh-CN" altLang="en-US" sz="3465" dirty="0"/>
              <a:t>    </a:t>
            </a:r>
            <a:r>
              <a:rPr lang="zh-CN" altLang="en-US" sz="2200" dirty="0">
                <a:solidFill>
                  <a:srgbClr val="000000"/>
                </a:solidFill>
                <a:latin typeface="宋体" panose="02010600030101010101" pitchFamily="2" charset="-122"/>
              </a:rPr>
              <a:t>所谓理论分析，主要是指</a:t>
            </a:r>
            <a:r>
              <a:rPr lang="zh-CN" altLang="en-US" sz="2200" dirty="0">
                <a:solidFill>
                  <a:srgbClr val="CC0000"/>
                </a:solidFill>
                <a:latin typeface="宋体" panose="02010600030101010101" pitchFamily="2" charset="-122"/>
              </a:rPr>
              <a:t>因素分析</a:t>
            </a:r>
            <a:r>
              <a:rPr lang="zh-CN" altLang="en-US" sz="2200" dirty="0">
                <a:latin typeface="宋体" panose="02010600030101010101" pitchFamily="2" charset="-122"/>
              </a:rPr>
              <a:t>，</a:t>
            </a:r>
            <a:r>
              <a:rPr lang="zh-CN" altLang="en-US" sz="2200" dirty="0">
                <a:solidFill>
                  <a:srgbClr val="000000"/>
                </a:solidFill>
                <a:latin typeface="宋体" panose="02010600030101010101" pitchFamily="2" charset="-122"/>
              </a:rPr>
              <a:t>亦即把欲解决的问题，按文献现象的本来面目分析影响它的因素，揭示各因素之间内在的相互联系和这些因素</a:t>
            </a:r>
            <a:r>
              <a:rPr lang="zh-CN" altLang="en-US" sz="2200" dirty="0">
                <a:solidFill>
                  <a:srgbClr val="CC0000"/>
                </a:solidFill>
                <a:latin typeface="宋体" panose="02010600030101010101" pitchFamily="2" charset="-122"/>
              </a:rPr>
              <a:t>对问题的影响程度</a:t>
            </a:r>
            <a:r>
              <a:rPr lang="zh-CN" altLang="en-US" sz="2200" dirty="0">
                <a:solidFill>
                  <a:srgbClr val="000000"/>
                </a:solidFill>
                <a:latin typeface="宋体" panose="02010600030101010101" pitchFamily="2" charset="-122"/>
              </a:rPr>
              <a:t>。例如研究文献流通率时，要分析读者的要求、借阅强度、文献资料的收藏情况等。</a:t>
            </a:r>
          </a:p>
          <a:p>
            <a:pPr algn="just">
              <a:lnSpc>
                <a:spcPct val="125000"/>
              </a:lnSpc>
              <a:buNone/>
            </a:pPr>
            <a:r>
              <a:rPr lang="zh-CN" altLang="en-US" sz="2800" b="1" dirty="0">
                <a:solidFill>
                  <a:srgbClr val="000000"/>
                </a:solidFill>
                <a:latin typeface="微软雅黑" panose="020B0503020204020204" charset="-122"/>
                <a:ea typeface="微软雅黑" panose="020B0503020204020204" charset="-122"/>
              </a:rPr>
              <a:t>（</a:t>
            </a:r>
            <a:r>
              <a:rPr lang="en-US" altLang="zh-CN" sz="2800" b="1" dirty="0">
                <a:solidFill>
                  <a:srgbClr val="000000"/>
                </a:solidFill>
                <a:latin typeface="微软雅黑" panose="020B0503020204020204" charset="-122"/>
                <a:ea typeface="微软雅黑" panose="020B0503020204020204" charset="-122"/>
              </a:rPr>
              <a:t>2</a:t>
            </a:r>
            <a:r>
              <a:rPr lang="zh-CN" altLang="en-US" sz="2800" b="1" dirty="0">
                <a:solidFill>
                  <a:srgbClr val="000000"/>
                </a:solidFill>
                <a:latin typeface="微软雅黑" panose="020B0503020204020204" charset="-122"/>
                <a:ea typeface="微软雅黑" panose="020B0503020204020204" charset="-122"/>
              </a:rPr>
              <a:t>）建立模型</a:t>
            </a:r>
          </a:p>
          <a:p>
            <a:pPr marL="0" indent="-919480" algn="just">
              <a:lnSpc>
                <a:spcPct val="150000"/>
              </a:lnSpc>
              <a:buNone/>
              <a:extLst>
                <a:ext uri="{35155182-B16C-46BC-9424-99874614C6A1}">
                  <wpsdc:indentchars xmlns="" xmlns:wpsdc="http://www.wps.cn/officeDocument/2017/drawingmlCustomData" val="-200" checksum="2214130070"/>
                </a:ext>
              </a:extLst>
            </a:pPr>
            <a:r>
              <a:rPr lang="zh-CN" altLang="en-US" sz="2200" dirty="0"/>
              <a:t>      </a:t>
            </a:r>
            <a:r>
              <a:rPr lang="zh-CN" altLang="en-US" sz="2200" dirty="0">
                <a:solidFill>
                  <a:srgbClr val="000000"/>
                </a:solidFill>
                <a:latin typeface="宋体" panose="02010600030101010101" pitchFamily="2" charset="-122"/>
              </a:rPr>
              <a:t>根据理论分析的结果，</a:t>
            </a:r>
            <a:r>
              <a:rPr lang="zh-CN" altLang="en-US" sz="2200" dirty="0">
                <a:solidFill>
                  <a:srgbClr val="CC0000"/>
                </a:solidFill>
                <a:latin typeface="宋体" panose="02010600030101010101" pitchFamily="2" charset="-122"/>
              </a:rPr>
              <a:t>把主要因素分别列为自变量，</a:t>
            </a:r>
            <a:r>
              <a:rPr lang="zh-CN" altLang="en-US" sz="2200" dirty="0">
                <a:solidFill>
                  <a:srgbClr val="000000"/>
                </a:solidFill>
                <a:latin typeface="宋体" panose="02010600030101010101" pitchFamily="2" charset="-122"/>
              </a:rPr>
              <a:t>次要因素则用随机误差项表示，</a:t>
            </a:r>
            <a:r>
              <a:rPr lang="zh-CN" altLang="en-US" sz="2200" dirty="0">
                <a:solidFill>
                  <a:srgbClr val="CC0000"/>
                </a:solidFill>
                <a:latin typeface="宋体" panose="02010600030101010101" pitchFamily="2" charset="-122"/>
              </a:rPr>
              <a:t>把问题作为因变量。</a:t>
            </a:r>
            <a:r>
              <a:rPr lang="zh-CN" altLang="en-US" sz="2200" dirty="0">
                <a:solidFill>
                  <a:srgbClr val="000000"/>
                </a:solidFill>
                <a:latin typeface="宋体" panose="02010600030101010101" pitchFamily="2" charset="-122"/>
              </a:rPr>
              <a:t>利用各种数据</a:t>
            </a:r>
            <a:r>
              <a:rPr lang="zh-CN" altLang="en-US" sz="2200" dirty="0">
                <a:solidFill>
                  <a:srgbClr val="000000"/>
                </a:solidFill>
              </a:rPr>
              <a:t>(</a:t>
            </a:r>
            <a:r>
              <a:rPr lang="zh-CN" altLang="en-US" sz="2200" dirty="0">
                <a:solidFill>
                  <a:srgbClr val="000000"/>
                </a:solidFill>
                <a:latin typeface="宋体" panose="02010600030101010101" pitchFamily="2" charset="-122"/>
              </a:rPr>
              <a:t>如时间序列</a:t>
            </a:r>
            <a:r>
              <a:rPr lang="zh-CN" altLang="en-US" sz="2200" dirty="0">
                <a:solidFill>
                  <a:srgbClr val="000000"/>
                </a:solidFill>
              </a:rPr>
              <a:t>)</a:t>
            </a:r>
            <a:r>
              <a:rPr lang="zh-CN" altLang="en-US" sz="2200" dirty="0">
                <a:solidFill>
                  <a:srgbClr val="000000"/>
                </a:solidFill>
                <a:latin typeface="宋体" panose="02010600030101010101" pitchFamily="2" charset="-122"/>
              </a:rPr>
              <a:t>，</a:t>
            </a:r>
            <a:r>
              <a:rPr lang="zh-CN" altLang="en-US" sz="2200" dirty="0">
                <a:solidFill>
                  <a:srgbClr val="CC0000"/>
                </a:solidFill>
                <a:latin typeface="宋体" panose="02010600030101010101" pitchFamily="2" charset="-122"/>
              </a:rPr>
              <a:t>描绘自变量与因变量之间的关系。</a:t>
            </a:r>
            <a:r>
              <a:rPr lang="zh-CN" altLang="en-US" sz="2200" dirty="0">
                <a:solidFill>
                  <a:srgbClr val="000000"/>
                </a:solidFill>
                <a:latin typeface="宋体" panose="02010600030101010101" pitchFamily="2" charset="-122"/>
              </a:rPr>
              <a:t>根据描绘的图形，按照拟合最优的原则，选择相应的函数，</a:t>
            </a:r>
            <a:r>
              <a:rPr lang="zh-CN" altLang="en-US" sz="2200" dirty="0">
                <a:solidFill>
                  <a:srgbClr val="CC0000"/>
                </a:solidFill>
                <a:latin typeface="宋体" panose="02010600030101010101" pitchFamily="2" charset="-122"/>
              </a:rPr>
              <a:t>建立模型</a:t>
            </a:r>
            <a:r>
              <a:rPr lang="zh-CN" altLang="en-US" sz="2200" dirty="0">
                <a:latin typeface="宋体" panose="02010600030101010101" pitchFamily="2" charset="-122"/>
              </a:rPr>
              <a:t>。</a:t>
            </a:r>
            <a:r>
              <a:rPr lang="zh-CN" altLang="en-US" sz="2200" dirty="0"/>
              <a:t> </a:t>
            </a:r>
          </a:p>
        </p:txBody>
      </p:sp>
      <p:sp>
        <p:nvSpPr>
          <p:cNvPr id="2051" name="Rectangle 2"/>
          <p:cNvSpPr>
            <a:spLocks noGrp="1"/>
          </p:cNvSpPr>
          <p:nvPr>
            <p:ph type="title"/>
            <p:custDataLst>
              <p:tags r:id="rId1"/>
            </p:custDataLst>
          </p:nvPr>
        </p:nvSpPr>
        <p:spPr>
          <a:xfrm>
            <a:off x="47625" y="260350"/>
            <a:ext cx="7924800" cy="647700"/>
          </a:xfrm>
        </p:spPr>
        <p:txBody>
          <a:bodyPr vert="horz" wrap="square" lIns="121920" tIns="60960" rIns="121920" bIns="60960" anchor="b" anchorCtr="0">
            <a:normAutofit fontScale="90000"/>
          </a:bodyPr>
          <a:lstStyle/>
          <a:p>
            <a:pPr eaLnBrk="1" hangingPunct="1"/>
            <a:r>
              <a:rPr lang="zh-CN" altLang="en-US" sz="4000" b="1" dirty="0">
                <a:solidFill>
                  <a:srgbClr val="17175D"/>
                </a:solidFill>
                <a:latin typeface="微软雅黑" panose="020B0503020204020204" charset="-122"/>
                <a:ea typeface="微软雅黑" panose="020B0503020204020204" charset="-122"/>
                <a:cs typeface="微软雅黑" panose="020B0503020204020204" charset="-122"/>
              </a:rPr>
              <a:t>四、文献计量法的研究流程</a:t>
            </a:r>
            <a:r>
              <a:rPr lang="zh-CN" altLang="en-US" sz="4000" dirty="0">
                <a:solidFill>
                  <a:srgbClr val="17175D"/>
                </a:solidFill>
                <a:latin typeface="微软雅黑" panose="020B0503020204020204" charset="-122"/>
                <a:ea typeface="微软雅黑" panose="020B0503020204020204" charset="-122"/>
                <a:cs typeface="微软雅黑" panose="020B0503020204020204" charset="-122"/>
              </a:rPr>
              <a:t> </a:t>
            </a:r>
          </a:p>
        </p:txBody>
      </p:sp>
    </p:spTree>
  </p:cSld>
  <p:clrMapOvr>
    <a:masterClrMapping/>
  </p:clrMapOvr>
  <p:transition spd="slow">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idx="1"/>
          </p:nvPr>
        </p:nvSpPr>
        <p:spPr>
          <a:xfrm>
            <a:off x="767408" y="1112520"/>
            <a:ext cx="11060608" cy="5485130"/>
          </a:xfrm>
        </p:spPr>
        <p:txBody>
          <a:bodyPr vert="horz" wrap="square" lIns="121920" tIns="60960" rIns="121920" bIns="60960" anchor="t" anchorCtr="0">
            <a:normAutofit/>
          </a:bodyPr>
          <a:lstStyle/>
          <a:p>
            <a:pPr algn="just" eaLnBrk="1" hangingPunct="1">
              <a:lnSpc>
                <a:spcPct val="115000"/>
              </a:lnSpc>
              <a:buNone/>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a:t>
            </a:r>
            <a:r>
              <a:rPr lang="en-US" altLang="zh-CN" sz="2800" b="1" dirty="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）估计参数及检验</a:t>
            </a:r>
            <a:endParaRPr lang="en-US" altLang="zh-CN" sz="2800" b="1" dirty="0">
              <a:solidFill>
                <a:srgbClr val="000000"/>
              </a:solidFill>
              <a:latin typeface="微软雅黑" panose="020B0503020204020204" charset="-122"/>
              <a:ea typeface="微软雅黑" panose="020B0503020204020204" charset="-122"/>
              <a:cs typeface="微软雅黑" panose="020B0503020204020204" charset="-122"/>
            </a:endParaRPr>
          </a:p>
          <a:p>
            <a:pPr marL="0" indent="495300" algn="just">
              <a:lnSpc>
                <a:spcPct val="150000"/>
              </a:lnSpc>
              <a:buNone/>
              <a:extLst>
                <a:ext uri="{35155182-B16C-46BC-9424-99874614C6A1}">
                  <wpsdc:indentchars xmlns="" xmlns:wpsdc="http://www.wps.cn/officeDocument/2017/drawingmlCustomData" val="200" checksum="1284436320"/>
                </a:ext>
              </a:extLst>
            </a:pPr>
            <a:r>
              <a:rPr lang="zh-CN" altLang="en-US" sz="2200" dirty="0">
                <a:solidFill>
                  <a:srgbClr val="000000"/>
                </a:solidFill>
                <a:latin typeface="宋体" panose="02010600030101010101" pitchFamily="2" charset="-122"/>
                <a:ea typeface="微软雅黑" panose="020B0503020204020204" charset="-122"/>
              </a:rPr>
              <a:t>模型中列出的方程式，包含许多以符号表示的参数，需要</a:t>
            </a:r>
            <a:r>
              <a:rPr lang="zh-CN" altLang="en-US" sz="2200" dirty="0">
                <a:solidFill>
                  <a:srgbClr val="CC0000"/>
                </a:solidFill>
                <a:latin typeface="宋体" panose="02010600030101010101" pitchFamily="2" charset="-122"/>
                <a:ea typeface="微软雅黑" panose="020B0503020204020204" charset="-122"/>
              </a:rPr>
              <a:t>利用各种数据，应用相应的数学方法估算</a:t>
            </a:r>
            <a:r>
              <a:rPr lang="zh-CN" altLang="en-US" sz="2200" dirty="0">
                <a:solidFill>
                  <a:srgbClr val="000000"/>
                </a:solidFill>
                <a:latin typeface="宋体" panose="02010600030101010101" pitchFamily="2" charset="-122"/>
                <a:ea typeface="微软雅黑" panose="020B0503020204020204" charset="-122"/>
              </a:rPr>
              <a:t>出来。之后，还需</a:t>
            </a:r>
            <a:r>
              <a:rPr lang="zh-CN" altLang="en-US" sz="2200" dirty="0">
                <a:solidFill>
                  <a:srgbClr val="CC0000"/>
                </a:solidFill>
                <a:latin typeface="宋体" panose="02010600030101010101" pitchFamily="2" charset="-122"/>
                <a:ea typeface="微软雅黑" panose="020B0503020204020204" charset="-122"/>
              </a:rPr>
              <a:t>计算相关系数，检查自变量对因变量的影响程度。</a:t>
            </a:r>
            <a:r>
              <a:rPr lang="zh-CN" altLang="en-US" sz="2200" dirty="0">
                <a:solidFill>
                  <a:srgbClr val="000000"/>
                </a:solidFill>
                <a:latin typeface="宋体" panose="02010600030101010101" pitchFamily="2" charset="-122"/>
                <a:ea typeface="微软雅黑" panose="020B0503020204020204" charset="-122"/>
              </a:rPr>
              <a:t>相关系数越高，说明自变量的影响越大，自变量选择得当。</a:t>
            </a:r>
          </a:p>
          <a:p>
            <a:pPr marL="0" indent="495300" algn="just">
              <a:lnSpc>
                <a:spcPct val="150000"/>
              </a:lnSpc>
              <a:buNone/>
              <a:extLst>
                <a:ext uri="{35155182-B16C-46BC-9424-99874614C6A1}">
                  <wpsdc:indentchars xmlns="" xmlns:wpsdc="http://www.wps.cn/officeDocument/2017/drawingmlCustomData" val="200" checksum="1284436320"/>
                </a:ext>
              </a:extLst>
            </a:pPr>
            <a:r>
              <a:rPr lang="zh-CN" altLang="en-US" sz="2200" dirty="0">
                <a:solidFill>
                  <a:srgbClr val="CC0000"/>
                </a:solidFill>
                <a:latin typeface="宋体" panose="02010600030101010101" pitchFamily="2" charset="-122"/>
                <a:ea typeface="微软雅黑" panose="020B0503020204020204" charset="-122"/>
              </a:rPr>
              <a:t>对估计参数还要进行检验</a:t>
            </a:r>
            <a:r>
              <a:rPr lang="zh-CN" altLang="en-US" sz="2200" dirty="0">
                <a:solidFill>
                  <a:srgbClr val="000000"/>
                </a:solidFill>
                <a:latin typeface="宋体" panose="02010600030101010101" pitchFamily="2" charset="-122"/>
                <a:ea typeface="微软雅黑" panose="020B0503020204020204" charset="-122"/>
              </a:rPr>
              <a:t>，分为理论检验和统计检验。理论检验是指用文献常识判断方程式中的符号是否正确。统计检验有</a:t>
            </a:r>
            <a:r>
              <a:rPr lang="en-US" altLang="zh-CN" sz="2200" dirty="0">
                <a:solidFill>
                  <a:srgbClr val="000000"/>
                </a:solidFill>
                <a:latin typeface="宋体" panose="02010600030101010101" pitchFamily="2" charset="-122"/>
                <a:ea typeface="微软雅黑" panose="020B0503020204020204" charset="-122"/>
              </a:rPr>
              <a:t>F</a:t>
            </a:r>
            <a:r>
              <a:rPr lang="zh-CN" altLang="en-US" sz="2200" dirty="0">
                <a:solidFill>
                  <a:srgbClr val="000000"/>
                </a:solidFill>
                <a:latin typeface="宋体" panose="02010600030101010101" pitchFamily="2" charset="-122"/>
                <a:ea typeface="微软雅黑" panose="020B0503020204020204" charset="-122"/>
              </a:rPr>
              <a:t>检验、</a:t>
            </a:r>
            <a:r>
              <a:rPr lang="en-US" altLang="zh-CN" sz="2200" dirty="0">
                <a:solidFill>
                  <a:srgbClr val="000000"/>
                </a:solidFill>
                <a:latin typeface="宋体" panose="02010600030101010101" pitchFamily="2" charset="-122"/>
                <a:ea typeface="微软雅黑" panose="020B0503020204020204" charset="-122"/>
              </a:rPr>
              <a:t>t</a:t>
            </a:r>
            <a:r>
              <a:rPr lang="zh-CN" altLang="en-US" sz="2200" dirty="0">
                <a:solidFill>
                  <a:srgbClr val="000000"/>
                </a:solidFill>
                <a:latin typeface="宋体" panose="02010600030101010101" pitchFamily="2" charset="-122"/>
                <a:ea typeface="微软雅黑" panose="020B0503020204020204" charset="-122"/>
              </a:rPr>
              <a:t>检验、</a:t>
            </a:r>
            <a:r>
              <a:rPr lang="en-US" altLang="zh-CN" sz="2200" dirty="0">
                <a:solidFill>
                  <a:srgbClr val="000000"/>
                </a:solidFill>
                <a:latin typeface="宋体" panose="02010600030101010101" pitchFamily="2" charset="-122"/>
                <a:ea typeface="微软雅黑" panose="020B0503020204020204" charset="-122"/>
              </a:rPr>
              <a:t>x</a:t>
            </a:r>
            <a:r>
              <a:rPr lang="en-US" altLang="zh-CN" sz="2200" baseline="30000" dirty="0">
                <a:solidFill>
                  <a:srgbClr val="000000"/>
                </a:solidFill>
                <a:latin typeface="宋体" panose="02010600030101010101" pitchFamily="2" charset="-122"/>
                <a:ea typeface="微软雅黑" panose="020B0503020204020204" charset="-122"/>
              </a:rPr>
              <a:t>2</a:t>
            </a:r>
            <a:r>
              <a:rPr lang="zh-CN" altLang="en-US" sz="2200" dirty="0">
                <a:solidFill>
                  <a:srgbClr val="000000"/>
                </a:solidFill>
                <a:latin typeface="宋体" panose="02010600030101010101" pitchFamily="2" charset="-122"/>
                <a:ea typeface="微软雅黑" panose="020B0503020204020204" charset="-122"/>
              </a:rPr>
              <a:t>检验</a:t>
            </a:r>
            <a:r>
              <a:rPr lang="zh-CN" altLang="en-US" sz="2200" dirty="0">
                <a:solidFill>
                  <a:srgbClr val="C00000"/>
                </a:solidFill>
                <a:latin typeface="宋体" panose="02010600030101010101" pitchFamily="2" charset="-122"/>
                <a:ea typeface="微软雅黑" panose="020B0503020204020204" charset="-122"/>
              </a:rPr>
              <a:t>、</a:t>
            </a:r>
            <a:r>
              <a:rPr lang="en-US" altLang="zh-CN" sz="2200" dirty="0">
                <a:solidFill>
                  <a:srgbClr val="C00000"/>
                </a:solidFill>
                <a:latin typeface="宋体" panose="02010600030101010101" pitchFamily="2" charset="-122"/>
                <a:ea typeface="微软雅黑" panose="020B0503020204020204" charset="-122"/>
              </a:rPr>
              <a:t>K-S</a:t>
            </a:r>
            <a:r>
              <a:rPr lang="zh-CN" altLang="en-US" sz="2200" dirty="0">
                <a:solidFill>
                  <a:srgbClr val="C00000"/>
                </a:solidFill>
                <a:latin typeface="宋体" panose="02010600030101010101" pitchFamily="2" charset="-122"/>
                <a:ea typeface="微软雅黑" panose="020B0503020204020204" charset="-122"/>
              </a:rPr>
              <a:t>检验</a:t>
            </a:r>
            <a:r>
              <a:rPr lang="zh-CN" altLang="en-US" sz="2200" dirty="0">
                <a:solidFill>
                  <a:srgbClr val="000000"/>
                </a:solidFill>
                <a:latin typeface="宋体" panose="02010600030101010101" pitchFamily="2" charset="-122"/>
                <a:ea typeface="微软雅黑" panose="020B0503020204020204" charset="-122"/>
              </a:rPr>
              <a:t>等。</a:t>
            </a:r>
            <a:endParaRPr lang="zh-CN" altLang="en-US" sz="2200" b="1" dirty="0">
              <a:solidFill>
                <a:srgbClr val="000000"/>
              </a:solidFill>
              <a:latin typeface="宋体" panose="02010600030101010101" pitchFamily="2" charset="-122"/>
            </a:endParaRPr>
          </a:p>
          <a:p>
            <a:pPr algn="just" eaLnBrk="1" hangingPunct="1">
              <a:buNone/>
            </a:pP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dirty="0">
                <a:solidFill>
                  <a:srgbClr val="000000"/>
                </a:solidFill>
                <a:latin typeface="微软雅黑" panose="020B0503020204020204" charset="-122"/>
                <a:ea typeface="微软雅黑" panose="020B0503020204020204" charset="-122"/>
                <a:cs typeface="微软雅黑" panose="020B0503020204020204" charset="-122"/>
              </a:rPr>
              <a:t>4</a:t>
            </a:r>
            <a:r>
              <a:rPr lang="zh-CN" altLang="en-US" sz="2800" b="1" dirty="0">
                <a:solidFill>
                  <a:srgbClr val="000000"/>
                </a:solidFill>
                <a:latin typeface="微软雅黑" panose="020B0503020204020204" charset="-122"/>
                <a:ea typeface="微软雅黑" panose="020B0503020204020204" charset="-122"/>
                <a:cs typeface="微软雅黑" panose="020B0503020204020204" charset="-122"/>
              </a:rPr>
              <a:t>）实际应用</a:t>
            </a:r>
          </a:p>
          <a:p>
            <a:pPr marL="0" indent="495300" algn="just">
              <a:lnSpc>
                <a:spcPct val="150000"/>
              </a:lnSpc>
              <a:buNone/>
              <a:extLst>
                <a:ext uri="{35155182-B16C-46BC-9424-99874614C6A1}">
                  <wpsdc:indentchars xmlns="" xmlns:wpsdc="http://www.wps.cn/officeDocument/2017/drawingmlCustomData" val="200" checksum="1284436320"/>
                </a:ext>
              </a:extLst>
            </a:pPr>
            <a:r>
              <a:rPr lang="zh-CN" altLang="en-US" sz="2200" dirty="0">
                <a:solidFill>
                  <a:srgbClr val="000000"/>
                </a:solidFill>
                <a:latin typeface="宋体" panose="02010600030101010101" pitchFamily="2" charset="-122"/>
                <a:ea typeface="微软雅黑" panose="020B0503020204020204" charset="-122"/>
              </a:rPr>
              <a:t>构造出来的模型应在实践中加以</a:t>
            </a:r>
            <a:r>
              <a:rPr lang="zh-CN" altLang="en-US" sz="2200" dirty="0">
                <a:solidFill>
                  <a:srgbClr val="CC0000"/>
                </a:solidFill>
                <a:latin typeface="宋体" panose="02010600030101010101" pitchFamily="2" charset="-122"/>
                <a:ea typeface="微软雅黑" panose="020B0503020204020204" charset="-122"/>
              </a:rPr>
              <a:t>应用</a:t>
            </a:r>
            <a:r>
              <a:rPr lang="zh-CN" altLang="en-US" sz="2200" dirty="0">
                <a:solidFill>
                  <a:srgbClr val="000000"/>
                </a:solidFill>
                <a:latin typeface="宋体" panose="02010600030101010101" pitchFamily="2" charset="-122"/>
                <a:ea typeface="微软雅黑" panose="020B0503020204020204" charset="-122"/>
              </a:rPr>
              <a:t>，发挥模型对现状的描述、解释作用和对未来的决策、预测功能。在反复应用中，</a:t>
            </a:r>
            <a:r>
              <a:rPr lang="zh-CN" altLang="en-US" sz="2200" dirty="0">
                <a:solidFill>
                  <a:srgbClr val="CC0000"/>
                </a:solidFill>
                <a:latin typeface="宋体" panose="02010600030101010101" pitchFamily="2" charset="-122"/>
                <a:ea typeface="微软雅黑" panose="020B0503020204020204" charset="-122"/>
              </a:rPr>
              <a:t>不断改进模型，提高模型质量</a:t>
            </a:r>
            <a:r>
              <a:rPr lang="zh-CN" altLang="en-US" sz="2200" dirty="0">
                <a:latin typeface="宋体" panose="02010600030101010101" pitchFamily="2" charset="-122"/>
                <a:ea typeface="微软雅黑" panose="020B0503020204020204" charset="-122"/>
              </a:rPr>
              <a:t>。</a:t>
            </a:r>
          </a:p>
        </p:txBody>
      </p:sp>
      <p:sp>
        <p:nvSpPr>
          <p:cNvPr id="2051" name="Rectangle 2"/>
          <p:cNvSpPr>
            <a:spLocks noGrp="1"/>
          </p:cNvSpPr>
          <p:nvPr>
            <p:ph type="title"/>
            <p:custDataLst>
              <p:tags r:id="rId1"/>
            </p:custDataLst>
          </p:nvPr>
        </p:nvSpPr>
        <p:spPr>
          <a:xfrm>
            <a:off x="47625" y="260350"/>
            <a:ext cx="7924800" cy="647700"/>
          </a:xfrm>
        </p:spPr>
        <p:txBody>
          <a:bodyPr vert="horz" wrap="square" lIns="121920" tIns="60960" rIns="121920" bIns="60960" anchor="b" anchorCtr="0">
            <a:normAutofit fontScale="90000"/>
          </a:bodyPr>
          <a:lstStyle/>
          <a:p>
            <a:pPr eaLnBrk="1" hangingPunct="1"/>
            <a:r>
              <a:rPr lang="zh-CN" altLang="en-US" sz="4000" b="1" dirty="0">
                <a:solidFill>
                  <a:srgbClr val="17175D"/>
                </a:solidFill>
                <a:latin typeface="微软雅黑" panose="020B0503020204020204" charset="-122"/>
                <a:ea typeface="微软雅黑" panose="020B0503020204020204" charset="-122"/>
                <a:cs typeface="微软雅黑" panose="020B0503020204020204" charset="-122"/>
              </a:rPr>
              <a:t>四、文献计量法的研究流程</a:t>
            </a:r>
            <a:r>
              <a:rPr lang="zh-CN" altLang="en-US" sz="4000" dirty="0">
                <a:solidFill>
                  <a:srgbClr val="17175D"/>
                </a:solidFill>
                <a:latin typeface="微软雅黑" panose="020B0503020204020204" charset="-122"/>
                <a:ea typeface="微软雅黑" panose="020B0503020204020204" charset="-122"/>
                <a:cs typeface="微软雅黑" panose="020B0503020204020204" charset="-122"/>
              </a:rPr>
              <a:t> </a:t>
            </a:r>
          </a:p>
        </p:txBody>
      </p:sp>
    </p:spTree>
  </p:cSld>
  <p:clrMapOvr>
    <a:masterClrMapping/>
  </p:clrMapOvr>
  <p:transition spd="slow">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p:cNvPicPr>
            <a:picLocks noChangeAspect="1"/>
          </p:cNvPicPr>
          <p:nvPr/>
        </p:nvPicPr>
        <p:blipFill>
          <a:blip r:embed="rId2"/>
          <a:stretch>
            <a:fillRect/>
          </a:stretch>
        </p:blipFill>
        <p:spPr>
          <a:xfrm>
            <a:off x="2423795" y="3644900"/>
            <a:ext cx="3784600" cy="3083560"/>
          </a:xfrm>
          <a:prstGeom prst="rect">
            <a:avLst/>
          </a:prstGeom>
          <a:noFill/>
          <a:ln w="9525">
            <a:noFill/>
          </a:ln>
        </p:spPr>
      </p:pic>
      <p:pic>
        <p:nvPicPr>
          <p:cNvPr id="3076" name="Picture 5"/>
          <p:cNvPicPr>
            <a:picLocks noChangeAspect="1"/>
          </p:cNvPicPr>
          <p:nvPr/>
        </p:nvPicPr>
        <p:blipFill>
          <a:blip r:embed="rId3"/>
          <a:stretch>
            <a:fillRect/>
          </a:stretch>
        </p:blipFill>
        <p:spPr>
          <a:xfrm>
            <a:off x="6311900" y="116840"/>
            <a:ext cx="5351780" cy="4006215"/>
          </a:xfrm>
          <a:prstGeom prst="rect">
            <a:avLst/>
          </a:prstGeom>
          <a:noFill/>
          <a:ln w="9525">
            <a:noFill/>
          </a:ln>
        </p:spPr>
      </p:pic>
      <p:pic>
        <p:nvPicPr>
          <p:cNvPr id="3077" name="Picture 6"/>
          <p:cNvPicPr>
            <a:picLocks noChangeAspect="1"/>
          </p:cNvPicPr>
          <p:nvPr/>
        </p:nvPicPr>
        <p:blipFill>
          <a:blip r:embed="rId4"/>
          <a:stretch>
            <a:fillRect/>
          </a:stretch>
        </p:blipFill>
        <p:spPr>
          <a:xfrm>
            <a:off x="239395" y="67310"/>
            <a:ext cx="5441315" cy="3556635"/>
          </a:xfrm>
          <a:prstGeom prst="rect">
            <a:avLst/>
          </a:prstGeom>
          <a:noFill/>
          <a:ln w="9525">
            <a:noFill/>
          </a:ln>
        </p:spPr>
      </p:pic>
      <p:sp>
        <p:nvSpPr>
          <p:cNvPr id="3078" name="Rectangle 8"/>
          <p:cNvSpPr/>
          <p:nvPr/>
        </p:nvSpPr>
        <p:spPr>
          <a:xfrm>
            <a:off x="0" y="2864168"/>
            <a:ext cx="309880" cy="583565"/>
          </a:xfrm>
          <a:prstGeom prst="rect">
            <a:avLst/>
          </a:prstGeom>
          <a:noFill/>
          <a:ln w="9525">
            <a:noFill/>
          </a:ln>
        </p:spPr>
        <p:txBody>
          <a:bodyPr wrap="none" anchor="ctr" anchorCtr="0">
            <a:spAutoFit/>
          </a:bodyPr>
          <a:lstStyle/>
          <a:p>
            <a:endParaRPr lang="zh-CN" altLang="en-US" sz="3200" dirty="0">
              <a:latin typeface="Times New Roman" panose="02020603050405020304" pitchFamily="18" charset="0"/>
            </a:endParaRPr>
          </a:p>
        </p:txBody>
      </p:sp>
      <p:graphicFrame>
        <p:nvGraphicFramePr>
          <p:cNvPr id="3074" name="Object 7"/>
          <p:cNvGraphicFramePr/>
          <p:nvPr/>
        </p:nvGraphicFramePr>
        <p:xfrm>
          <a:off x="4726940" y="3953511"/>
          <a:ext cx="1778000" cy="241300"/>
        </p:xfrm>
        <a:graphic>
          <a:graphicData uri="http://schemas.openxmlformats.org/presentationml/2006/ole">
            <mc:AlternateContent xmlns:mc="http://schemas.openxmlformats.org/markup-compatibility/2006">
              <mc:Choice xmlns:v="urn:schemas-microsoft-com:vml" Requires="v">
                <p:oleObj r:id="rId5" imgW="1332865" imgH="177800" progId="Equation.DSMT4">
                  <p:embed/>
                </p:oleObj>
              </mc:Choice>
              <mc:Fallback>
                <p:oleObj r:id="rId5" imgW="1332865" imgH="177800" progId="Equation.DSMT4">
                  <p:embed/>
                  <p:pic>
                    <p:nvPicPr>
                      <p:cNvPr id="0" name="图片 1"/>
                      <p:cNvPicPr/>
                      <p:nvPr/>
                    </p:nvPicPr>
                    <p:blipFill>
                      <a:blip r:embed="rId6"/>
                      <a:stretch>
                        <a:fillRect/>
                      </a:stretch>
                    </p:blipFill>
                    <p:spPr>
                      <a:xfrm>
                        <a:off x="4726940" y="3953511"/>
                        <a:ext cx="1778000" cy="241300"/>
                      </a:xfrm>
                      <a:prstGeom prst="rect">
                        <a:avLst/>
                      </a:prstGeom>
                      <a:noFill/>
                      <a:ln w="38100">
                        <a:noFill/>
                        <a:miter/>
                      </a:ln>
                    </p:spPr>
                  </p:pic>
                </p:oleObj>
              </mc:Fallback>
            </mc:AlternateContent>
          </a:graphicData>
        </a:graphic>
      </p:graphicFrame>
      <p:sp>
        <p:nvSpPr>
          <p:cNvPr id="3079" name="Rectangle 9"/>
          <p:cNvSpPr/>
          <p:nvPr/>
        </p:nvSpPr>
        <p:spPr>
          <a:xfrm>
            <a:off x="0" y="3411856"/>
            <a:ext cx="220980" cy="275590"/>
          </a:xfrm>
          <a:prstGeom prst="rect">
            <a:avLst/>
          </a:prstGeom>
          <a:noFill/>
          <a:ln w="9525">
            <a:noFill/>
          </a:ln>
        </p:spPr>
        <p:txBody>
          <a:bodyPr wrap="none" anchor="ctr" anchorCtr="0">
            <a:spAutoFit/>
          </a:bodyPr>
          <a:lstStyle/>
          <a:p>
            <a:r>
              <a:rPr lang="en-US" altLang="zh-CN" sz="1200" dirty="0">
                <a:latin typeface="Times New Roman" panose="02020603050405020304" pitchFamily="18" charset="0"/>
              </a:rPr>
              <a:t>,</a:t>
            </a:r>
            <a:endParaRPr lang="en-US" altLang="zh-CN" sz="3200" dirty="0">
              <a:latin typeface="Times New Roman" panose="02020603050405020304" pitchFamily="18" charset="0"/>
            </a:endParaRPr>
          </a:p>
        </p:txBody>
      </p:sp>
    </p:spTree>
  </p:cSld>
  <p:clrMapOvr>
    <a:masterClrMapping/>
  </p:clrMapOvr>
  <p:transition spd="slow">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1"/>
          <p:cNvSpPr>
            <a:spLocks noChangeShapeType="1"/>
          </p:cNvSpPr>
          <p:nvPr/>
        </p:nvSpPr>
        <p:spPr bwMode="auto">
          <a:xfrm>
            <a:off x="0" y="907132"/>
            <a:ext cx="12192000" cy="1588"/>
          </a:xfrm>
          <a:prstGeom prst="line">
            <a:avLst/>
          </a:prstGeom>
          <a:noFill/>
          <a:ln w="57150">
            <a:solidFill>
              <a:srgbClr val="33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sz="3600"/>
          </a:p>
        </p:txBody>
      </p:sp>
      <p:sp>
        <p:nvSpPr>
          <p:cNvPr id="18435" name="Rectangle 10"/>
          <p:cNvSpPr>
            <a:spLocks noChangeArrowheads="1"/>
          </p:cNvSpPr>
          <p:nvPr/>
        </p:nvSpPr>
        <p:spPr bwMode="auto">
          <a:xfrm>
            <a:off x="210963" y="187424"/>
            <a:ext cx="92694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FontTx/>
              <a:buNone/>
            </a:pPr>
            <a:r>
              <a:rPr kumimoji="0" lang="zh-CN" altLang="en-US" sz="3600" dirty="0">
                <a:solidFill>
                  <a:schemeClr val="accent6">
                    <a:lumMod val="50000"/>
                  </a:schemeClr>
                </a:solidFill>
                <a:latin typeface="微软雅黑" panose="020B0503020204020204" charset="-122"/>
                <a:ea typeface="微软雅黑" panose="020B0503020204020204" charset="-122"/>
              </a:rPr>
              <a:t>信息计量学研究内容：以文献计量为主</a:t>
            </a:r>
          </a:p>
        </p:txBody>
      </p:sp>
      <p:grpSp>
        <p:nvGrpSpPr>
          <p:cNvPr id="28" name="组合 27"/>
          <p:cNvGrpSpPr/>
          <p:nvPr/>
        </p:nvGrpSpPr>
        <p:grpSpPr>
          <a:xfrm>
            <a:off x="10632504" y="0"/>
            <a:ext cx="1008112" cy="1006649"/>
            <a:chOff x="4998781" y="3381687"/>
            <a:chExt cx="2051173" cy="2051173"/>
          </a:xfrm>
        </p:grpSpPr>
        <p:sp>
          <p:nvSpPr>
            <p:cNvPr id="29" name="椭圆 28"/>
            <p:cNvSpPr/>
            <p:nvPr/>
          </p:nvSpPr>
          <p:spPr>
            <a:xfrm>
              <a:off x="5294647" y="3630671"/>
              <a:ext cx="1469318" cy="1469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pic>
          <p:nvPicPr>
            <p:cNvPr id="30" name="图片 2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998781" y="3381687"/>
              <a:ext cx="2051173" cy="2051173"/>
            </a:xfrm>
            <a:prstGeom prst="rect">
              <a:avLst/>
            </a:prstGeom>
          </p:spPr>
        </p:pic>
      </p:grpSp>
      <p:grpSp>
        <p:nvGrpSpPr>
          <p:cNvPr id="2" name="组合 1"/>
          <p:cNvGrpSpPr/>
          <p:nvPr/>
        </p:nvGrpSpPr>
        <p:grpSpPr>
          <a:xfrm>
            <a:off x="463415" y="1568358"/>
            <a:ext cx="6188710" cy="947420"/>
            <a:chOff x="3072765" y="2286635"/>
            <a:chExt cx="6188710" cy="622300"/>
          </a:xfrm>
        </p:grpSpPr>
        <p:sp>
          <p:nvSpPr>
            <p:cNvPr id="36" name="Rectangle 27"/>
            <p:cNvSpPr>
              <a:spLocks noChangeArrowheads="1"/>
            </p:cNvSpPr>
            <p:nvPr/>
          </p:nvSpPr>
          <p:spPr bwMode="gray">
            <a:xfrm>
              <a:off x="3863975" y="2286635"/>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marL="179705" indent="0" algn="l" latinLnBrk="0">
                <a:defRPr/>
              </a:pPr>
              <a:r>
                <a:rPr kumimoji="1" lang="zh-CN" altLang="en-US" sz="2400" dirty="0">
                  <a:solidFill>
                    <a:schemeClr val="accent6">
                      <a:lumMod val="50000"/>
                    </a:schemeClr>
                  </a:solidFill>
                  <a:effectLst>
                    <a:outerShdw blurRad="38100" dist="38100" dir="2700000" algn="tl">
                      <a:srgbClr val="C0C0C0"/>
                    </a:outerShdw>
                  </a:effectLst>
                  <a:latin typeface="微软雅黑" panose="020B0503020204020204" charset="-122"/>
                  <a:ea typeface="微软雅黑" panose="020B0503020204020204" charset="-122"/>
                  <a:sym typeface="+mn-ea"/>
                </a:rPr>
                <a:t>文献计量学的定义、历史与数学基础</a:t>
              </a:r>
            </a:p>
          </p:txBody>
        </p:sp>
        <p:grpSp>
          <p:nvGrpSpPr>
            <p:cNvPr id="34824" name="组合 36"/>
            <p:cNvGrpSpPr/>
            <p:nvPr/>
          </p:nvGrpSpPr>
          <p:grpSpPr bwMode="auto">
            <a:xfrm>
              <a:off x="3072765" y="2286635"/>
              <a:ext cx="899160" cy="614045"/>
              <a:chOff x="1640185" y="5818534"/>
              <a:chExt cx="755650" cy="554032"/>
            </a:xfrm>
          </p:grpSpPr>
          <p:grpSp>
            <p:nvGrpSpPr>
              <p:cNvPr id="34839" name="Group 11"/>
              <p:cNvGrpSpPr/>
              <p:nvPr/>
            </p:nvGrpSpPr>
            <p:grpSpPr bwMode="auto">
              <a:xfrm>
                <a:off x="1784651" y="5843928"/>
                <a:ext cx="503237" cy="528638"/>
                <a:chOff x="704" y="1949"/>
                <a:chExt cx="4243" cy="333"/>
              </a:xfrm>
            </p:grpSpPr>
            <p:sp>
              <p:nvSpPr>
                <p:cNvPr id="34842" name="AutoShape 12"/>
                <p:cNvSpPr>
                  <a:spLocks noChangeArrowheads="1"/>
                </p:cNvSpPr>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34843" name="AutoShape 13"/>
                <p:cNvSpPr>
                  <a:spLocks noChangeArrowheads="1"/>
                </p:cNvSpPr>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34841" name="Rectangle 32"/>
              <p:cNvSpPr>
                <a:spLocks noChangeArrowheads="1"/>
              </p:cNvSpPr>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1</a:t>
                </a:r>
              </a:p>
            </p:txBody>
          </p:sp>
        </p:grpSp>
      </p:grpSp>
      <p:grpSp>
        <p:nvGrpSpPr>
          <p:cNvPr id="9" name="组合 8"/>
          <p:cNvGrpSpPr/>
          <p:nvPr/>
        </p:nvGrpSpPr>
        <p:grpSpPr>
          <a:xfrm>
            <a:off x="463415" y="2519253"/>
            <a:ext cx="6188710" cy="947420"/>
            <a:chOff x="3075305" y="3418205"/>
            <a:chExt cx="6188710" cy="622300"/>
          </a:xfrm>
        </p:grpSpPr>
        <p:sp>
          <p:nvSpPr>
            <p:cNvPr id="3" name="Rectangle 27"/>
            <p:cNvSpPr>
              <a:spLocks noChangeArrowheads="1"/>
            </p:cNvSpPr>
            <p:nvPr/>
          </p:nvSpPr>
          <p:spPr bwMode="gray">
            <a:xfrm>
              <a:off x="3866515" y="3418205"/>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marL="179705" indent="0" latinLnBrk="0">
                <a:defRPr/>
              </a:pPr>
              <a:r>
                <a:rPr kumimoji="1" lang="zh-CN" altLang="en-US" sz="2400" dirty="0">
                  <a:solidFill>
                    <a:schemeClr val="accent6">
                      <a:lumMod val="50000"/>
                    </a:schemeClr>
                  </a:solidFill>
                  <a:effectLst>
                    <a:outerShdw blurRad="38100" dist="38100" dir="2700000" algn="tl">
                      <a:srgbClr val="C0C0C0"/>
                    </a:outerShdw>
                  </a:effectLst>
                  <a:latin typeface="微软雅黑" panose="020B0503020204020204" charset="-122"/>
                  <a:ea typeface="微软雅黑" panose="020B0503020204020204" charset="-122"/>
                </a:rPr>
                <a:t>布拉德福定律(文献集中与离散定律)</a:t>
              </a:r>
            </a:p>
          </p:txBody>
        </p:sp>
        <p:grpSp>
          <p:nvGrpSpPr>
            <p:cNvPr id="4" name="组合 36"/>
            <p:cNvGrpSpPr/>
            <p:nvPr/>
          </p:nvGrpSpPr>
          <p:grpSpPr bwMode="auto">
            <a:xfrm>
              <a:off x="3075305" y="3418205"/>
              <a:ext cx="899160" cy="614045"/>
              <a:chOff x="1640185" y="5818534"/>
              <a:chExt cx="755650" cy="554032"/>
            </a:xfrm>
          </p:grpSpPr>
          <p:grpSp>
            <p:nvGrpSpPr>
              <p:cNvPr id="5" name="Group 11"/>
              <p:cNvGrpSpPr/>
              <p:nvPr/>
            </p:nvGrpSpPr>
            <p:grpSpPr bwMode="auto">
              <a:xfrm>
                <a:off x="1784651" y="5843928"/>
                <a:ext cx="503237" cy="528638"/>
                <a:chOff x="704" y="1949"/>
                <a:chExt cx="4243" cy="333"/>
              </a:xfrm>
            </p:grpSpPr>
            <p:sp>
              <p:nvSpPr>
                <p:cNvPr id="6" name="AutoShape 12"/>
                <p:cNvSpPr>
                  <a:spLocks noChangeArrowheads="1"/>
                </p:cNvSpPr>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7" name="AutoShape 13"/>
                <p:cNvSpPr>
                  <a:spLocks noChangeArrowheads="1"/>
                </p:cNvSpPr>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8" name="Text Box 14"/>
              <p:cNvSpPr txBox="1">
                <a:spLocks noChangeArrowheads="1"/>
              </p:cNvSpPr>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10" name="Rectangle 32"/>
              <p:cNvSpPr>
                <a:spLocks noChangeArrowheads="1"/>
              </p:cNvSpPr>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2</a:t>
                </a:r>
              </a:p>
            </p:txBody>
          </p:sp>
        </p:grpSp>
      </p:grpSp>
      <p:grpSp>
        <p:nvGrpSpPr>
          <p:cNvPr id="11" name="组合 10"/>
          <p:cNvGrpSpPr/>
          <p:nvPr/>
        </p:nvGrpSpPr>
        <p:grpSpPr>
          <a:xfrm>
            <a:off x="454373" y="3463329"/>
            <a:ext cx="6188710" cy="947420"/>
            <a:chOff x="3078480" y="4608195"/>
            <a:chExt cx="6188710" cy="622300"/>
          </a:xfrm>
        </p:grpSpPr>
        <p:sp>
          <p:nvSpPr>
            <p:cNvPr id="14" name="Rectangle 27"/>
            <p:cNvSpPr>
              <a:spLocks noChangeArrowheads="1"/>
            </p:cNvSpPr>
            <p:nvPr/>
          </p:nvSpPr>
          <p:spPr bwMode="gray">
            <a:xfrm>
              <a:off x="3869690" y="4608195"/>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marL="179705" indent="0" latinLnBrk="0">
                <a:defRPr/>
              </a:pPr>
              <a:r>
                <a:rPr kumimoji="1" lang="zh-CN" altLang="en-US" sz="2400" dirty="0">
                  <a:solidFill>
                    <a:schemeClr val="accent6">
                      <a:lumMod val="50000"/>
                    </a:schemeClr>
                  </a:solidFill>
                  <a:effectLst>
                    <a:outerShdw blurRad="38100" dist="38100" dir="2700000" algn="tl">
                      <a:srgbClr val="C0C0C0"/>
                    </a:outerShdw>
                  </a:effectLst>
                  <a:latin typeface="微软雅黑" panose="020B0503020204020204" charset="-122"/>
                  <a:ea typeface="微软雅黑" panose="020B0503020204020204" charset="-122"/>
                </a:rPr>
                <a:t>洛特卡定律（作者分布规律）</a:t>
              </a:r>
            </a:p>
          </p:txBody>
        </p:sp>
        <p:grpSp>
          <p:nvGrpSpPr>
            <p:cNvPr id="15" name="组合 36"/>
            <p:cNvGrpSpPr/>
            <p:nvPr/>
          </p:nvGrpSpPr>
          <p:grpSpPr bwMode="auto">
            <a:xfrm>
              <a:off x="3078480" y="4608195"/>
              <a:ext cx="899160" cy="614045"/>
              <a:chOff x="1640185" y="5818534"/>
              <a:chExt cx="755650" cy="554032"/>
            </a:xfrm>
          </p:grpSpPr>
          <p:grpSp>
            <p:nvGrpSpPr>
              <p:cNvPr id="16" name="Group 11"/>
              <p:cNvGrpSpPr/>
              <p:nvPr/>
            </p:nvGrpSpPr>
            <p:grpSpPr bwMode="auto">
              <a:xfrm>
                <a:off x="1784651" y="5843928"/>
                <a:ext cx="503237" cy="528638"/>
                <a:chOff x="704" y="1949"/>
                <a:chExt cx="4243" cy="333"/>
              </a:xfrm>
            </p:grpSpPr>
            <p:sp>
              <p:nvSpPr>
                <p:cNvPr id="17" name="AutoShape 12"/>
                <p:cNvSpPr>
                  <a:spLocks noChangeArrowheads="1"/>
                </p:cNvSpPr>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18" name="AutoShape 13"/>
                <p:cNvSpPr>
                  <a:spLocks noChangeArrowheads="1"/>
                </p:cNvSpPr>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19" name="Text Box 14"/>
              <p:cNvSpPr txBox="1">
                <a:spLocks noChangeArrowheads="1"/>
              </p:cNvSpPr>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20" name="Rectangle 32"/>
              <p:cNvSpPr>
                <a:spLocks noChangeArrowheads="1"/>
              </p:cNvSpPr>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3</a:t>
                </a:r>
              </a:p>
            </p:txBody>
          </p:sp>
        </p:grpSp>
      </p:grpSp>
      <p:grpSp>
        <p:nvGrpSpPr>
          <p:cNvPr id="21" name="组合 20"/>
          <p:cNvGrpSpPr/>
          <p:nvPr/>
        </p:nvGrpSpPr>
        <p:grpSpPr>
          <a:xfrm>
            <a:off x="452468" y="4417541"/>
            <a:ext cx="6190615" cy="955675"/>
            <a:chOff x="2998787" y="5270637"/>
            <a:chExt cx="6190457" cy="628267"/>
          </a:xfrm>
        </p:grpSpPr>
        <p:sp>
          <p:nvSpPr>
            <p:cNvPr id="22" name="Rectangle 27"/>
            <p:cNvSpPr>
              <a:spLocks noChangeArrowheads="1"/>
            </p:cNvSpPr>
            <p:nvPr/>
          </p:nvSpPr>
          <p:spPr bwMode="gray">
            <a:xfrm>
              <a:off x="3791744" y="5276604"/>
              <a:ext cx="5397500"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marL="179705" indent="0" latinLnBrk="0">
                <a:defRPr/>
              </a:pPr>
              <a:r>
                <a:rPr kumimoji="1" lang="zh-CN" altLang="en-US" sz="2400" dirty="0">
                  <a:solidFill>
                    <a:schemeClr val="accent6">
                      <a:lumMod val="50000"/>
                    </a:schemeClr>
                  </a:solidFill>
                  <a:effectLst>
                    <a:outerShdw blurRad="38100" dist="38100" dir="2700000" algn="tl">
                      <a:srgbClr val="C0C0C0"/>
                    </a:outerShdw>
                  </a:effectLst>
                  <a:latin typeface="微软雅黑" panose="020B0503020204020204" charset="-122"/>
                  <a:ea typeface="微软雅黑" panose="020B0503020204020204" charset="-122"/>
                </a:rPr>
                <a:t>齐普夫定律（词频分布规律 </a:t>
              </a:r>
              <a:r>
                <a:rPr kumimoji="1" lang="en-US" altLang="zh-CN" sz="2400" dirty="0">
                  <a:solidFill>
                    <a:schemeClr val="accent6">
                      <a:lumMod val="50000"/>
                    </a:schemeClr>
                  </a:solidFill>
                  <a:effectLst>
                    <a:outerShdw blurRad="38100" dist="38100" dir="2700000" algn="tl">
                      <a:srgbClr val="C0C0C0"/>
                    </a:outerShdw>
                  </a:effectLst>
                  <a:latin typeface="微软雅黑" panose="020B0503020204020204" charset="-122"/>
                  <a:ea typeface="微软雅黑" panose="020B0503020204020204" charset="-122"/>
                </a:rPr>
                <a:t>)</a:t>
              </a:r>
            </a:p>
          </p:txBody>
        </p:sp>
        <p:grpSp>
          <p:nvGrpSpPr>
            <p:cNvPr id="23" name="组合 36"/>
            <p:cNvGrpSpPr/>
            <p:nvPr/>
          </p:nvGrpSpPr>
          <p:grpSpPr bwMode="auto">
            <a:xfrm>
              <a:off x="2998787" y="5270637"/>
              <a:ext cx="899160" cy="614045"/>
              <a:chOff x="1640185" y="5818534"/>
              <a:chExt cx="755650" cy="554032"/>
            </a:xfrm>
          </p:grpSpPr>
          <p:grpSp>
            <p:nvGrpSpPr>
              <p:cNvPr id="24" name="Group 11"/>
              <p:cNvGrpSpPr/>
              <p:nvPr/>
            </p:nvGrpSpPr>
            <p:grpSpPr bwMode="auto">
              <a:xfrm>
                <a:off x="1784651" y="5843928"/>
                <a:ext cx="503237" cy="528638"/>
                <a:chOff x="704" y="1949"/>
                <a:chExt cx="4243" cy="333"/>
              </a:xfrm>
            </p:grpSpPr>
            <p:sp>
              <p:nvSpPr>
                <p:cNvPr id="27" name="AutoShape 12"/>
                <p:cNvSpPr>
                  <a:spLocks noChangeArrowheads="1"/>
                </p:cNvSpPr>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31" name="AutoShape 13"/>
                <p:cNvSpPr>
                  <a:spLocks noChangeArrowheads="1"/>
                </p:cNvSpPr>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25" name="Text Box 14"/>
              <p:cNvSpPr txBox="1">
                <a:spLocks noChangeArrowheads="1"/>
              </p:cNvSpPr>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26" name="Rectangle 32"/>
              <p:cNvSpPr>
                <a:spLocks noChangeArrowheads="1"/>
              </p:cNvSpPr>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4</a:t>
                </a:r>
              </a:p>
            </p:txBody>
          </p:sp>
        </p:grpSp>
      </p:grpSp>
      <p:grpSp>
        <p:nvGrpSpPr>
          <p:cNvPr id="129" name="组合 128"/>
          <p:cNvGrpSpPr/>
          <p:nvPr/>
        </p:nvGrpSpPr>
        <p:grpSpPr>
          <a:xfrm>
            <a:off x="6528554" y="1556792"/>
            <a:ext cx="5040054" cy="947420"/>
            <a:chOff x="3072765" y="2286635"/>
            <a:chExt cx="5040054" cy="622300"/>
          </a:xfrm>
        </p:grpSpPr>
        <p:sp>
          <p:nvSpPr>
            <p:cNvPr id="130" name="Rectangle 27"/>
            <p:cNvSpPr>
              <a:spLocks noChangeArrowheads="1"/>
            </p:cNvSpPr>
            <p:nvPr>
              <p:custDataLst>
                <p:tags r:id="rId16"/>
              </p:custDataLst>
            </p:nvPr>
          </p:nvSpPr>
          <p:spPr bwMode="gray">
            <a:xfrm>
              <a:off x="3863975" y="2286635"/>
              <a:ext cx="4248844"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marL="179705" indent="0" latinLnBrk="0">
                <a:defRPr/>
              </a:pPr>
              <a:r>
                <a:rPr kumimoji="1" lang="zh-CN" altLang="en-US" sz="2400" dirty="0">
                  <a:solidFill>
                    <a:schemeClr val="accent6">
                      <a:lumMod val="50000"/>
                    </a:schemeClr>
                  </a:solidFill>
                  <a:effectLst>
                    <a:outerShdw blurRad="38100" dist="38100" dir="2700000" algn="tl">
                      <a:srgbClr val="C0C0C0"/>
                    </a:outerShdw>
                  </a:effectLst>
                  <a:latin typeface="微软雅黑" panose="020B0503020204020204" charset="-122"/>
                  <a:ea typeface="微软雅黑" panose="020B0503020204020204" charset="-122"/>
                </a:rPr>
                <a:t>引文分析</a:t>
              </a:r>
            </a:p>
          </p:txBody>
        </p:sp>
        <p:grpSp>
          <p:nvGrpSpPr>
            <p:cNvPr id="131" name="组合 36"/>
            <p:cNvGrpSpPr/>
            <p:nvPr/>
          </p:nvGrpSpPr>
          <p:grpSpPr bwMode="auto">
            <a:xfrm>
              <a:off x="3072765" y="2286635"/>
              <a:ext cx="899160" cy="614045"/>
              <a:chOff x="1640185" y="5818534"/>
              <a:chExt cx="755650" cy="554032"/>
            </a:xfrm>
          </p:grpSpPr>
          <p:grpSp>
            <p:nvGrpSpPr>
              <p:cNvPr id="132" name="Group 11"/>
              <p:cNvGrpSpPr/>
              <p:nvPr/>
            </p:nvGrpSpPr>
            <p:grpSpPr bwMode="auto">
              <a:xfrm>
                <a:off x="1784651" y="5843928"/>
                <a:ext cx="503237" cy="528638"/>
                <a:chOff x="704" y="1949"/>
                <a:chExt cx="4243" cy="333"/>
              </a:xfrm>
            </p:grpSpPr>
            <p:sp>
              <p:nvSpPr>
                <p:cNvPr id="133" name="AutoShape 12"/>
                <p:cNvSpPr>
                  <a:spLocks noChangeArrowheads="1"/>
                </p:cNvSpPr>
                <p:nvPr>
                  <p:custDataLst>
                    <p:tags r:id="rId18"/>
                  </p:custDataLst>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134" name="AutoShape 13"/>
                <p:cNvSpPr>
                  <a:spLocks noChangeArrowheads="1"/>
                </p:cNvSpPr>
                <p:nvPr>
                  <p:custDataLst>
                    <p:tags r:id="rId19"/>
                  </p:custDataLst>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135" name="Rectangle 32"/>
              <p:cNvSpPr>
                <a:spLocks noChangeArrowheads="1"/>
              </p:cNvSpPr>
              <p:nvPr>
                <p:custDataLst>
                  <p:tags r:id="rId17"/>
                </p:custDataLst>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5</a:t>
                </a:r>
              </a:p>
            </p:txBody>
          </p:sp>
        </p:grpSp>
      </p:grpSp>
      <p:grpSp>
        <p:nvGrpSpPr>
          <p:cNvPr id="136" name="组合 135"/>
          <p:cNvGrpSpPr/>
          <p:nvPr/>
        </p:nvGrpSpPr>
        <p:grpSpPr>
          <a:xfrm>
            <a:off x="6528554" y="2500402"/>
            <a:ext cx="5040054" cy="947420"/>
            <a:chOff x="3075305" y="3418205"/>
            <a:chExt cx="5040054" cy="622300"/>
          </a:xfrm>
        </p:grpSpPr>
        <p:sp>
          <p:nvSpPr>
            <p:cNvPr id="137" name="Rectangle 27"/>
            <p:cNvSpPr>
              <a:spLocks noChangeArrowheads="1"/>
            </p:cNvSpPr>
            <p:nvPr>
              <p:custDataLst>
                <p:tags r:id="rId11"/>
              </p:custDataLst>
            </p:nvPr>
          </p:nvSpPr>
          <p:spPr bwMode="gray">
            <a:xfrm>
              <a:off x="3866515" y="3418205"/>
              <a:ext cx="4248844"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marL="179705">
                <a:defRPr/>
              </a:pPr>
              <a:r>
                <a:rPr kumimoji="1" lang="zh-CN" altLang="en-US" sz="2400" dirty="0">
                  <a:solidFill>
                    <a:schemeClr val="accent6">
                      <a:lumMod val="50000"/>
                    </a:schemeClr>
                  </a:solidFill>
                  <a:effectLst>
                    <a:outerShdw blurRad="38100" dist="38100" dir="2700000" algn="tl">
                      <a:srgbClr val="C0C0C0"/>
                    </a:outerShdw>
                  </a:effectLst>
                  <a:latin typeface="微软雅黑" panose="020B0503020204020204" charset="-122"/>
                  <a:ea typeface="微软雅黑" panose="020B0503020204020204" charset="-122"/>
                  <a:sym typeface="+mn-ea"/>
                </a:rPr>
                <a:t>文献增长规律</a:t>
              </a:r>
            </a:p>
          </p:txBody>
        </p:sp>
        <p:grpSp>
          <p:nvGrpSpPr>
            <p:cNvPr id="138" name="组合 36"/>
            <p:cNvGrpSpPr/>
            <p:nvPr/>
          </p:nvGrpSpPr>
          <p:grpSpPr bwMode="auto">
            <a:xfrm>
              <a:off x="3075305" y="3418205"/>
              <a:ext cx="899160" cy="614045"/>
              <a:chOff x="1640185" y="5818534"/>
              <a:chExt cx="755650" cy="554032"/>
            </a:xfrm>
          </p:grpSpPr>
          <p:grpSp>
            <p:nvGrpSpPr>
              <p:cNvPr id="139" name="Group 11"/>
              <p:cNvGrpSpPr/>
              <p:nvPr/>
            </p:nvGrpSpPr>
            <p:grpSpPr bwMode="auto">
              <a:xfrm>
                <a:off x="1784651" y="5843928"/>
                <a:ext cx="503237" cy="528638"/>
                <a:chOff x="704" y="1949"/>
                <a:chExt cx="4243" cy="333"/>
              </a:xfrm>
            </p:grpSpPr>
            <p:sp>
              <p:nvSpPr>
                <p:cNvPr id="140" name="AutoShape 12"/>
                <p:cNvSpPr>
                  <a:spLocks noChangeArrowheads="1"/>
                </p:cNvSpPr>
                <p:nvPr>
                  <p:custDataLst>
                    <p:tags r:id="rId14"/>
                  </p:custDataLst>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141" name="AutoShape 13"/>
                <p:cNvSpPr>
                  <a:spLocks noChangeArrowheads="1"/>
                </p:cNvSpPr>
                <p:nvPr>
                  <p:custDataLst>
                    <p:tags r:id="rId15"/>
                  </p:custDataLst>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142" name="Text Box 14"/>
              <p:cNvSpPr txBox="1">
                <a:spLocks noChangeArrowheads="1"/>
              </p:cNvSpPr>
              <p:nvPr>
                <p:custDataLst>
                  <p:tags r:id="rId12"/>
                </p:custDataLst>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143" name="Rectangle 32"/>
              <p:cNvSpPr>
                <a:spLocks noChangeArrowheads="1"/>
              </p:cNvSpPr>
              <p:nvPr>
                <p:custDataLst>
                  <p:tags r:id="rId13"/>
                </p:custDataLst>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6</a:t>
                </a:r>
              </a:p>
            </p:txBody>
          </p:sp>
        </p:grpSp>
      </p:grpSp>
      <p:grpSp>
        <p:nvGrpSpPr>
          <p:cNvPr id="144" name="组合 143"/>
          <p:cNvGrpSpPr/>
          <p:nvPr/>
        </p:nvGrpSpPr>
        <p:grpSpPr>
          <a:xfrm>
            <a:off x="6529824" y="3452267"/>
            <a:ext cx="5038784" cy="947420"/>
            <a:chOff x="3078480" y="4608195"/>
            <a:chExt cx="5038784" cy="622300"/>
          </a:xfrm>
        </p:grpSpPr>
        <p:sp>
          <p:nvSpPr>
            <p:cNvPr id="145" name="Rectangle 27"/>
            <p:cNvSpPr>
              <a:spLocks noChangeArrowheads="1"/>
            </p:cNvSpPr>
            <p:nvPr>
              <p:custDataLst>
                <p:tags r:id="rId6"/>
              </p:custDataLst>
            </p:nvPr>
          </p:nvSpPr>
          <p:spPr bwMode="gray">
            <a:xfrm>
              <a:off x="3869690" y="4608195"/>
              <a:ext cx="4247574"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marL="179705">
                <a:defRPr/>
              </a:pPr>
              <a:r>
                <a:rPr kumimoji="1" lang="zh-CN" altLang="en-US" sz="2400" dirty="0">
                  <a:solidFill>
                    <a:schemeClr val="accent6">
                      <a:lumMod val="50000"/>
                    </a:schemeClr>
                  </a:solidFill>
                  <a:effectLst>
                    <a:outerShdw blurRad="38100" dist="38100" dir="2700000" algn="tl">
                      <a:srgbClr val="C0C0C0"/>
                    </a:outerShdw>
                  </a:effectLst>
                  <a:latin typeface="微软雅黑" panose="020B0503020204020204" charset="-122"/>
                  <a:ea typeface="微软雅黑" panose="020B0503020204020204" charset="-122"/>
                </a:rPr>
                <a:t>文献老化规律</a:t>
              </a:r>
            </a:p>
          </p:txBody>
        </p:sp>
        <p:grpSp>
          <p:nvGrpSpPr>
            <p:cNvPr id="146" name="组合 36"/>
            <p:cNvGrpSpPr/>
            <p:nvPr/>
          </p:nvGrpSpPr>
          <p:grpSpPr bwMode="auto">
            <a:xfrm>
              <a:off x="3078480" y="4608195"/>
              <a:ext cx="899160" cy="614045"/>
              <a:chOff x="1640185" y="5818534"/>
              <a:chExt cx="755650" cy="554032"/>
            </a:xfrm>
          </p:grpSpPr>
          <p:grpSp>
            <p:nvGrpSpPr>
              <p:cNvPr id="147" name="Group 11"/>
              <p:cNvGrpSpPr/>
              <p:nvPr/>
            </p:nvGrpSpPr>
            <p:grpSpPr bwMode="auto">
              <a:xfrm>
                <a:off x="1784651" y="5843928"/>
                <a:ext cx="503237" cy="528638"/>
                <a:chOff x="704" y="1949"/>
                <a:chExt cx="4243" cy="333"/>
              </a:xfrm>
            </p:grpSpPr>
            <p:sp>
              <p:nvSpPr>
                <p:cNvPr id="148" name="AutoShape 12"/>
                <p:cNvSpPr>
                  <a:spLocks noChangeArrowheads="1"/>
                </p:cNvSpPr>
                <p:nvPr>
                  <p:custDataLst>
                    <p:tags r:id="rId9"/>
                  </p:custDataLst>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149" name="AutoShape 13"/>
                <p:cNvSpPr>
                  <a:spLocks noChangeArrowheads="1"/>
                </p:cNvSpPr>
                <p:nvPr>
                  <p:custDataLst>
                    <p:tags r:id="rId10"/>
                  </p:custDataLst>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150" name="Text Box 14"/>
              <p:cNvSpPr txBox="1">
                <a:spLocks noChangeArrowheads="1"/>
              </p:cNvSpPr>
              <p:nvPr>
                <p:custDataLst>
                  <p:tags r:id="rId7"/>
                </p:custDataLst>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151" name="Rectangle 32"/>
              <p:cNvSpPr>
                <a:spLocks noChangeArrowheads="1"/>
              </p:cNvSpPr>
              <p:nvPr>
                <p:custDataLst>
                  <p:tags r:id="rId8"/>
                </p:custDataLst>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7</a:t>
                </a:r>
              </a:p>
            </p:txBody>
          </p:sp>
        </p:grpSp>
      </p:grpSp>
      <p:grpSp>
        <p:nvGrpSpPr>
          <p:cNvPr id="152" name="组合 151"/>
          <p:cNvGrpSpPr/>
          <p:nvPr/>
        </p:nvGrpSpPr>
        <p:grpSpPr>
          <a:xfrm>
            <a:off x="6528554" y="4367937"/>
            <a:ext cx="5040054" cy="955675"/>
            <a:chOff x="2998787" y="5270637"/>
            <a:chExt cx="5039926" cy="628267"/>
          </a:xfrm>
        </p:grpSpPr>
        <p:sp>
          <p:nvSpPr>
            <p:cNvPr id="153" name="Rectangle 27"/>
            <p:cNvSpPr>
              <a:spLocks noChangeArrowheads="1"/>
            </p:cNvSpPr>
            <p:nvPr>
              <p:custDataLst>
                <p:tags r:id="rId1"/>
              </p:custDataLst>
            </p:nvPr>
          </p:nvSpPr>
          <p:spPr bwMode="gray">
            <a:xfrm>
              <a:off x="3791744" y="5276604"/>
              <a:ext cx="4246969" cy="622300"/>
            </a:xfrm>
            <a:prstGeom prst="rect">
              <a:avLst/>
            </a:prstGeom>
            <a:noFill/>
            <a:ln w="9525">
              <a:solidFill>
                <a:srgbClr val="916B6B"/>
              </a:solidFill>
              <a:miter lim="800000"/>
            </a:ln>
            <a:effectLst/>
          </p:spPr>
          <p:txBody>
            <a:bodyPr anchor="ctr"/>
            <a:lstStyle>
              <a:lvl1pPr marL="457200">
                <a:defRPr sz="3600" b="1">
                  <a:solidFill>
                    <a:srgbClr val="FF6600"/>
                  </a:solidFill>
                  <a:latin typeface="Verdana" panose="020B0604030504040204" pitchFamily="34" charset="0"/>
                  <a:ea typeface="黑体" panose="02010609060101010101" pitchFamily="49" charset="-122"/>
                </a:defRPr>
              </a:lvl1pPr>
              <a:lvl2pPr marL="742950" indent="-285750">
                <a:defRPr sz="3600" b="1">
                  <a:solidFill>
                    <a:srgbClr val="FF6600"/>
                  </a:solidFill>
                  <a:latin typeface="Verdana" panose="020B0604030504040204" pitchFamily="34" charset="0"/>
                  <a:ea typeface="黑体" panose="02010609060101010101" pitchFamily="49" charset="-122"/>
                </a:defRPr>
              </a:lvl2pPr>
              <a:lvl3pPr marL="1143000" indent="-228600">
                <a:defRPr sz="3600" b="1">
                  <a:solidFill>
                    <a:srgbClr val="FF6600"/>
                  </a:solidFill>
                  <a:latin typeface="Verdana" panose="020B0604030504040204" pitchFamily="34" charset="0"/>
                  <a:ea typeface="黑体" panose="02010609060101010101" pitchFamily="49" charset="-122"/>
                </a:defRPr>
              </a:lvl3pPr>
              <a:lvl4pPr marL="1600200" indent="-228600">
                <a:defRPr sz="3600" b="1">
                  <a:solidFill>
                    <a:srgbClr val="FF6600"/>
                  </a:solidFill>
                  <a:latin typeface="Verdana" panose="020B0604030504040204" pitchFamily="34" charset="0"/>
                  <a:ea typeface="黑体" panose="02010609060101010101" pitchFamily="49" charset="-122"/>
                </a:defRPr>
              </a:lvl4pPr>
              <a:lvl5pPr marL="2057400" indent="-228600">
                <a:defRPr sz="3600" b="1">
                  <a:solidFill>
                    <a:srgbClr val="FF6600"/>
                  </a:solidFill>
                  <a:latin typeface="Verdana" panose="020B0604030504040204" pitchFamily="34" charset="0"/>
                  <a:ea typeface="黑体" panose="02010609060101010101" pitchFamily="49" charset="-122"/>
                </a:defRPr>
              </a:lvl5pPr>
              <a:lvl6pPr marL="25146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6pPr>
              <a:lvl7pPr marL="29718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7pPr>
              <a:lvl8pPr marL="34290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8pPr>
              <a:lvl9pPr marL="3886200" indent="-228600" eaLnBrk="0" fontAlgn="base" hangingPunct="0">
                <a:spcBef>
                  <a:spcPct val="0"/>
                </a:spcBef>
                <a:spcAft>
                  <a:spcPct val="0"/>
                </a:spcAft>
                <a:defRPr sz="3600" b="1">
                  <a:solidFill>
                    <a:srgbClr val="FF6600"/>
                  </a:solidFill>
                  <a:latin typeface="Verdana" panose="020B0604030504040204" pitchFamily="34" charset="0"/>
                  <a:ea typeface="黑体" panose="02010609060101010101" pitchFamily="49" charset="-122"/>
                </a:defRPr>
              </a:lvl9pPr>
            </a:lstStyle>
            <a:p>
              <a:pPr marL="179705" indent="0" latinLnBrk="0">
                <a:defRPr/>
              </a:pPr>
              <a:r>
                <a:rPr kumimoji="1" sz="2400" dirty="0">
                  <a:solidFill>
                    <a:schemeClr val="accent6">
                      <a:lumMod val="50000"/>
                    </a:schemeClr>
                  </a:solidFill>
                  <a:effectLst>
                    <a:outerShdw blurRad="38100" dist="38100" dir="2700000" algn="tl">
                      <a:srgbClr val="C0C0C0"/>
                    </a:outerShdw>
                  </a:effectLst>
                  <a:latin typeface="微软雅黑" panose="020B0503020204020204" charset="-122"/>
                  <a:ea typeface="微软雅黑" panose="020B0503020204020204" charset="-122"/>
                </a:rPr>
                <a:t>文献计量学方法的应用</a:t>
              </a:r>
            </a:p>
            <a:p>
              <a:pPr marL="179705" indent="0" latinLnBrk="0">
                <a:defRPr/>
              </a:pPr>
              <a:r>
                <a:rPr kumimoji="1" sz="2400" dirty="0">
                  <a:solidFill>
                    <a:schemeClr val="accent6">
                      <a:lumMod val="50000"/>
                    </a:schemeClr>
                  </a:solidFill>
                  <a:effectLst>
                    <a:outerShdw blurRad="38100" dist="38100" dir="2700000" algn="tl">
                      <a:srgbClr val="C0C0C0"/>
                    </a:outerShdw>
                  </a:effectLst>
                  <a:latin typeface="微软雅黑" panose="020B0503020204020204" charset="-122"/>
                  <a:ea typeface="微软雅黑" panose="020B0503020204020204" charset="-122"/>
                </a:rPr>
                <a:t>（核心期刊测定）</a:t>
              </a:r>
            </a:p>
          </p:txBody>
        </p:sp>
        <p:grpSp>
          <p:nvGrpSpPr>
            <p:cNvPr id="154" name="组合 36"/>
            <p:cNvGrpSpPr/>
            <p:nvPr/>
          </p:nvGrpSpPr>
          <p:grpSpPr bwMode="auto">
            <a:xfrm>
              <a:off x="2998787" y="5270637"/>
              <a:ext cx="899160" cy="614045"/>
              <a:chOff x="1640185" y="5818534"/>
              <a:chExt cx="755650" cy="554032"/>
            </a:xfrm>
          </p:grpSpPr>
          <p:grpSp>
            <p:nvGrpSpPr>
              <p:cNvPr id="155" name="Group 11"/>
              <p:cNvGrpSpPr/>
              <p:nvPr/>
            </p:nvGrpSpPr>
            <p:grpSpPr bwMode="auto">
              <a:xfrm>
                <a:off x="1784651" y="5843928"/>
                <a:ext cx="503237" cy="528638"/>
                <a:chOff x="704" y="1949"/>
                <a:chExt cx="4243" cy="333"/>
              </a:xfrm>
            </p:grpSpPr>
            <p:sp>
              <p:nvSpPr>
                <p:cNvPr id="156" name="AutoShape 12"/>
                <p:cNvSpPr>
                  <a:spLocks noChangeArrowheads="1"/>
                </p:cNvSpPr>
                <p:nvPr>
                  <p:custDataLst>
                    <p:tags r:id="rId4"/>
                  </p:custDataLst>
                </p:nvPr>
              </p:nvSpPr>
              <p:spPr bwMode="auto">
                <a:xfrm>
                  <a:off x="704" y="1949"/>
                  <a:ext cx="4243" cy="333"/>
                </a:xfrm>
                <a:prstGeom prst="roundRect">
                  <a:avLst>
                    <a:gd name="adj" fmla="val 15657"/>
                  </a:avLst>
                </a:prstGeom>
                <a:solidFill>
                  <a:srgbClr val="003366"/>
                </a:solidFill>
                <a:ln w="3175">
                  <a:solidFill>
                    <a:srgbClr val="969696">
                      <a:alpha val="58823"/>
                    </a:srgbClr>
                  </a:solidFill>
                  <a:round/>
                </a:ln>
              </p:spPr>
              <p:txBody>
                <a:bodyPr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sp>
              <p:nvSpPr>
                <p:cNvPr id="157" name="AutoShape 13"/>
                <p:cNvSpPr>
                  <a:spLocks noChangeArrowheads="1"/>
                </p:cNvSpPr>
                <p:nvPr>
                  <p:custDataLst>
                    <p:tags r:id="rId5"/>
                  </p:custDataLst>
                </p:nvPr>
              </p:nvSpPr>
              <p:spPr bwMode="auto">
                <a:xfrm flipV="1">
                  <a:off x="731" y="1961"/>
                  <a:ext cx="4184" cy="190"/>
                </a:xfrm>
                <a:prstGeom prst="roundRect">
                  <a:avLst>
                    <a:gd name="adj" fmla="val 14324"/>
                  </a:avLst>
                </a:prstGeom>
                <a:gradFill rotWithShape="1">
                  <a:gsLst>
                    <a:gs pos="0">
                      <a:schemeClr val="bg1">
                        <a:alpha val="0"/>
                      </a:schemeClr>
                    </a:gs>
                    <a:gs pos="100000">
                      <a:schemeClr val="bg1">
                        <a:alpha val="37999"/>
                      </a:schemeClr>
                    </a:gs>
                  </a:gsLst>
                  <a:lin ang="5400000" scaled="1"/>
                </a:gradFill>
                <a:ln>
                  <a:noFill/>
                </a:ln>
                <a:extLst>
                  <a:ext uri="{91240B29-F687-4F45-9708-019B960494DF}">
                    <a14:hiddenLine xmlns:a14="http://schemas.microsoft.com/office/drawing/2010/main" w="3175">
                      <a:solidFill>
                        <a:srgbClr val="000000"/>
                      </a:solidFill>
                      <a:round/>
                    </a14:hiddenLine>
                  </a:ext>
                </a:extLst>
              </p:spPr>
              <p:txBody>
                <a:bodyPr rot="10800000" wrap="none"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latinLnBrk="1">
                    <a:spcBef>
                      <a:spcPct val="0"/>
                    </a:spcBef>
                    <a:buClrTx/>
                    <a:buSzTx/>
                    <a:buFontTx/>
                    <a:buNone/>
                  </a:pPr>
                  <a:endParaRPr lang="zh-CN" altLang="en-US" sz="2400">
                    <a:solidFill>
                      <a:schemeClr val="bg1"/>
                    </a:solidFill>
                    <a:latin typeface="Gulim" panose="020B0600000101010101" pitchFamily="34" charset="-127"/>
                    <a:ea typeface="Gulim" panose="020B0600000101010101" pitchFamily="34" charset="-127"/>
                  </a:endParaRPr>
                </a:p>
              </p:txBody>
            </p:sp>
          </p:grpSp>
          <p:sp>
            <p:nvSpPr>
              <p:cNvPr id="158" name="Text Box 14"/>
              <p:cNvSpPr txBox="1">
                <a:spLocks noChangeArrowheads="1"/>
              </p:cNvSpPr>
              <p:nvPr>
                <p:custDataLst>
                  <p:tags r:id="rId2"/>
                </p:custDataLst>
              </p:nvPr>
            </p:nvSpPr>
            <p:spPr bwMode="auto">
              <a:xfrm>
                <a:off x="1784648" y="5877272"/>
                <a:ext cx="5016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latinLnBrk="1" hangingPunct="1">
                  <a:spcBef>
                    <a:spcPct val="50000"/>
                  </a:spcBef>
                  <a:buClrTx/>
                  <a:buSzTx/>
                  <a:buFontTx/>
                  <a:buNone/>
                </a:pPr>
                <a:endParaRPr kumimoji="0" lang="zh-CN" altLang="en-US" sz="2400">
                  <a:solidFill>
                    <a:schemeClr val="bg1"/>
                  </a:solidFill>
                  <a:latin typeface="汉真广标" pitchFamily="49" charset="-122"/>
                  <a:ea typeface="汉真广标" pitchFamily="49" charset="-122"/>
                </a:endParaRPr>
              </a:p>
            </p:txBody>
          </p:sp>
          <p:sp>
            <p:nvSpPr>
              <p:cNvPr id="159" name="Rectangle 32"/>
              <p:cNvSpPr>
                <a:spLocks noChangeArrowheads="1"/>
              </p:cNvSpPr>
              <p:nvPr>
                <p:custDataLst>
                  <p:tags r:id="rId3"/>
                </p:custDataLst>
              </p:nvPr>
            </p:nvSpPr>
            <p:spPr bwMode="gray">
              <a:xfrm>
                <a:off x="1640185" y="5818534"/>
                <a:ext cx="755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00FF"/>
                  </a:buClr>
                  <a:buSzPct val="80000"/>
                  <a:buFont typeface="Wingdings" panose="05000000000000000000" pitchFamily="2" charset="2"/>
                  <a:buChar char="n"/>
                  <a:defRPr kumimoji="1" sz="2800" b="1">
                    <a:solidFill>
                      <a:schemeClr val="tx1"/>
                    </a:solidFill>
                    <a:latin typeface="Times New Roman" panose="02020603050405020304" pitchFamily="18" charset="0"/>
                    <a:ea typeface="黑体" panose="02010609060101010101" pitchFamily="49" charset="-122"/>
                  </a:defRPr>
                </a:lvl1pPr>
                <a:lvl2pPr marL="742950" indent="-285750">
                  <a:spcBef>
                    <a:spcPct val="20000"/>
                  </a:spcBef>
                  <a:buClr>
                    <a:srgbClr val="FF0000"/>
                  </a:buClr>
                  <a:buChar char="•"/>
                  <a:defRPr kumimoji="1" sz="2400" b="1">
                    <a:solidFill>
                      <a:srgbClr val="0000FF"/>
                    </a:solidFill>
                    <a:latin typeface="Times New Roman" panose="02020603050405020304" pitchFamily="18" charset="0"/>
                    <a:ea typeface="仿宋_GB2312" pitchFamily="49"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ClrTx/>
                  <a:buSzTx/>
                  <a:buFontTx/>
                  <a:buNone/>
                </a:pPr>
                <a:r>
                  <a:rPr kumimoji="0" lang="en-US" altLang="zh-CN" sz="2400" dirty="0">
                    <a:solidFill>
                      <a:schemeClr val="bg1"/>
                    </a:solidFill>
                    <a:latin typeface="Verdana" panose="020B0604030504040204" pitchFamily="34" charset="0"/>
                  </a:rPr>
                  <a:t>8</a:t>
                </a:r>
              </a:p>
            </p:txBody>
          </p:sp>
        </p:gr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47625" y="-27093"/>
            <a:ext cx="9042400" cy="914400"/>
          </a:xfrm>
        </p:spPr>
        <p:txBody>
          <a:bodyPr vert="horz" wrap="square" lIns="121920" tIns="60960" rIns="121920" bIns="60960" anchor="b" anchorCtr="0"/>
          <a:lstStyle/>
          <a:p>
            <a:pPr eaLnBrk="1" hangingPunct="1"/>
            <a:r>
              <a:rPr lang="zh-CN" altLang="en-US" b="1" dirty="0">
                <a:solidFill>
                  <a:srgbClr val="17175D"/>
                </a:solidFill>
                <a:latin typeface="微软雅黑" panose="020B0503020204020204" charset="-122"/>
                <a:ea typeface="微软雅黑" panose="020B0503020204020204" charset="-122"/>
              </a:rPr>
              <a:t>五、文献计量学的研究现状</a:t>
            </a:r>
          </a:p>
        </p:txBody>
      </p:sp>
      <p:sp>
        <p:nvSpPr>
          <p:cNvPr id="44035" name="Rectangle 3"/>
          <p:cNvSpPr>
            <a:spLocks noGrp="1"/>
          </p:cNvSpPr>
          <p:nvPr>
            <p:ph idx="1"/>
          </p:nvPr>
        </p:nvSpPr>
        <p:spPr>
          <a:xfrm>
            <a:off x="1080135" y="1473835"/>
            <a:ext cx="10363200" cy="5053965"/>
          </a:xfrm>
        </p:spPr>
        <p:txBody>
          <a:bodyPr vert="horz" wrap="square" lIns="121920" tIns="60960" rIns="121920" bIns="60960" anchor="t" anchorCtr="0"/>
          <a:lstStyle/>
          <a:p>
            <a:pPr eaLnBrk="1" hangingPunct="1">
              <a:lnSpc>
                <a:spcPct val="150000"/>
              </a:lnSpc>
            </a:pPr>
            <a:r>
              <a:rPr lang="zh-CN" altLang="en-US" sz="2400" dirty="0">
                <a:solidFill>
                  <a:srgbClr val="000000"/>
                </a:solidFill>
              </a:rPr>
              <a:t>经验定律的检验、修改、改进、深化</a:t>
            </a:r>
          </a:p>
          <a:p>
            <a:pPr eaLnBrk="1" hangingPunct="1">
              <a:lnSpc>
                <a:spcPct val="150000"/>
              </a:lnSpc>
            </a:pPr>
            <a:r>
              <a:rPr lang="zh-CN" altLang="en-US" sz="2400" dirty="0">
                <a:solidFill>
                  <a:srgbClr val="000000"/>
                </a:solidFill>
              </a:rPr>
              <a:t>文献计量学的广泛应用：评价与预测科学生产率、人才、机构、学科、期刊等的现状与发展趋势</a:t>
            </a:r>
          </a:p>
          <a:p>
            <a:pPr eaLnBrk="1" hangingPunct="1">
              <a:lnSpc>
                <a:spcPct val="150000"/>
              </a:lnSpc>
            </a:pPr>
            <a:r>
              <a:rPr lang="zh-CN" altLang="en-US" sz="2400" dirty="0">
                <a:solidFill>
                  <a:srgbClr val="000000"/>
                </a:solidFill>
              </a:rPr>
              <a:t>文献计量学核心期刊、核心作者、学科地位已形成</a:t>
            </a:r>
          </a:p>
          <a:p>
            <a:pPr eaLnBrk="1" hangingPunct="1">
              <a:lnSpc>
                <a:spcPct val="150000"/>
              </a:lnSpc>
            </a:pPr>
            <a:r>
              <a:rPr lang="zh-CN" altLang="en-US" sz="2400" dirty="0">
                <a:solidFill>
                  <a:srgbClr val="000000"/>
                </a:solidFill>
              </a:rPr>
              <a:t>文献计量学研究手段及工具的现代化、电子化</a:t>
            </a:r>
          </a:p>
          <a:p>
            <a:pPr>
              <a:lnSpc>
                <a:spcPct val="150000"/>
              </a:lnSpc>
            </a:pPr>
            <a:r>
              <a:rPr lang="zh-CN" altLang="en-US" sz="2400" dirty="0">
                <a:solidFill>
                  <a:srgbClr val="000000"/>
                </a:solidFill>
              </a:rPr>
              <a:t>文献计量学、科学计量学、信息计量学、知识计量学与网络计量学</a:t>
            </a:r>
          </a:p>
        </p:txBody>
      </p:sp>
    </p:spTree>
  </p:cSld>
  <p:clrMapOvr>
    <a:masterClrMapping/>
  </p:clrMapOvr>
  <p:transition spd="slow">
    <p:pull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p:nvPr>
        </p:nvSpPr>
        <p:spPr>
          <a:xfrm>
            <a:off x="-24765" y="109220"/>
            <a:ext cx="5486400" cy="805180"/>
          </a:xfrm>
        </p:spPr>
        <p:txBody>
          <a:bodyPr vert="horz" wrap="square" lIns="121920" tIns="60960" rIns="121920" bIns="60960" anchor="b" anchorCtr="0"/>
          <a:lstStyle/>
          <a:p>
            <a:pPr eaLnBrk="1" hangingPunct="1"/>
            <a:r>
              <a:rPr lang="zh-CN" altLang="en-US" b="1" dirty="0">
                <a:solidFill>
                  <a:srgbClr val="17175D"/>
                </a:solidFill>
                <a:latin typeface="微软雅黑" panose="020B0503020204020204" charset="-122"/>
                <a:ea typeface="微软雅黑" panose="020B0503020204020204" charset="-122"/>
              </a:rPr>
              <a:t>六、有关概率知识</a:t>
            </a:r>
          </a:p>
        </p:txBody>
      </p:sp>
      <p:sp>
        <p:nvSpPr>
          <p:cNvPr id="4101" name="Rectangle 3"/>
          <p:cNvSpPr>
            <a:spLocks noGrp="1"/>
          </p:cNvSpPr>
          <p:nvPr>
            <p:ph idx="1"/>
          </p:nvPr>
        </p:nvSpPr>
        <p:spPr>
          <a:xfrm>
            <a:off x="914400" y="1138555"/>
            <a:ext cx="10363200" cy="5598795"/>
          </a:xfrm>
        </p:spPr>
        <p:txBody>
          <a:bodyPr vert="horz" wrap="square" lIns="121920" tIns="60960" rIns="121920" bIns="60960" anchor="t" anchorCtr="0"/>
          <a:lstStyle/>
          <a:p>
            <a:pPr eaLnBrk="1" hangingPunct="1">
              <a:lnSpc>
                <a:spcPct val="105000"/>
              </a:lnSpc>
            </a:pPr>
            <a:r>
              <a:rPr lang="zh-CN" altLang="en-US" sz="2800" b="1" dirty="0">
                <a:solidFill>
                  <a:srgbClr val="000000"/>
                </a:solidFill>
              </a:rPr>
              <a:t>  常用概率分布</a:t>
            </a:r>
          </a:p>
          <a:p>
            <a:pPr algn="just" eaLnBrk="1" hangingPunct="1">
              <a:lnSpc>
                <a:spcPct val="150000"/>
              </a:lnSpc>
              <a:buClr>
                <a:schemeClr val="tx2"/>
              </a:buClr>
              <a:buSzTx/>
              <a:buFont typeface="Wingdings" panose="05000000000000000000" pitchFamily="2" charset="2"/>
              <a:buChar char="Ø"/>
            </a:pPr>
            <a:r>
              <a:rPr lang="zh-CN" altLang="en-US" sz="2400" dirty="0">
                <a:solidFill>
                  <a:srgbClr val="000000"/>
                </a:solidFill>
              </a:rPr>
              <a:t>  离散型概率分布：二项分布（0-1分布）、几何分布、超几何分布、  泊松分布、负二项分布等</a:t>
            </a:r>
          </a:p>
          <a:p>
            <a:pPr algn="just" eaLnBrk="1" hangingPunct="1">
              <a:lnSpc>
                <a:spcPct val="150000"/>
              </a:lnSpc>
              <a:buClr>
                <a:schemeClr val="tx2"/>
              </a:buClr>
              <a:buSzTx/>
              <a:buFont typeface="Wingdings" panose="05000000000000000000" pitchFamily="2" charset="2"/>
              <a:buChar char="Ø"/>
            </a:pPr>
            <a:r>
              <a:rPr lang="zh-CN" altLang="en-US" sz="2400" dirty="0">
                <a:solidFill>
                  <a:srgbClr val="000000"/>
                </a:solidFill>
              </a:rPr>
              <a:t>  连续型概率分布：正态分布、指数分布、伽玛分布、贝塔分布</a:t>
            </a:r>
          </a:p>
          <a:p>
            <a:pPr>
              <a:lnSpc>
                <a:spcPct val="105000"/>
              </a:lnSpc>
            </a:pPr>
            <a:r>
              <a:rPr lang="zh-CN" altLang="en-US" sz="2800" b="1" dirty="0">
                <a:solidFill>
                  <a:srgbClr val="000000"/>
                </a:solidFill>
              </a:rPr>
              <a:t>  常用分布参数</a:t>
            </a:r>
          </a:p>
          <a:p>
            <a:pPr eaLnBrk="1" hangingPunct="1">
              <a:lnSpc>
                <a:spcPct val="105000"/>
              </a:lnSpc>
              <a:buClr>
                <a:schemeClr val="tx2"/>
              </a:buClr>
              <a:buSzTx/>
              <a:buFont typeface="Wingdings" panose="05000000000000000000" pitchFamily="2" charset="2"/>
              <a:buChar char="Ø"/>
            </a:pPr>
            <a:r>
              <a:rPr lang="zh-CN" altLang="en-US" sz="2400" dirty="0">
                <a:solidFill>
                  <a:srgbClr val="000000"/>
                </a:solidFill>
              </a:rPr>
              <a:t>  数学期望（平均数）：反映随机变量平均水平</a:t>
            </a:r>
            <a:br>
              <a:rPr lang="zh-CN" altLang="en-US" sz="2400" dirty="0">
                <a:solidFill>
                  <a:srgbClr val="000000"/>
                </a:solidFill>
              </a:rPr>
            </a:br>
            <a:endParaRPr lang="zh-CN" altLang="en-US" sz="2400" dirty="0">
              <a:solidFill>
                <a:srgbClr val="000000"/>
              </a:solidFill>
            </a:endParaRPr>
          </a:p>
          <a:p>
            <a:pPr eaLnBrk="1" hangingPunct="1">
              <a:lnSpc>
                <a:spcPct val="135000"/>
              </a:lnSpc>
              <a:buClr>
                <a:schemeClr val="tx2"/>
              </a:buClr>
              <a:buSzTx/>
              <a:buFont typeface="Wingdings" panose="05000000000000000000" pitchFamily="2" charset="2"/>
              <a:buChar char="Ø"/>
            </a:pPr>
            <a:r>
              <a:rPr lang="zh-CN" altLang="en-US" sz="2400" dirty="0">
                <a:solidFill>
                  <a:srgbClr val="000000"/>
                </a:solidFill>
              </a:rPr>
              <a:t>  方差（变异数）：反映随机变量分散程度</a:t>
            </a:r>
          </a:p>
        </p:txBody>
      </p:sp>
      <p:graphicFrame>
        <p:nvGraphicFramePr>
          <p:cNvPr id="4098" name="Object 7"/>
          <p:cNvGraphicFramePr/>
          <p:nvPr>
            <p:extLst>
              <p:ext uri="{D42A27DB-BD31-4B8C-83A1-F6EECF244321}">
                <p14:modId xmlns:p14="http://schemas.microsoft.com/office/powerpoint/2010/main" val="3029804306"/>
              </p:ext>
            </p:extLst>
          </p:nvPr>
        </p:nvGraphicFramePr>
        <p:xfrm>
          <a:off x="3215680" y="4716152"/>
          <a:ext cx="3039467" cy="504681"/>
        </p:xfrm>
        <a:graphic>
          <a:graphicData uri="http://schemas.openxmlformats.org/presentationml/2006/ole">
            <mc:AlternateContent xmlns:mc="http://schemas.openxmlformats.org/markup-compatibility/2006">
              <mc:Choice xmlns:v="urn:schemas-microsoft-com:vml" Requires="v">
                <p:oleObj r:id="rId2" imgW="1066165" imgH="254000" progId="Equation.DSMT4">
                  <p:embed/>
                </p:oleObj>
              </mc:Choice>
              <mc:Fallback>
                <p:oleObj r:id="rId2" imgW="1066165" imgH="254000" progId="Equation.DSMT4">
                  <p:embed/>
                  <p:pic>
                    <p:nvPicPr>
                      <p:cNvPr id="0" name="图片 3078"/>
                      <p:cNvPicPr/>
                      <p:nvPr/>
                    </p:nvPicPr>
                    <p:blipFill>
                      <a:blip r:embed="rId3"/>
                      <a:stretch>
                        <a:fillRect/>
                      </a:stretch>
                    </p:blipFill>
                    <p:spPr>
                      <a:xfrm>
                        <a:off x="3215680" y="4716152"/>
                        <a:ext cx="3039467" cy="504681"/>
                      </a:xfrm>
                      <a:prstGeom prst="rect">
                        <a:avLst/>
                      </a:prstGeom>
                      <a:noFill/>
                      <a:ln w="38100">
                        <a:noFill/>
                        <a:miter/>
                      </a:ln>
                    </p:spPr>
                  </p:pic>
                </p:oleObj>
              </mc:Fallback>
            </mc:AlternateContent>
          </a:graphicData>
        </a:graphic>
      </p:graphicFrame>
      <p:graphicFrame>
        <p:nvGraphicFramePr>
          <p:cNvPr id="4099" name="Object 9"/>
          <p:cNvGraphicFramePr/>
          <p:nvPr>
            <p:extLst>
              <p:ext uri="{D42A27DB-BD31-4B8C-83A1-F6EECF244321}">
                <p14:modId xmlns:p14="http://schemas.microsoft.com/office/powerpoint/2010/main" val="231334448"/>
              </p:ext>
            </p:extLst>
          </p:nvPr>
        </p:nvGraphicFramePr>
        <p:xfrm>
          <a:off x="3071664" y="5727321"/>
          <a:ext cx="4000222" cy="504681"/>
        </p:xfrm>
        <a:graphic>
          <a:graphicData uri="http://schemas.openxmlformats.org/presentationml/2006/ole">
            <mc:AlternateContent xmlns:mc="http://schemas.openxmlformats.org/markup-compatibility/2006">
              <mc:Choice xmlns:v="urn:schemas-microsoft-com:vml" Requires="v">
                <p:oleObj r:id="rId4" imgW="1790700" imgH="279400" progId="Equation.DSMT4">
                  <p:embed/>
                </p:oleObj>
              </mc:Choice>
              <mc:Fallback>
                <p:oleObj r:id="rId4" imgW="1790700" imgH="279400" progId="Equation.DSMT4">
                  <p:embed/>
                  <p:pic>
                    <p:nvPicPr>
                      <p:cNvPr id="0" name="图片 3079"/>
                      <p:cNvPicPr/>
                      <p:nvPr/>
                    </p:nvPicPr>
                    <p:blipFill>
                      <a:blip r:embed="rId5"/>
                      <a:stretch>
                        <a:fillRect/>
                      </a:stretch>
                    </p:blipFill>
                    <p:spPr>
                      <a:xfrm>
                        <a:off x="3071664" y="5727321"/>
                        <a:ext cx="4000222" cy="504681"/>
                      </a:xfrm>
                      <a:prstGeom prst="rect">
                        <a:avLst/>
                      </a:prstGeom>
                      <a:noFill/>
                      <a:ln w="38100">
                        <a:noFill/>
                        <a:miter/>
                      </a:ln>
                    </p:spPr>
                  </p:pic>
                </p:oleObj>
              </mc:Fallback>
            </mc:AlternateContent>
          </a:graphicData>
        </a:graphic>
      </p:graphicFrame>
    </p:spTree>
  </p:cSld>
  <p:clrMapOvr>
    <a:masterClrMapping/>
  </p:clrMapOvr>
  <p:transition spd="slow">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idx="1"/>
          </p:nvPr>
        </p:nvSpPr>
        <p:spPr>
          <a:xfrm>
            <a:off x="839416" y="1196752"/>
            <a:ext cx="10363200" cy="5067399"/>
          </a:xfrm>
        </p:spPr>
        <p:txBody>
          <a:bodyPr vert="horz" wrap="square" lIns="121920" tIns="60960" rIns="121920" bIns="60960" anchor="t" anchorCtr="0">
            <a:normAutofit/>
          </a:bodyPr>
          <a:lstStyle/>
          <a:p>
            <a:pPr indent="-504000" algn="just">
              <a:lnSpc>
                <a:spcPct val="150000"/>
              </a:lnSpc>
            </a:pPr>
            <a:r>
              <a:rPr lang="zh-CN" altLang="en-US" sz="2800" dirty="0">
                <a:solidFill>
                  <a:srgbClr val="000000"/>
                </a:solidFill>
              </a:rPr>
              <a:t>  如果曲线是尖峰形，二项分布多半是合适的模型；若曲线是高度正倾斜，可用泊松、几何或其他类型的模型。</a:t>
            </a:r>
          </a:p>
          <a:p>
            <a:pPr indent="-504000" algn="just">
              <a:lnSpc>
                <a:spcPct val="150000"/>
              </a:lnSpc>
            </a:pPr>
            <a:r>
              <a:rPr lang="zh-CN" altLang="en-US" sz="2800" dirty="0">
                <a:solidFill>
                  <a:srgbClr val="000000"/>
                </a:solidFill>
                <a:sym typeface="+mn-ea"/>
              </a:rPr>
              <a:t>  如果平均数＞方差，二项分布是适宜的模型；如果平均数和方差是相同的，可用泊松分布；如果平均数＜方差，其适宜的模型是负二项分布。</a:t>
            </a:r>
          </a:p>
        </p:txBody>
      </p:sp>
      <p:sp>
        <p:nvSpPr>
          <p:cNvPr id="4100" name="Rectangle 2"/>
          <p:cNvSpPr>
            <a:spLocks noGrp="1"/>
          </p:cNvSpPr>
          <p:nvPr>
            <p:ph type="title"/>
            <p:custDataLst>
              <p:tags r:id="rId1"/>
            </p:custDataLst>
          </p:nvPr>
        </p:nvSpPr>
        <p:spPr>
          <a:xfrm>
            <a:off x="-24765" y="109220"/>
            <a:ext cx="5486400" cy="805180"/>
          </a:xfrm>
        </p:spPr>
        <p:txBody>
          <a:bodyPr vert="horz" wrap="square" lIns="121920" tIns="60960" rIns="121920" bIns="60960" anchor="b" anchorCtr="0"/>
          <a:lstStyle/>
          <a:p>
            <a:pPr eaLnBrk="1" hangingPunct="1"/>
            <a:r>
              <a:rPr lang="zh-CN" altLang="en-US" b="1" dirty="0">
                <a:solidFill>
                  <a:srgbClr val="17175D"/>
                </a:solidFill>
                <a:latin typeface="微软雅黑" panose="020B0503020204020204" charset="-122"/>
                <a:ea typeface="微软雅黑" panose="020B0503020204020204" charset="-122"/>
              </a:rPr>
              <a:t>六、有关概率知识</a:t>
            </a:r>
          </a:p>
        </p:txBody>
      </p:sp>
    </p:spTree>
  </p:cSld>
  <p:clrMapOvr>
    <a:masterClrMapping/>
  </p:clrMapOvr>
  <p:transition spd="slow">
    <p:pull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Grp="1"/>
          </p:cNvSpPr>
          <p:nvPr>
            <p:ph type="title"/>
          </p:nvPr>
        </p:nvSpPr>
        <p:spPr>
          <a:xfrm>
            <a:off x="47625" y="44450"/>
            <a:ext cx="5588000" cy="844550"/>
          </a:xfrm>
        </p:spPr>
        <p:txBody>
          <a:bodyPr vert="horz" wrap="square" lIns="121920" tIns="60960" rIns="121920" bIns="60960" anchor="b" anchorCtr="0"/>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
        <p:nvSpPr>
          <p:cNvPr id="5124" name="Rectangle 1027"/>
          <p:cNvSpPr>
            <a:spLocks noGrp="1"/>
          </p:cNvSpPr>
          <p:nvPr>
            <p:ph idx="1"/>
          </p:nvPr>
        </p:nvSpPr>
        <p:spPr>
          <a:xfrm>
            <a:off x="1055370" y="983615"/>
            <a:ext cx="10363200" cy="5759450"/>
          </a:xfrm>
        </p:spPr>
        <p:txBody>
          <a:bodyPr vert="horz" wrap="square" lIns="121920" tIns="60960" rIns="121920" bIns="60960" anchor="t" anchorCtr="0">
            <a:normAutofit/>
          </a:bodyPr>
          <a:lstStyle/>
          <a:p>
            <a:pPr eaLnBrk="1" hangingPunct="1">
              <a:buNone/>
            </a:pPr>
            <a:r>
              <a:rPr lang="zh-CN" altLang="en-US" sz="3200" b="1" dirty="0">
                <a:solidFill>
                  <a:schemeClr val="tx2"/>
                </a:solidFill>
              </a:rPr>
              <a:t>1、取样方法</a:t>
            </a:r>
          </a:p>
        </p:txBody>
      </p:sp>
      <p:graphicFrame>
        <p:nvGraphicFramePr>
          <p:cNvPr id="5122" name="Object 1028"/>
          <p:cNvGraphicFramePr/>
          <p:nvPr>
            <p:extLst>
              <p:ext uri="{D42A27DB-BD31-4B8C-83A1-F6EECF244321}">
                <p14:modId xmlns:p14="http://schemas.microsoft.com/office/powerpoint/2010/main" val="703767687"/>
              </p:ext>
            </p:extLst>
          </p:nvPr>
        </p:nvGraphicFramePr>
        <p:xfrm>
          <a:off x="2927648" y="2060848"/>
          <a:ext cx="5991448" cy="4522688"/>
        </p:xfrm>
        <a:graphic>
          <a:graphicData uri="http://schemas.openxmlformats.org/presentationml/2006/ole">
            <mc:AlternateContent xmlns:mc="http://schemas.openxmlformats.org/markup-compatibility/2006">
              <mc:Choice xmlns:v="urn:schemas-microsoft-com:vml" Requires="v">
                <p:oleObj r:id="rId2" imgW="1943100" imgH="1781175" progId="Word.Picture.8">
                  <p:embed/>
                </p:oleObj>
              </mc:Choice>
              <mc:Fallback>
                <p:oleObj r:id="rId2" imgW="1943100" imgH="1781175" progId="Word.Picture.8">
                  <p:embed/>
                  <p:pic>
                    <p:nvPicPr>
                      <p:cNvPr id="0" name="图片 3080"/>
                      <p:cNvPicPr/>
                      <p:nvPr/>
                    </p:nvPicPr>
                    <p:blipFill>
                      <a:blip r:embed="rId3"/>
                      <a:stretch>
                        <a:fillRect/>
                      </a:stretch>
                    </p:blipFill>
                    <p:spPr>
                      <a:xfrm>
                        <a:off x="2927648" y="2060848"/>
                        <a:ext cx="5991448" cy="4522688"/>
                      </a:xfrm>
                      <a:prstGeom prst="rect">
                        <a:avLst/>
                      </a:prstGeom>
                      <a:noFill/>
                      <a:ln w="38100">
                        <a:noFill/>
                        <a:miter/>
                      </a:ln>
                    </p:spPr>
                  </p:pic>
                </p:oleObj>
              </mc:Fallback>
            </mc:AlternateContent>
          </a:graphicData>
        </a:graphic>
      </p:graphicFrame>
    </p:spTree>
  </p:cSld>
  <p:clrMapOvr>
    <a:masterClrMapping/>
  </p:clrMapOvr>
  <p:transition spd="slow">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a:spLocks noGrp="1"/>
          </p:cNvSpPr>
          <p:nvPr>
            <p:ph type="title"/>
          </p:nvPr>
        </p:nvSpPr>
        <p:spPr>
          <a:xfrm>
            <a:off x="1127448" y="1340768"/>
            <a:ext cx="2880008" cy="576064"/>
          </a:xfrm>
        </p:spPr>
        <p:txBody>
          <a:bodyPr vert="horz" wrap="square" lIns="121920" tIns="60960" rIns="121920" bIns="60960" anchor="b" anchorCtr="0">
            <a:noAutofit/>
          </a:bodyPr>
          <a:lstStyle/>
          <a:p>
            <a:pPr eaLnBrk="1" hangingPunct="1"/>
            <a:r>
              <a:rPr lang="zh-CN" altLang="en-US" sz="3200" b="1" dirty="0">
                <a:latin typeface="+mn-ea"/>
                <a:ea typeface="+mn-ea"/>
                <a:cs typeface="+mn-ea"/>
              </a:rPr>
              <a:t>2、样本容量</a:t>
            </a:r>
          </a:p>
        </p:txBody>
      </p:sp>
      <p:sp>
        <p:nvSpPr>
          <p:cNvPr id="6148" name="Rectangle 1027"/>
          <p:cNvSpPr>
            <a:spLocks noGrp="1"/>
          </p:cNvSpPr>
          <p:nvPr>
            <p:ph idx="1"/>
          </p:nvPr>
        </p:nvSpPr>
        <p:spPr>
          <a:xfrm>
            <a:off x="1739754" y="2204864"/>
            <a:ext cx="7884638" cy="2952328"/>
          </a:xfrm>
        </p:spPr>
        <p:txBody>
          <a:bodyPr vert="horz" wrap="square" lIns="121920" tIns="60960" rIns="121920" bIns="60960" anchor="t" anchorCtr="0">
            <a:normAutofit/>
          </a:bodyPr>
          <a:lstStyle/>
          <a:p>
            <a:pPr eaLnBrk="1" hangingPunct="1">
              <a:lnSpc>
                <a:spcPct val="120000"/>
              </a:lnSpc>
            </a:pPr>
            <a:r>
              <a:rPr lang="zh-CN" altLang="en-US" sz="2400" dirty="0">
                <a:solidFill>
                  <a:srgbClr val="000000"/>
                </a:solidFill>
              </a:rPr>
              <a:t>  一般而言，样本容量为总体规模的5％－10％。</a:t>
            </a:r>
            <a:endParaRPr lang="en-US" altLang="zh-CN" sz="2400" dirty="0">
              <a:solidFill>
                <a:srgbClr val="000000"/>
              </a:solidFill>
            </a:endParaRPr>
          </a:p>
          <a:p>
            <a:pPr eaLnBrk="1" hangingPunct="1">
              <a:lnSpc>
                <a:spcPct val="120000"/>
              </a:lnSpc>
            </a:pPr>
            <a:r>
              <a:rPr lang="zh-CN" altLang="en-US" sz="2400" dirty="0">
                <a:solidFill>
                  <a:srgbClr val="000000"/>
                </a:solidFill>
              </a:rPr>
              <a:t>  大数据时代，尽量大样本。</a:t>
            </a:r>
            <a:endParaRPr lang="en-US" altLang="zh-CN" sz="2400" dirty="0">
              <a:solidFill>
                <a:srgbClr val="000000"/>
              </a:solidFill>
            </a:endParaRPr>
          </a:p>
          <a:p>
            <a:pPr eaLnBrk="1" hangingPunct="1">
              <a:lnSpc>
                <a:spcPct val="120000"/>
              </a:lnSpc>
            </a:pPr>
            <a:r>
              <a:rPr lang="en-US" altLang="zh-CN" sz="2400" dirty="0">
                <a:solidFill>
                  <a:srgbClr val="000000"/>
                </a:solidFill>
              </a:rPr>
              <a:t>  </a:t>
            </a:r>
            <a:r>
              <a:rPr lang="zh-CN" altLang="en-US" sz="2400" dirty="0">
                <a:solidFill>
                  <a:srgbClr val="000000"/>
                </a:solidFill>
              </a:rPr>
              <a:t>样本选择要有依据，例如代表性期刊选择。</a:t>
            </a:r>
            <a:endParaRPr lang="en-US" altLang="zh-CN" sz="2400" dirty="0">
              <a:solidFill>
                <a:srgbClr val="000000"/>
              </a:solidFill>
            </a:endParaRPr>
          </a:p>
          <a:p>
            <a:pPr eaLnBrk="1" hangingPunct="1">
              <a:lnSpc>
                <a:spcPct val="120000"/>
              </a:lnSpc>
            </a:pPr>
            <a:r>
              <a:rPr lang="en-US" altLang="zh-CN" sz="2400" dirty="0">
                <a:solidFill>
                  <a:srgbClr val="000000"/>
                </a:solidFill>
              </a:rPr>
              <a:t>  </a:t>
            </a:r>
            <a:r>
              <a:rPr lang="zh-CN" altLang="en-US" sz="2400" dirty="0">
                <a:solidFill>
                  <a:srgbClr val="000000"/>
                </a:solidFill>
              </a:rPr>
              <a:t>样本选择要可信，例如文献学科归属等。</a:t>
            </a:r>
          </a:p>
        </p:txBody>
      </p:sp>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Tree>
  </p:cSld>
  <p:clrMapOvr>
    <a:masterClrMapping/>
  </p:clrMapOvr>
  <p:transition spd="slow">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p:nvPr/>
        </p:nvSpPr>
        <p:spPr>
          <a:xfrm>
            <a:off x="191135" y="981075"/>
            <a:ext cx="11264900" cy="596253"/>
          </a:xfrm>
          <a:prstGeom prst="rect">
            <a:avLst/>
          </a:prstGeom>
          <a:noFill/>
          <a:ln w="9525">
            <a:noFill/>
          </a:ln>
        </p:spPr>
        <p:txBody>
          <a:bodyPr wrap="square">
            <a:spAutoFit/>
          </a:bodyPr>
          <a:lstStyle/>
          <a:p>
            <a:pPr marL="0" lvl="1">
              <a:lnSpc>
                <a:spcPct val="110000"/>
              </a:lnSpc>
              <a:spcBef>
                <a:spcPts val="0"/>
              </a:spcBef>
              <a:buClr>
                <a:schemeClr val="tx2"/>
              </a:buClr>
            </a:pPr>
            <a:r>
              <a:rPr lang="zh-CN" altLang="en-US" sz="3200" b="1" dirty="0">
                <a:solidFill>
                  <a:schemeClr val="tx2"/>
                </a:solidFill>
                <a:latin typeface="+mn-ea"/>
                <a:ea typeface="+mn-ea"/>
              </a:rPr>
              <a:t>3、数据表达</a:t>
            </a:r>
            <a:endParaRPr lang="zh-CN" altLang="en-US" sz="3200" b="1" dirty="0">
              <a:latin typeface="+mn-ea"/>
              <a:ea typeface="+mn-ea"/>
              <a:cs typeface="微软雅黑" panose="020B0503020204020204" charset="-122"/>
            </a:endParaRPr>
          </a:p>
        </p:txBody>
      </p:sp>
      <p:sp>
        <p:nvSpPr>
          <p:cNvPr id="46084" name="Rectangle 8"/>
          <p:cNvSpPr/>
          <p:nvPr/>
        </p:nvSpPr>
        <p:spPr>
          <a:xfrm>
            <a:off x="5283200" y="990600"/>
            <a:ext cx="12192000" cy="583565"/>
          </a:xfrm>
          <a:prstGeom prst="rect">
            <a:avLst/>
          </a:prstGeom>
          <a:noFill/>
          <a:ln w="9525">
            <a:noFill/>
          </a:ln>
        </p:spPr>
        <p:txBody>
          <a:bodyPr>
            <a:spAutoFit/>
          </a:bodyPr>
          <a:lstStyle/>
          <a:p>
            <a:endParaRPr lang="zh-CN" altLang="en-US" sz="3200" dirty="0">
              <a:latin typeface="Times New Roman" panose="02020603050405020304" pitchFamily="18" charset="0"/>
            </a:endParaRPr>
          </a:p>
        </p:txBody>
      </p:sp>
      <p:sp>
        <p:nvSpPr>
          <p:cNvPr id="46085" name="Rectangle 13"/>
          <p:cNvSpPr/>
          <p:nvPr/>
        </p:nvSpPr>
        <p:spPr>
          <a:xfrm>
            <a:off x="407368" y="1799256"/>
            <a:ext cx="6978650" cy="1849755"/>
          </a:xfrm>
          <a:prstGeom prst="rect">
            <a:avLst/>
          </a:prstGeom>
          <a:noFill/>
          <a:ln w="9525">
            <a:noFill/>
          </a:ln>
        </p:spPr>
        <p:txBody>
          <a:bodyPr/>
          <a:lstStyle/>
          <a:p>
            <a:pPr marL="457200" indent="-457200">
              <a:lnSpc>
                <a:spcPct val="115000"/>
              </a:lnSpc>
              <a:spcBef>
                <a:spcPct val="30000"/>
              </a:spcBef>
              <a:buClr>
                <a:schemeClr val="tx2"/>
              </a:buClr>
              <a:buSzPct val="75000"/>
              <a:buFont typeface="Wingdings" panose="05000000000000000000" pitchFamily="2" charset="2"/>
            </a:pPr>
            <a:r>
              <a:rPr lang="zh-CN" altLang="en-US" dirty="0">
                <a:latin typeface="微软雅黑" panose="020B0503020204020204" charset="-122"/>
                <a:ea typeface="微软雅黑" panose="020B0503020204020204" charset="-122"/>
                <a:cs typeface="微软雅黑" panose="020B0503020204020204" charset="-122"/>
              </a:rPr>
              <a:t>表格：</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(1)线段要少（3线图）；</a:t>
            </a:r>
            <a:br>
              <a:rPr lang="zh-CN" altLang="en-US" dirty="0">
                <a:latin typeface="微软雅黑" panose="020B0503020204020204" charset="-122"/>
                <a:ea typeface="微软雅黑" panose="020B0503020204020204" charset="-122"/>
                <a:cs typeface="微软雅黑" panose="020B0503020204020204" charset="-122"/>
              </a:rPr>
            </a:br>
            <a:r>
              <a:rPr lang="zh-CN" altLang="en-US" dirty="0">
                <a:latin typeface="微软雅黑" panose="020B0503020204020204" charset="-122"/>
                <a:ea typeface="微软雅黑" panose="020B0503020204020204" charset="-122"/>
                <a:cs typeface="微软雅黑" panose="020B0503020204020204" charset="-122"/>
              </a:rPr>
              <a:t>      (2)表格反映的信息要全（单位）；</a:t>
            </a:r>
            <a:br>
              <a:rPr lang="zh-CN" altLang="en-US" dirty="0">
                <a:latin typeface="微软雅黑" panose="020B0503020204020204" charset="-122"/>
                <a:ea typeface="微软雅黑" panose="020B0503020204020204" charset="-122"/>
                <a:cs typeface="微软雅黑" panose="020B0503020204020204" charset="-122"/>
              </a:rPr>
            </a:br>
            <a:r>
              <a:rPr lang="zh-CN" altLang="en-US" dirty="0">
                <a:latin typeface="微软雅黑" panose="020B0503020204020204" charset="-122"/>
                <a:ea typeface="微软雅黑" panose="020B0503020204020204" charset="-122"/>
                <a:cs typeface="微软雅黑" panose="020B0503020204020204" charset="-122"/>
              </a:rPr>
              <a:t>      (3)数值以3位或4位为宜；</a:t>
            </a:r>
            <a:br>
              <a:rPr lang="zh-CN" altLang="en-US" dirty="0">
                <a:latin typeface="微软雅黑" panose="020B0503020204020204" charset="-122"/>
                <a:ea typeface="微软雅黑" panose="020B0503020204020204" charset="-122"/>
                <a:cs typeface="微软雅黑" panose="020B0503020204020204" charset="-122"/>
              </a:rPr>
            </a:br>
            <a:r>
              <a:rPr lang="zh-CN" altLang="en-US" dirty="0">
                <a:latin typeface="微软雅黑" panose="020B0503020204020204" charset="-122"/>
                <a:ea typeface="微软雅黑" panose="020B0503020204020204" charset="-122"/>
                <a:cs typeface="微软雅黑" panose="020B0503020204020204" charset="-122"/>
              </a:rPr>
              <a:t>      (4)相对百分比的书写（表明总体数量）。</a:t>
            </a:r>
          </a:p>
        </p:txBody>
      </p:sp>
      <p:pic>
        <p:nvPicPr>
          <p:cNvPr id="46086" name="Picture 14"/>
          <p:cNvPicPr>
            <a:picLocks noChangeAspect="1"/>
          </p:cNvPicPr>
          <p:nvPr/>
        </p:nvPicPr>
        <p:blipFill>
          <a:blip r:embed="rId3"/>
          <a:stretch>
            <a:fillRect/>
          </a:stretch>
        </p:blipFill>
        <p:spPr>
          <a:xfrm>
            <a:off x="8760296" y="1916832"/>
            <a:ext cx="1828800" cy="1439333"/>
          </a:xfrm>
          <a:prstGeom prst="rect">
            <a:avLst/>
          </a:prstGeom>
          <a:noFill/>
          <a:ln w="9525">
            <a:noFill/>
          </a:ln>
        </p:spPr>
      </p:pic>
      <p:pic>
        <p:nvPicPr>
          <p:cNvPr id="46087" name="Picture 15"/>
          <p:cNvPicPr>
            <a:picLocks noChangeAspect="1"/>
          </p:cNvPicPr>
          <p:nvPr/>
        </p:nvPicPr>
        <p:blipFill>
          <a:blip r:embed="rId4"/>
          <a:stretch>
            <a:fillRect/>
          </a:stretch>
        </p:blipFill>
        <p:spPr>
          <a:xfrm>
            <a:off x="8112125" y="3933190"/>
            <a:ext cx="3556000" cy="2544233"/>
          </a:xfrm>
          <a:prstGeom prst="rect">
            <a:avLst/>
          </a:prstGeom>
          <a:noFill/>
          <a:ln w="9525">
            <a:noFill/>
          </a:ln>
        </p:spPr>
      </p:pic>
      <p:pic>
        <p:nvPicPr>
          <p:cNvPr id="46088" name="Picture 16"/>
          <p:cNvPicPr>
            <a:picLocks noChangeAspect="1"/>
          </p:cNvPicPr>
          <p:nvPr/>
        </p:nvPicPr>
        <p:blipFill>
          <a:blip r:embed="rId5"/>
          <a:stretch>
            <a:fillRect/>
          </a:stretch>
        </p:blipFill>
        <p:spPr>
          <a:xfrm>
            <a:off x="263525" y="3933190"/>
            <a:ext cx="3860800" cy="2628900"/>
          </a:xfrm>
          <a:prstGeom prst="rect">
            <a:avLst/>
          </a:prstGeom>
          <a:noFill/>
          <a:ln w="9525">
            <a:noFill/>
          </a:ln>
        </p:spPr>
      </p:pic>
      <p:pic>
        <p:nvPicPr>
          <p:cNvPr id="46089" name="Picture 17"/>
          <p:cNvPicPr>
            <a:picLocks noChangeAspect="1"/>
          </p:cNvPicPr>
          <p:nvPr/>
        </p:nvPicPr>
        <p:blipFill>
          <a:blip r:embed="rId6"/>
          <a:stretch>
            <a:fillRect/>
          </a:stretch>
        </p:blipFill>
        <p:spPr>
          <a:xfrm>
            <a:off x="4511675" y="3933190"/>
            <a:ext cx="3556000" cy="2580217"/>
          </a:xfrm>
          <a:prstGeom prst="rect">
            <a:avLst/>
          </a:prstGeom>
          <a:noFill/>
          <a:ln w="9525">
            <a:noFill/>
          </a:ln>
        </p:spPr>
      </p:pic>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Tree>
  </p:cSld>
  <p:clrMapOvr>
    <a:masterClrMapping/>
  </p:clrMapOvr>
  <p:transition spd="slow">
    <p:pull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8"/>
          <p:cNvSpPr/>
          <p:nvPr/>
        </p:nvSpPr>
        <p:spPr>
          <a:xfrm>
            <a:off x="5283200" y="990600"/>
            <a:ext cx="12192000" cy="583565"/>
          </a:xfrm>
          <a:prstGeom prst="rect">
            <a:avLst/>
          </a:prstGeom>
          <a:noFill/>
          <a:ln w="9525">
            <a:noFill/>
          </a:ln>
        </p:spPr>
        <p:txBody>
          <a:bodyPr>
            <a:spAutoFit/>
          </a:bodyPr>
          <a:lstStyle/>
          <a:p>
            <a:endParaRPr lang="zh-CN" altLang="en-US" sz="3200" dirty="0">
              <a:latin typeface="Times New Roman" panose="02020603050405020304" pitchFamily="18" charset="0"/>
            </a:endParaRPr>
          </a:p>
        </p:txBody>
      </p:sp>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
        <p:nvSpPr>
          <p:cNvPr id="8195" name="Rectangle 3"/>
          <p:cNvSpPr/>
          <p:nvPr>
            <p:custDataLst>
              <p:tags r:id="rId2"/>
            </p:custDataLst>
          </p:nvPr>
        </p:nvSpPr>
        <p:spPr>
          <a:xfrm>
            <a:off x="191135" y="1124585"/>
            <a:ext cx="8867775" cy="2072640"/>
          </a:xfrm>
          <a:prstGeom prst="rect">
            <a:avLst/>
          </a:prstGeom>
          <a:noFill/>
          <a:ln w="9525">
            <a:noFill/>
          </a:ln>
        </p:spPr>
        <p:txBody>
          <a:bodyPr>
            <a:spAutoFit/>
          </a:bodyPr>
          <a:lstStyle/>
          <a:p>
            <a:pPr>
              <a:lnSpc>
                <a:spcPct val="115000"/>
              </a:lnSpc>
              <a:spcBef>
                <a:spcPct val="50000"/>
              </a:spcBef>
              <a:buClr>
                <a:schemeClr val="tx2"/>
              </a:buClr>
              <a:buSzPct val="75000"/>
              <a:buFont typeface="Wingdings" panose="05000000000000000000" pitchFamily="2" charset="2"/>
            </a:pPr>
            <a:r>
              <a:rPr lang="zh-CN" altLang="en-US" dirty="0">
                <a:latin typeface="微软雅黑" panose="020B0503020204020204" charset="-122"/>
                <a:ea typeface="微软雅黑" panose="020B0503020204020204" charset="-122"/>
                <a:cs typeface="微软雅黑" panose="020B0503020204020204" charset="-122"/>
              </a:rPr>
              <a:t>图形：</a:t>
            </a:r>
            <a:r>
              <a:rPr lang="zh-CN" altLang="en-US" sz="2200" dirty="0">
                <a:latin typeface="微软雅黑" panose="020B0503020204020204" charset="-122"/>
                <a:ea typeface="微软雅黑" panose="020B0503020204020204" charset="-122"/>
                <a:cs typeface="微软雅黑" panose="020B0503020204020204" charset="-122"/>
              </a:rPr>
              <a:t>(1)表现分布的直方图；</a:t>
            </a:r>
            <a:br>
              <a:rPr lang="zh-CN" altLang="en-US" sz="2200" dirty="0">
                <a:latin typeface="微软雅黑" panose="020B0503020204020204" charset="-122"/>
                <a:ea typeface="微软雅黑" panose="020B0503020204020204" charset="-122"/>
                <a:cs typeface="微软雅黑" panose="020B0503020204020204" charset="-122"/>
              </a:rPr>
            </a:br>
            <a:r>
              <a:rPr lang="zh-CN" altLang="en-US" sz="2200" dirty="0">
                <a:latin typeface="微软雅黑" panose="020B0503020204020204" charset="-122"/>
                <a:ea typeface="微软雅黑" panose="020B0503020204020204" charset="-122"/>
                <a:cs typeface="微软雅黑" panose="020B0503020204020204" charset="-122"/>
              </a:rPr>
              <a:t>           (2)表现内容的带形图或圆形图；</a:t>
            </a:r>
            <a:br>
              <a:rPr lang="zh-CN" altLang="en-US" sz="2200" dirty="0">
                <a:latin typeface="微软雅黑" panose="020B0503020204020204" charset="-122"/>
                <a:ea typeface="微软雅黑" panose="020B0503020204020204" charset="-122"/>
                <a:cs typeface="微软雅黑" panose="020B0503020204020204" charset="-122"/>
              </a:rPr>
            </a:br>
            <a:r>
              <a:rPr lang="zh-CN" altLang="en-US" sz="2200" dirty="0">
                <a:latin typeface="微软雅黑" panose="020B0503020204020204" charset="-122"/>
                <a:ea typeface="微软雅黑" panose="020B0503020204020204" charset="-122"/>
                <a:cs typeface="微软雅黑" panose="020B0503020204020204" charset="-122"/>
              </a:rPr>
              <a:t>           (3)表现变化的线形图（横轴、纵轴、刻度）；</a:t>
            </a:r>
            <a:br>
              <a:rPr lang="zh-CN" altLang="en-US" sz="2200" dirty="0">
                <a:latin typeface="微软雅黑" panose="020B0503020204020204" charset="-122"/>
                <a:ea typeface="微软雅黑" panose="020B0503020204020204" charset="-122"/>
                <a:cs typeface="微软雅黑" panose="020B0503020204020204" charset="-122"/>
              </a:rPr>
            </a:br>
            <a:r>
              <a:rPr lang="zh-CN" altLang="en-US" sz="2200" dirty="0">
                <a:latin typeface="微软雅黑" panose="020B0503020204020204" charset="-122"/>
                <a:ea typeface="微软雅黑" panose="020B0503020204020204" charset="-122"/>
                <a:cs typeface="微软雅黑" panose="020B0503020204020204" charset="-122"/>
              </a:rPr>
              <a:t>           (4)表现比较的柱、带、线图；</a:t>
            </a:r>
            <a:br>
              <a:rPr lang="zh-CN" altLang="en-US" sz="2200" dirty="0">
                <a:latin typeface="微软雅黑" panose="020B0503020204020204" charset="-122"/>
                <a:ea typeface="微软雅黑" panose="020B0503020204020204" charset="-122"/>
                <a:cs typeface="微软雅黑" panose="020B0503020204020204" charset="-122"/>
              </a:rPr>
            </a:br>
            <a:r>
              <a:rPr lang="zh-CN" altLang="en-US" sz="2200" dirty="0">
                <a:latin typeface="微软雅黑" panose="020B0503020204020204" charset="-122"/>
                <a:ea typeface="微软雅黑" panose="020B0503020204020204" charset="-122"/>
                <a:cs typeface="微软雅黑" panose="020B0503020204020204" charset="-122"/>
              </a:rPr>
              <a:t>           (5)表现相关的散点图（相关的两个变数分别做横轴与 纵轴）。</a:t>
            </a:r>
          </a:p>
        </p:txBody>
      </p:sp>
      <p:pic>
        <p:nvPicPr>
          <p:cNvPr id="8196" name="Picture 9"/>
          <p:cNvPicPr>
            <a:picLocks noChangeAspect="1"/>
          </p:cNvPicPr>
          <p:nvPr>
            <p:custDataLst>
              <p:tags r:id="rId3"/>
            </p:custDataLst>
          </p:nvPr>
        </p:nvPicPr>
        <p:blipFill>
          <a:blip r:embed="rId11"/>
          <a:stretch>
            <a:fillRect/>
          </a:stretch>
        </p:blipFill>
        <p:spPr>
          <a:xfrm>
            <a:off x="8904605" y="889000"/>
            <a:ext cx="2438400" cy="2362200"/>
          </a:xfrm>
          <a:prstGeom prst="rect">
            <a:avLst/>
          </a:prstGeom>
          <a:noFill/>
          <a:ln w="9525">
            <a:noFill/>
          </a:ln>
        </p:spPr>
      </p:pic>
      <p:pic>
        <p:nvPicPr>
          <p:cNvPr id="8198" name="Picture 13"/>
          <p:cNvPicPr>
            <a:picLocks noChangeAspect="1"/>
          </p:cNvPicPr>
          <p:nvPr>
            <p:custDataLst>
              <p:tags r:id="rId4"/>
            </p:custDataLst>
          </p:nvPr>
        </p:nvPicPr>
        <p:blipFill>
          <a:blip r:embed="rId12"/>
          <a:stretch>
            <a:fillRect/>
          </a:stretch>
        </p:blipFill>
        <p:spPr>
          <a:xfrm>
            <a:off x="407670" y="3347085"/>
            <a:ext cx="2438400" cy="1743075"/>
          </a:xfrm>
          <a:prstGeom prst="rect">
            <a:avLst/>
          </a:prstGeom>
          <a:noFill/>
          <a:ln w="9525">
            <a:noFill/>
          </a:ln>
        </p:spPr>
      </p:pic>
      <p:pic>
        <p:nvPicPr>
          <p:cNvPr id="8197" name="Picture 12"/>
          <p:cNvPicPr>
            <a:picLocks noChangeAspect="1"/>
          </p:cNvPicPr>
          <p:nvPr>
            <p:custDataLst>
              <p:tags r:id="rId5"/>
            </p:custDataLst>
          </p:nvPr>
        </p:nvPicPr>
        <p:blipFill>
          <a:blip r:embed="rId13"/>
          <a:stretch>
            <a:fillRect/>
          </a:stretch>
        </p:blipFill>
        <p:spPr>
          <a:xfrm>
            <a:off x="3071495" y="3432810"/>
            <a:ext cx="1828800" cy="1571625"/>
          </a:xfrm>
          <a:prstGeom prst="rect">
            <a:avLst/>
          </a:prstGeom>
          <a:noFill/>
          <a:ln w="9525">
            <a:noFill/>
          </a:ln>
        </p:spPr>
      </p:pic>
      <p:graphicFrame>
        <p:nvGraphicFramePr>
          <p:cNvPr id="8194" name="Object 8"/>
          <p:cNvGraphicFramePr/>
          <p:nvPr>
            <p:custDataLst>
              <p:tags r:id="rId6"/>
            </p:custDataLst>
          </p:nvPr>
        </p:nvGraphicFramePr>
        <p:xfrm>
          <a:off x="5447665" y="3284855"/>
          <a:ext cx="2362200" cy="1735138"/>
        </p:xfrm>
        <a:graphic>
          <a:graphicData uri="http://schemas.openxmlformats.org/presentationml/2006/ole">
            <mc:AlternateContent xmlns:mc="http://schemas.openxmlformats.org/markup-compatibility/2006">
              <mc:Choice xmlns:v="urn:schemas-microsoft-com:vml" Requires="v">
                <p:oleObj r:id="rId14" imgW="3095625" imgH="1905000" progId="Excel.Chart.8">
                  <p:embed/>
                </p:oleObj>
              </mc:Choice>
              <mc:Fallback>
                <p:oleObj r:id="rId14" imgW="3095625" imgH="1905000" progId="Excel.Chart.8">
                  <p:embed/>
                  <p:pic>
                    <p:nvPicPr>
                      <p:cNvPr id="0" name="图片 3076"/>
                      <p:cNvPicPr/>
                      <p:nvPr/>
                    </p:nvPicPr>
                    <p:blipFill>
                      <a:blip r:embed="rId15"/>
                      <a:stretch>
                        <a:fillRect/>
                      </a:stretch>
                    </p:blipFill>
                    <p:spPr>
                      <a:xfrm>
                        <a:off x="5447665" y="3284855"/>
                        <a:ext cx="2362200" cy="1735138"/>
                      </a:xfrm>
                      <a:prstGeom prst="rect">
                        <a:avLst/>
                      </a:prstGeom>
                      <a:noFill/>
                      <a:ln w="38100">
                        <a:noFill/>
                        <a:miter/>
                      </a:ln>
                    </p:spPr>
                  </p:pic>
                </p:oleObj>
              </mc:Fallback>
            </mc:AlternateContent>
          </a:graphicData>
        </a:graphic>
      </p:graphicFrame>
      <p:pic>
        <p:nvPicPr>
          <p:cNvPr id="8199" name="Picture 14"/>
          <p:cNvPicPr>
            <a:picLocks noChangeAspect="1"/>
          </p:cNvPicPr>
          <p:nvPr>
            <p:custDataLst>
              <p:tags r:id="rId7"/>
            </p:custDataLst>
          </p:nvPr>
        </p:nvPicPr>
        <p:blipFill>
          <a:blip r:embed="rId16"/>
          <a:stretch>
            <a:fillRect/>
          </a:stretch>
        </p:blipFill>
        <p:spPr>
          <a:xfrm>
            <a:off x="9192260" y="3432810"/>
            <a:ext cx="1905000" cy="1323975"/>
          </a:xfrm>
          <a:prstGeom prst="rect">
            <a:avLst/>
          </a:prstGeom>
          <a:noFill/>
          <a:ln w="9525">
            <a:noFill/>
          </a:ln>
        </p:spPr>
      </p:pic>
      <p:pic>
        <p:nvPicPr>
          <p:cNvPr id="8200" name="Picture 15"/>
          <p:cNvPicPr>
            <a:picLocks noChangeAspect="1"/>
          </p:cNvPicPr>
          <p:nvPr>
            <p:custDataLst>
              <p:tags r:id="rId8"/>
            </p:custDataLst>
          </p:nvPr>
        </p:nvPicPr>
        <p:blipFill>
          <a:blip r:embed="rId17"/>
          <a:stretch>
            <a:fillRect/>
          </a:stretch>
        </p:blipFill>
        <p:spPr>
          <a:xfrm>
            <a:off x="2711450" y="5229225"/>
            <a:ext cx="1905000" cy="1212850"/>
          </a:xfrm>
          <a:prstGeom prst="rect">
            <a:avLst/>
          </a:prstGeom>
          <a:noFill/>
          <a:ln w="9525">
            <a:noFill/>
          </a:ln>
        </p:spPr>
      </p:pic>
      <p:pic>
        <p:nvPicPr>
          <p:cNvPr id="8201" name="Picture 16"/>
          <p:cNvPicPr>
            <a:picLocks noChangeAspect="1"/>
          </p:cNvPicPr>
          <p:nvPr>
            <p:custDataLst>
              <p:tags r:id="rId9"/>
            </p:custDataLst>
          </p:nvPr>
        </p:nvPicPr>
        <p:blipFill>
          <a:blip r:embed="rId18"/>
          <a:stretch>
            <a:fillRect/>
          </a:stretch>
        </p:blipFill>
        <p:spPr>
          <a:xfrm>
            <a:off x="7809865" y="4652963"/>
            <a:ext cx="2514600" cy="2208212"/>
          </a:xfrm>
          <a:prstGeom prst="rect">
            <a:avLst/>
          </a:prstGeom>
          <a:noFill/>
          <a:ln w="9525">
            <a:noFill/>
          </a:ln>
        </p:spPr>
      </p:pic>
    </p:spTree>
  </p:cSld>
  <p:clrMapOvr>
    <a:masterClrMapping/>
  </p:clrMapOvr>
  <p:transition spd="slow">
    <p:pull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p:cNvSpPr>
          <p:nvPr>
            <p:ph idx="1"/>
          </p:nvPr>
        </p:nvSpPr>
        <p:spPr>
          <a:xfrm>
            <a:off x="609600" y="1035051"/>
            <a:ext cx="10871200" cy="2393949"/>
          </a:xfrm>
        </p:spPr>
        <p:txBody>
          <a:bodyPr vert="horz" wrap="square" lIns="121920" tIns="60960" rIns="121920" bIns="60960" anchor="t" anchorCtr="0">
            <a:normAutofit fontScale="45000" lnSpcReduction="20000"/>
          </a:bodyPr>
          <a:lstStyle/>
          <a:p>
            <a:pPr eaLnBrk="1" hangingPunct="1">
              <a:buNone/>
            </a:pPr>
            <a:r>
              <a:rPr lang="zh-CN" altLang="en-US" sz="7100" b="1" dirty="0">
                <a:solidFill>
                  <a:srgbClr val="000000"/>
                </a:solidFill>
              </a:rPr>
              <a:t>4、数据的测度</a:t>
            </a:r>
          </a:p>
          <a:p>
            <a:pPr lvl="1" eaLnBrk="1" hangingPunct="1">
              <a:lnSpc>
                <a:spcPct val="170000"/>
              </a:lnSpc>
              <a:buClr>
                <a:schemeClr val="tx2"/>
              </a:buClr>
              <a:buSzTx/>
              <a:buNone/>
            </a:pPr>
            <a:r>
              <a:rPr lang="zh-CN" altLang="en-US" sz="4900" b="1" dirty="0">
                <a:solidFill>
                  <a:srgbClr val="000000"/>
                </a:solidFill>
                <a:latin typeface="微软雅黑" panose="020B0503020204020204" charset="-122"/>
                <a:ea typeface="微软雅黑" panose="020B0503020204020204" charset="-122"/>
                <a:cs typeface="微软雅黑" panose="020B0503020204020204" charset="-122"/>
              </a:rPr>
              <a:t>（1</a:t>
            </a:r>
            <a:r>
              <a:rPr lang="en-US" altLang="zh-CN" sz="4900" b="1"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4900" b="1" dirty="0">
                <a:solidFill>
                  <a:srgbClr val="000000"/>
                </a:solidFill>
                <a:latin typeface="微软雅黑" panose="020B0503020204020204" charset="-122"/>
                <a:ea typeface="微软雅黑" panose="020B0503020204020204" charset="-122"/>
                <a:cs typeface="微软雅黑" panose="020B0503020204020204" charset="-122"/>
              </a:rPr>
              <a:t>“集中趋势”的量度（位置量数）:</a:t>
            </a:r>
          </a:p>
          <a:p>
            <a:pPr lvl="1" eaLnBrk="1" hangingPunct="1">
              <a:lnSpc>
                <a:spcPct val="170000"/>
              </a:lnSpc>
              <a:buClr>
                <a:schemeClr val="tx2"/>
              </a:buClr>
              <a:buSzTx/>
              <a:buNone/>
            </a:pPr>
            <a:r>
              <a:rPr lang="zh-CN" altLang="en-US" sz="4900" b="1"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4900" b="1"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4900" dirty="0">
                <a:solidFill>
                  <a:srgbClr val="000000"/>
                </a:solidFill>
                <a:latin typeface="微软雅黑" panose="020B0503020204020204" charset="-122"/>
                <a:ea typeface="微软雅黑" panose="020B0503020204020204" charset="-122"/>
                <a:cs typeface="微软雅黑" panose="020B0503020204020204" charset="-122"/>
              </a:rPr>
              <a:t>表明数字资料所处的“中心”位置的量数。主要有：全距中值</a:t>
            </a:r>
            <a:r>
              <a:rPr lang="en-US" altLang="zh-CN" sz="49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4900" dirty="0">
                <a:solidFill>
                  <a:srgbClr val="000000"/>
                </a:solidFill>
                <a:latin typeface="微软雅黑" panose="020B0503020204020204" charset="-122"/>
                <a:ea typeface="微软雅黑" panose="020B0503020204020204" charset="-122"/>
                <a:cs typeface="微软雅黑" panose="020B0503020204020204" charset="-122"/>
              </a:rPr>
              <a:t>众数、中位数以及平均数。</a:t>
            </a:r>
          </a:p>
        </p:txBody>
      </p:sp>
      <p:graphicFrame>
        <p:nvGraphicFramePr>
          <p:cNvPr id="9218" name="Object 5"/>
          <p:cNvGraphicFramePr/>
          <p:nvPr/>
        </p:nvGraphicFramePr>
        <p:xfrm>
          <a:off x="0" y="-1143000"/>
          <a:ext cx="1219200" cy="264584"/>
        </p:xfrm>
        <a:graphic>
          <a:graphicData uri="http://schemas.openxmlformats.org/presentationml/2006/ole">
            <mc:AlternateContent xmlns:mc="http://schemas.openxmlformats.org/markup-compatibility/2006">
              <mc:Choice xmlns:v="urn:schemas-microsoft-com:vml" Requires="v">
                <p:oleObj r:id="rId3" imgW="127635" imgH="198755" progId="Equation.DSMT4">
                  <p:embed/>
                </p:oleObj>
              </mc:Choice>
              <mc:Fallback>
                <p:oleObj r:id="rId3" imgW="127635" imgH="198755" progId="Equation.DSMT4">
                  <p:embed/>
                  <p:pic>
                    <p:nvPicPr>
                      <p:cNvPr id="0" name="图片 3085"/>
                      <p:cNvPicPr/>
                      <p:nvPr/>
                    </p:nvPicPr>
                    <p:blipFill>
                      <a:blip r:embed="rId4"/>
                      <a:stretch>
                        <a:fillRect/>
                      </a:stretch>
                    </p:blipFill>
                    <p:spPr>
                      <a:xfrm>
                        <a:off x="0" y="-1143000"/>
                        <a:ext cx="1219200" cy="264584"/>
                      </a:xfrm>
                      <a:prstGeom prst="rect">
                        <a:avLst/>
                      </a:prstGeom>
                      <a:noFill/>
                      <a:ln w="38100">
                        <a:noFill/>
                        <a:miter/>
                      </a:ln>
                    </p:spPr>
                  </p:pic>
                </p:oleObj>
              </mc:Fallback>
            </mc:AlternateContent>
          </a:graphicData>
        </a:graphic>
      </p:graphicFrame>
      <p:pic>
        <p:nvPicPr>
          <p:cNvPr id="9221" name="Picture 10" descr="BD07153_">
            <a:hlinkClick r:id="rId5"/>
          </p:cNvPr>
          <p:cNvPicPr>
            <a:picLocks noChangeAspect="1"/>
          </p:cNvPicPr>
          <p:nvPr/>
        </p:nvPicPr>
        <p:blipFill>
          <a:blip r:embed="rId6"/>
          <a:stretch>
            <a:fillRect/>
          </a:stretch>
        </p:blipFill>
        <p:spPr>
          <a:xfrm>
            <a:off x="9855200" y="4445000"/>
            <a:ext cx="1576917" cy="1727200"/>
          </a:xfrm>
          <a:prstGeom prst="rect">
            <a:avLst/>
          </a:prstGeom>
          <a:noFill/>
          <a:ln w="9525">
            <a:noFill/>
          </a:ln>
        </p:spPr>
      </p:pic>
      <p:graphicFrame>
        <p:nvGraphicFramePr>
          <p:cNvPr id="9219" name="Object 6"/>
          <p:cNvGraphicFramePr/>
          <p:nvPr>
            <p:extLst>
              <p:ext uri="{D42A27DB-BD31-4B8C-83A1-F6EECF244321}">
                <p14:modId xmlns:p14="http://schemas.microsoft.com/office/powerpoint/2010/main" val="1004732515"/>
              </p:ext>
            </p:extLst>
          </p:nvPr>
        </p:nvGraphicFramePr>
        <p:xfrm>
          <a:off x="3933543" y="3576660"/>
          <a:ext cx="3146427" cy="815164"/>
        </p:xfrm>
        <a:graphic>
          <a:graphicData uri="http://schemas.openxmlformats.org/presentationml/2006/ole">
            <mc:AlternateContent xmlns:mc="http://schemas.openxmlformats.org/markup-compatibility/2006">
              <mc:Choice xmlns:v="urn:schemas-microsoft-com:vml" Requires="v">
                <p:oleObj r:id="rId7" imgW="1358265" imgH="393700" progId="Equation.DSMT4">
                  <p:embed/>
                </p:oleObj>
              </mc:Choice>
              <mc:Fallback>
                <p:oleObj r:id="rId7" imgW="1358265" imgH="393700" progId="Equation.DSMT4">
                  <p:embed/>
                  <p:pic>
                    <p:nvPicPr>
                      <p:cNvPr id="0" name="图片 3086"/>
                      <p:cNvPicPr/>
                      <p:nvPr/>
                    </p:nvPicPr>
                    <p:blipFill>
                      <a:blip r:embed="rId8"/>
                      <a:stretch>
                        <a:fillRect/>
                      </a:stretch>
                    </p:blipFill>
                    <p:spPr>
                      <a:xfrm>
                        <a:off x="3933543" y="3576660"/>
                        <a:ext cx="3146427" cy="815164"/>
                      </a:xfrm>
                      <a:prstGeom prst="rect">
                        <a:avLst/>
                      </a:prstGeom>
                      <a:noFill/>
                      <a:ln w="38100">
                        <a:noFill/>
                        <a:miter/>
                      </a:ln>
                    </p:spPr>
                  </p:pic>
                </p:oleObj>
              </mc:Fallback>
            </mc:AlternateContent>
          </a:graphicData>
        </a:graphic>
      </p:graphicFrame>
      <p:sp>
        <p:nvSpPr>
          <p:cNvPr id="9222" name="Rectangle 12"/>
          <p:cNvSpPr/>
          <p:nvPr/>
        </p:nvSpPr>
        <p:spPr>
          <a:xfrm>
            <a:off x="1979380" y="4445000"/>
            <a:ext cx="6817784" cy="461665"/>
          </a:xfrm>
          <a:prstGeom prst="rect">
            <a:avLst/>
          </a:prstGeom>
          <a:noFill/>
          <a:ln w="9525">
            <a:noFill/>
          </a:ln>
        </p:spPr>
        <p:txBody>
          <a:bodyPr>
            <a:spAutoFit/>
          </a:bodyPr>
          <a:lstStyle/>
          <a:p>
            <a:r>
              <a:rPr lang="en-US" altLang="zh-CN" dirty="0">
                <a:solidFill>
                  <a:srgbClr val="CC0000"/>
                </a:solidFill>
                <a:latin typeface="Times New Roman" panose="02020603050405020304" pitchFamily="18" charset="0"/>
              </a:rPr>
              <a:t>B</a:t>
            </a:r>
            <a:r>
              <a:rPr lang="zh-CN" altLang="en-US" dirty="0">
                <a:solidFill>
                  <a:srgbClr val="CC0000"/>
                </a:solidFill>
                <a:latin typeface="Times New Roman" panose="02020603050405020304" pitchFamily="18" charset="0"/>
              </a:rPr>
              <a:t>众数：</a:t>
            </a:r>
            <a:r>
              <a:rPr lang="zh-CN" altLang="en-US" dirty="0">
                <a:latin typeface="Times New Roman" panose="02020603050405020304" pitchFamily="18" charset="0"/>
              </a:rPr>
              <a:t>出现频次最多的数。</a:t>
            </a:r>
          </a:p>
        </p:txBody>
      </p:sp>
      <p:sp>
        <p:nvSpPr>
          <p:cNvPr id="9225" name="Rectangle 4"/>
          <p:cNvSpPr/>
          <p:nvPr/>
        </p:nvSpPr>
        <p:spPr>
          <a:xfrm>
            <a:off x="1979162" y="3768849"/>
            <a:ext cx="1954381" cy="461665"/>
          </a:xfrm>
          <a:prstGeom prst="rect">
            <a:avLst/>
          </a:prstGeom>
          <a:noFill/>
          <a:ln w="9525">
            <a:noFill/>
          </a:ln>
        </p:spPr>
        <p:txBody>
          <a:bodyPr wrap="none">
            <a:spAutoFit/>
          </a:bodyPr>
          <a:lstStyle/>
          <a:p>
            <a:r>
              <a:rPr lang="en-US" altLang="zh-CN" b="1" dirty="0">
                <a:solidFill>
                  <a:srgbClr val="CC0000"/>
                </a:solidFill>
                <a:latin typeface="Times New Roman" panose="02020603050405020304" pitchFamily="18" charset="0"/>
              </a:rPr>
              <a:t>A</a:t>
            </a:r>
            <a:r>
              <a:rPr lang="zh-CN" altLang="en-US" b="1" dirty="0">
                <a:solidFill>
                  <a:srgbClr val="CC0000"/>
                </a:solidFill>
                <a:latin typeface="Times New Roman" panose="02020603050405020304" pitchFamily="18" charset="0"/>
              </a:rPr>
              <a:t>全距中值：</a:t>
            </a:r>
          </a:p>
        </p:txBody>
      </p:sp>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Tree>
  </p:cSld>
  <p:clrMapOvr>
    <a:masterClrMapping/>
  </p:clrMapOvr>
  <p:transition spd="slow">
    <p:pull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p:nvPr/>
        </p:nvGraphicFramePr>
        <p:xfrm>
          <a:off x="0" y="-1143000"/>
          <a:ext cx="1219200" cy="264584"/>
        </p:xfrm>
        <a:graphic>
          <a:graphicData uri="http://schemas.openxmlformats.org/presentationml/2006/ole">
            <mc:AlternateContent xmlns:mc="http://schemas.openxmlformats.org/markup-compatibility/2006">
              <mc:Choice xmlns:v="urn:schemas-microsoft-com:vml" Requires="v">
                <p:oleObj r:id="rId9" imgW="127635" imgH="198755" progId="Equation.DSMT4">
                  <p:embed/>
                </p:oleObj>
              </mc:Choice>
              <mc:Fallback>
                <p:oleObj r:id="rId9" imgW="127635" imgH="198755" progId="Equation.DSMT4">
                  <p:embed/>
                  <p:pic>
                    <p:nvPicPr>
                      <p:cNvPr id="0" name="图片 3088"/>
                      <p:cNvPicPr/>
                      <p:nvPr/>
                    </p:nvPicPr>
                    <p:blipFill>
                      <a:blip r:embed="rId10"/>
                      <a:stretch>
                        <a:fillRect/>
                      </a:stretch>
                    </p:blipFill>
                    <p:spPr>
                      <a:xfrm>
                        <a:off x="0" y="-1143000"/>
                        <a:ext cx="1219200" cy="264584"/>
                      </a:xfrm>
                      <a:prstGeom prst="rect">
                        <a:avLst/>
                      </a:prstGeom>
                      <a:noFill/>
                      <a:ln w="38100">
                        <a:noFill/>
                        <a:miter/>
                      </a:ln>
                    </p:spPr>
                  </p:pic>
                </p:oleObj>
              </mc:Fallback>
            </mc:AlternateContent>
          </a:graphicData>
        </a:graphic>
      </p:graphicFrame>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
        <p:nvSpPr>
          <p:cNvPr id="2" name="内容占位符 1"/>
          <p:cNvSpPr>
            <a:spLocks noGrp="1"/>
          </p:cNvSpPr>
          <p:nvPr>
            <p:ph idx="1"/>
          </p:nvPr>
        </p:nvSpPr>
        <p:spPr>
          <a:xfrm>
            <a:off x="759876" y="1642221"/>
            <a:ext cx="10232667" cy="1253123"/>
          </a:xfrm>
        </p:spPr>
        <p:txBody>
          <a:bodyPr>
            <a:normAutofit fontScale="77500" lnSpcReduction="20000"/>
          </a:bodyPr>
          <a:lstStyle/>
          <a:p>
            <a:pPr marL="0" indent="0">
              <a:lnSpc>
                <a:spcPct val="170000"/>
              </a:lnSpc>
              <a:buNone/>
            </a:pPr>
            <a:r>
              <a:rPr lang="zh-CN" altLang="en-US" sz="2800" dirty="0">
                <a:solidFill>
                  <a:srgbClr val="CC0000"/>
                </a:solidFill>
                <a:latin typeface="微软雅黑" panose="020B0503020204020204" charset="-122"/>
                <a:ea typeface="微软雅黑" panose="020B0503020204020204" charset="-122"/>
                <a:cs typeface="微软雅黑" panose="020B0503020204020204" charset="-122"/>
                <a:sym typeface="+mn-ea"/>
              </a:rPr>
              <a:t>加权平均数</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sym typeface="+mn-ea"/>
              </a:rPr>
              <a:t>：规定</a:t>
            </a:r>
            <a:r>
              <a:rPr lang="en-US" altLang="zh-CN" sz="2800" dirty="0">
                <a:solidFill>
                  <a:srgbClr val="000000"/>
                </a:solidFill>
                <a:latin typeface="微软雅黑" panose="020B0503020204020204" charset="-122"/>
                <a:ea typeface="微软雅黑" panose="020B0503020204020204" charset="-122"/>
                <a:cs typeface="微软雅黑" panose="020B0503020204020204" charset="-122"/>
                <a:sym typeface="+mn-ea"/>
              </a:rPr>
              <a:t>N</a:t>
            </a:r>
            <a:r>
              <a:rPr lang="en-US" altLang="zh-CN" sz="2800" baseline="-25000" dirty="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sym typeface="+mn-ea"/>
              </a:rPr>
              <a:t>和</a:t>
            </a:r>
            <a:r>
              <a:rPr lang="en-US" altLang="zh-CN" sz="2800" dirty="0">
                <a:solidFill>
                  <a:srgbClr val="000000"/>
                </a:solidFill>
                <a:latin typeface="微软雅黑" panose="020B0503020204020204" charset="-122"/>
                <a:ea typeface="微软雅黑" panose="020B0503020204020204" charset="-122"/>
                <a:cs typeface="微软雅黑" panose="020B0503020204020204" charset="-122"/>
                <a:sym typeface="+mn-ea"/>
              </a:rPr>
              <a:t>N</a:t>
            </a:r>
            <a:r>
              <a:rPr lang="en-US" altLang="zh-CN" sz="2800" baseline="-25000" dirty="0">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sym typeface="+mn-ea"/>
              </a:rPr>
              <a:t>为</a:t>
            </a:r>
            <a:r>
              <a:rPr lang="en-US" altLang="zh-CN" sz="2800" dirty="0">
                <a:solidFill>
                  <a:srgbClr val="000000"/>
                </a:solidFill>
                <a:latin typeface="微软雅黑" panose="020B0503020204020204" charset="-122"/>
                <a:ea typeface="微软雅黑" panose="020B0503020204020204" charset="-122"/>
                <a:cs typeface="微软雅黑" panose="020B0503020204020204" charset="-122"/>
                <a:sym typeface="+mn-ea"/>
              </a:rPr>
              <a:t>A、B</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sym typeface="+mn-ea"/>
              </a:rPr>
              <a:t>两组的成员个数，</a:t>
            </a:r>
            <a:r>
              <a:rPr lang="en-US" altLang="zh-CN" sz="2800" dirty="0">
                <a:solidFill>
                  <a:srgbClr val="000000"/>
                </a:solidFill>
                <a:latin typeface="微软雅黑" panose="020B0503020204020204" charset="-122"/>
                <a:ea typeface="微软雅黑" panose="020B0503020204020204" charset="-122"/>
                <a:cs typeface="微软雅黑" panose="020B0503020204020204" charset="-122"/>
                <a:sym typeface="+mn-ea"/>
              </a:rPr>
              <a:t>M</a:t>
            </a:r>
            <a:r>
              <a:rPr lang="en-US" altLang="zh-CN" sz="2800" baseline="-25000" dirty="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sym typeface="+mn-ea"/>
              </a:rPr>
              <a:t>和</a:t>
            </a:r>
            <a:r>
              <a:rPr lang="en-US" altLang="zh-CN" sz="2800" dirty="0">
                <a:solidFill>
                  <a:srgbClr val="000000"/>
                </a:solidFill>
                <a:latin typeface="微软雅黑" panose="020B0503020204020204" charset="-122"/>
                <a:ea typeface="微软雅黑" panose="020B0503020204020204" charset="-122"/>
                <a:cs typeface="微软雅黑" panose="020B0503020204020204" charset="-122"/>
                <a:sym typeface="+mn-ea"/>
              </a:rPr>
              <a:t>M</a:t>
            </a:r>
            <a:r>
              <a:rPr lang="en-US" altLang="zh-CN" sz="2800" baseline="-25000" dirty="0">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sym typeface="+mn-ea"/>
              </a:rPr>
              <a:t>分别为这两组的某一特征数值，那么该项特征值的加权平均数</a:t>
            </a:r>
            <a:r>
              <a:rPr lang="en-US" altLang="zh-CN" sz="2800" dirty="0">
                <a:solidFill>
                  <a:srgbClr val="000000"/>
                </a:solidFill>
                <a:latin typeface="微软雅黑" panose="020B0503020204020204" charset="-122"/>
                <a:ea typeface="微软雅黑" panose="020B0503020204020204" charset="-122"/>
                <a:cs typeface="微软雅黑" panose="020B0503020204020204" charset="-122"/>
                <a:sym typeface="+mn-ea"/>
              </a:rPr>
              <a:t>M</a:t>
            </a:r>
            <a:r>
              <a:rPr lang="en-US" altLang="zh-CN" sz="2800" baseline="-25000" dirty="0">
                <a:solidFill>
                  <a:srgbClr val="000000"/>
                </a:solidFill>
                <a:latin typeface="微软雅黑" panose="020B0503020204020204" charset="-122"/>
                <a:ea typeface="微软雅黑" panose="020B0503020204020204" charset="-122"/>
                <a:cs typeface="微软雅黑" panose="020B0503020204020204" charset="-122"/>
                <a:sym typeface="+mn-ea"/>
              </a:rPr>
              <a:t>1+2</a:t>
            </a:r>
            <a:r>
              <a:rPr lang="zh-CN" altLang="en-US" sz="2800" dirty="0">
                <a:solidFill>
                  <a:srgbClr val="000000"/>
                </a:solidFill>
                <a:latin typeface="微软雅黑" panose="020B0503020204020204" charset="-122"/>
                <a:ea typeface="微软雅黑" panose="020B0503020204020204" charset="-122"/>
                <a:cs typeface="微软雅黑" panose="020B0503020204020204" charset="-122"/>
                <a:sym typeface="+mn-ea"/>
              </a:rPr>
              <a:t>为:</a:t>
            </a:r>
            <a:endParaRPr lang="zh-CN" altLang="en-US" sz="2800" dirty="0">
              <a:solidFill>
                <a:srgbClr val="000000"/>
              </a:solidFill>
              <a:latin typeface="微软雅黑" panose="020B0503020204020204" charset="-122"/>
              <a:ea typeface="微软雅黑" panose="020B0503020204020204" charset="-122"/>
              <a:cs typeface="微软雅黑" panose="020B0503020204020204" charset="-122"/>
            </a:endParaRPr>
          </a:p>
          <a:p>
            <a:endParaRPr lang="zh-CN" altLang="en-US" sz="2000" dirty="0">
              <a:solidFill>
                <a:srgbClr val="000000"/>
              </a:solidFill>
              <a:latin typeface="微软雅黑" panose="020B0503020204020204" charset="-122"/>
              <a:ea typeface="微软雅黑" panose="020B0503020204020204" charset="-122"/>
              <a:cs typeface="微软雅黑" panose="020B0503020204020204" charset="-122"/>
            </a:endParaRPr>
          </a:p>
        </p:txBody>
      </p:sp>
      <p:graphicFrame>
        <p:nvGraphicFramePr>
          <p:cNvPr id="12290" name="Object 3"/>
          <p:cNvGraphicFramePr/>
          <p:nvPr>
            <p:custDataLst>
              <p:tags r:id="rId2"/>
            </p:custDataLst>
            <p:extLst>
              <p:ext uri="{D42A27DB-BD31-4B8C-83A1-F6EECF244321}">
                <p14:modId xmlns:p14="http://schemas.microsoft.com/office/powerpoint/2010/main" val="3136969808"/>
              </p:ext>
            </p:extLst>
          </p:nvPr>
        </p:nvGraphicFramePr>
        <p:xfrm>
          <a:off x="4297561" y="3004433"/>
          <a:ext cx="2676128" cy="715397"/>
        </p:xfrm>
        <a:graphic>
          <a:graphicData uri="http://schemas.openxmlformats.org/presentationml/2006/ole">
            <mc:AlternateContent xmlns:mc="http://schemas.openxmlformats.org/markup-compatibility/2006">
              <mc:Choice xmlns:v="urn:schemas-microsoft-com:vml" Requires="v">
                <p:oleObj r:id="rId11" imgW="1370965" imgH="431800" progId="Equation.DSMT4">
                  <p:embed/>
                </p:oleObj>
              </mc:Choice>
              <mc:Fallback>
                <p:oleObj r:id="rId11" imgW="1370965" imgH="431800" progId="Equation.DSMT4">
                  <p:embed/>
                  <p:pic>
                    <p:nvPicPr>
                      <p:cNvPr id="0" name="图片 3084"/>
                      <p:cNvPicPr/>
                      <p:nvPr/>
                    </p:nvPicPr>
                    <p:blipFill>
                      <a:blip r:embed="rId12"/>
                      <a:stretch>
                        <a:fillRect/>
                      </a:stretch>
                    </p:blipFill>
                    <p:spPr>
                      <a:xfrm>
                        <a:off x="4297561" y="3004433"/>
                        <a:ext cx="2676128" cy="715397"/>
                      </a:xfrm>
                      <a:prstGeom prst="rect">
                        <a:avLst/>
                      </a:prstGeom>
                      <a:noFill/>
                      <a:ln w="38100">
                        <a:noFill/>
                        <a:miter/>
                      </a:ln>
                    </p:spPr>
                  </p:pic>
                </p:oleObj>
              </mc:Fallback>
            </mc:AlternateContent>
          </a:graphicData>
        </a:graphic>
      </p:graphicFrame>
      <p:graphicFrame>
        <p:nvGraphicFramePr>
          <p:cNvPr id="12291" name="Object 4"/>
          <p:cNvGraphicFramePr/>
          <p:nvPr>
            <p:custDataLst>
              <p:tags r:id="rId3"/>
            </p:custDataLst>
            <p:extLst>
              <p:ext uri="{D42A27DB-BD31-4B8C-83A1-F6EECF244321}">
                <p14:modId xmlns:p14="http://schemas.microsoft.com/office/powerpoint/2010/main" val="474628590"/>
              </p:ext>
            </p:extLst>
          </p:nvPr>
        </p:nvGraphicFramePr>
        <p:xfrm>
          <a:off x="4151784" y="3914333"/>
          <a:ext cx="3239244" cy="588893"/>
        </p:xfrm>
        <a:graphic>
          <a:graphicData uri="http://schemas.openxmlformats.org/presentationml/2006/ole">
            <mc:AlternateContent xmlns:mc="http://schemas.openxmlformats.org/markup-compatibility/2006">
              <mc:Choice xmlns:v="urn:schemas-microsoft-com:vml" Requires="v">
                <p:oleObj r:id="rId13" imgW="2132965" imgH="431800" progId="Equation.DSMT4">
                  <p:embed/>
                </p:oleObj>
              </mc:Choice>
              <mc:Fallback>
                <p:oleObj r:id="rId13" imgW="2132965" imgH="431800" progId="Equation.DSMT4">
                  <p:embed/>
                  <p:pic>
                    <p:nvPicPr>
                      <p:cNvPr id="0" name="图片 3082"/>
                      <p:cNvPicPr/>
                      <p:nvPr/>
                    </p:nvPicPr>
                    <p:blipFill>
                      <a:blip r:embed="rId14"/>
                      <a:stretch>
                        <a:fillRect/>
                      </a:stretch>
                    </p:blipFill>
                    <p:spPr>
                      <a:xfrm>
                        <a:off x="4151784" y="3914333"/>
                        <a:ext cx="3239244" cy="588893"/>
                      </a:xfrm>
                      <a:prstGeom prst="rect">
                        <a:avLst/>
                      </a:prstGeom>
                      <a:noFill/>
                      <a:ln w="38100">
                        <a:noFill/>
                        <a:miter/>
                      </a:ln>
                    </p:spPr>
                  </p:pic>
                </p:oleObj>
              </mc:Fallback>
            </mc:AlternateContent>
          </a:graphicData>
        </a:graphic>
      </p:graphicFrame>
      <p:pic>
        <p:nvPicPr>
          <p:cNvPr id="74757" name="Picture 5"/>
          <p:cNvPicPr>
            <a:picLocks noChangeAspect="1"/>
          </p:cNvPicPr>
          <p:nvPr>
            <p:custDataLst>
              <p:tags r:id="rId4"/>
            </p:custDataLst>
          </p:nvPr>
        </p:nvPicPr>
        <p:blipFill>
          <a:blip r:embed="rId15"/>
          <a:stretch>
            <a:fillRect/>
          </a:stretch>
        </p:blipFill>
        <p:spPr>
          <a:xfrm>
            <a:off x="2625725" y="4971097"/>
            <a:ext cx="6934200" cy="1438275"/>
          </a:xfrm>
          <a:prstGeom prst="rect">
            <a:avLst/>
          </a:prstGeom>
          <a:noFill/>
          <a:ln w="9525">
            <a:noFill/>
          </a:ln>
        </p:spPr>
      </p:pic>
      <p:sp>
        <p:nvSpPr>
          <p:cNvPr id="3" name="Rectangle 4">
            <a:extLst>
              <a:ext uri="{FF2B5EF4-FFF2-40B4-BE49-F238E27FC236}">
                <a16:creationId xmlns:a16="http://schemas.microsoft.com/office/drawing/2014/main" id="{D4BC3657-C984-0730-F4D6-AA93692418C0}"/>
              </a:ext>
            </a:extLst>
          </p:cNvPr>
          <p:cNvSpPr/>
          <p:nvPr>
            <p:custDataLst>
              <p:tags r:id="rId5"/>
            </p:custDataLst>
          </p:nvPr>
        </p:nvSpPr>
        <p:spPr>
          <a:xfrm>
            <a:off x="695400" y="1054857"/>
            <a:ext cx="8382000" cy="580865"/>
          </a:xfrm>
          <a:prstGeom prst="rect">
            <a:avLst/>
          </a:prstGeom>
          <a:noFill/>
          <a:ln w="9525">
            <a:noFill/>
          </a:ln>
        </p:spPr>
        <p:txBody>
          <a:bodyPr>
            <a:spAutoFit/>
          </a:bodyPr>
          <a:lstStyle/>
          <a:p>
            <a:pPr>
              <a:lnSpc>
                <a:spcPct val="150000"/>
              </a:lnSpc>
              <a:spcBef>
                <a:spcPct val="20000"/>
              </a:spcBef>
              <a:buClr>
                <a:srgbClr val="A50021"/>
              </a:buClr>
              <a:buSzPct val="75000"/>
              <a:buFont typeface="Wingdings" panose="05000000000000000000" pitchFamily="2" charset="2"/>
            </a:pPr>
            <a:r>
              <a:rPr lang="en-US" altLang="zh-CN" dirty="0">
                <a:solidFill>
                  <a:srgbClr val="CC0000"/>
                </a:solidFill>
                <a:latin typeface="Times New Roman" panose="02020603050405020304" pitchFamily="18" charset="0"/>
                <a:ea typeface="微软雅黑" panose="020B0503020204020204" charset="-122"/>
              </a:rPr>
              <a:t>C</a:t>
            </a:r>
            <a:r>
              <a:rPr lang="zh-CN" altLang="en-US" dirty="0">
                <a:solidFill>
                  <a:srgbClr val="CC0000"/>
                </a:solidFill>
                <a:latin typeface="Times New Roman" panose="02020603050405020304" pitchFamily="18" charset="0"/>
                <a:ea typeface="微软雅黑" panose="020B0503020204020204" charset="-122"/>
              </a:rPr>
              <a:t>中位数</a:t>
            </a:r>
            <a:r>
              <a:rPr lang="zh-CN" altLang="en-US" dirty="0">
                <a:latin typeface="Times New Roman" panose="02020603050405020304" pitchFamily="18" charset="0"/>
                <a:ea typeface="微软雅黑" panose="020B0503020204020204" charset="-122"/>
              </a:rPr>
              <a:t>：</a:t>
            </a:r>
          </a:p>
        </p:txBody>
      </p:sp>
      <p:pic>
        <p:nvPicPr>
          <p:cNvPr id="4" name="Picture 9" descr="1033&amp;rect=(210,793,468,822)&amp;pid=000089">
            <a:extLst>
              <a:ext uri="{FF2B5EF4-FFF2-40B4-BE49-F238E27FC236}">
                <a16:creationId xmlns:a16="http://schemas.microsoft.com/office/drawing/2014/main" id="{20CC92E7-4397-6497-3AF8-A760388178E8}"/>
              </a:ext>
            </a:extLst>
          </p:cNvPr>
          <p:cNvPicPr>
            <a:picLocks noChangeAspect="1"/>
          </p:cNvPicPr>
          <p:nvPr>
            <p:custDataLst>
              <p:tags r:id="rId6"/>
            </p:custDataLst>
          </p:nvPr>
        </p:nvPicPr>
        <p:blipFill>
          <a:blip r:embed="rId16"/>
          <a:stretch>
            <a:fillRect/>
          </a:stretch>
        </p:blipFill>
        <p:spPr>
          <a:xfrm>
            <a:off x="2500948" y="1354694"/>
            <a:ext cx="2457450" cy="276225"/>
          </a:xfrm>
          <a:prstGeom prst="rect">
            <a:avLst/>
          </a:prstGeom>
          <a:noFill/>
          <a:ln w="9525">
            <a:noFill/>
          </a:ln>
        </p:spPr>
      </p:pic>
      <p:pic>
        <p:nvPicPr>
          <p:cNvPr id="5" name="Picture 7" descr="1033&amp;rect=(219,908,476,944)&amp;pid=000089">
            <a:extLst>
              <a:ext uri="{FF2B5EF4-FFF2-40B4-BE49-F238E27FC236}">
                <a16:creationId xmlns:a16="http://schemas.microsoft.com/office/drawing/2014/main" id="{C629F032-59EE-E1E1-0490-5273EA89CDD3}"/>
              </a:ext>
            </a:extLst>
          </p:cNvPr>
          <p:cNvPicPr>
            <a:picLocks noChangeAspect="1"/>
          </p:cNvPicPr>
          <p:nvPr>
            <p:custDataLst>
              <p:tags r:id="rId7"/>
            </p:custDataLst>
          </p:nvPr>
        </p:nvPicPr>
        <p:blipFill>
          <a:blip r:embed="rId17"/>
          <a:stretch>
            <a:fillRect/>
          </a:stretch>
        </p:blipFill>
        <p:spPr>
          <a:xfrm>
            <a:off x="5519936" y="1337095"/>
            <a:ext cx="2447925" cy="342900"/>
          </a:xfrm>
          <a:prstGeom prst="rect">
            <a:avLst/>
          </a:prstGeom>
          <a:noFill/>
          <a:ln w="9525">
            <a:noFill/>
          </a:ln>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dissolve">
                                      <p:cBhvr>
                                        <p:cTn id="7"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p:cNvSpPr>
          <p:nvPr>
            <p:ph idx="1"/>
          </p:nvPr>
        </p:nvSpPr>
        <p:spPr>
          <a:xfrm>
            <a:off x="1559496" y="1405115"/>
            <a:ext cx="6595745" cy="793115"/>
          </a:xfrm>
        </p:spPr>
        <p:txBody>
          <a:bodyPr vert="horz" wrap="square" lIns="121920" tIns="60960" rIns="121920" bIns="60960" anchor="t" anchorCtr="0">
            <a:normAutofit/>
          </a:bodyPr>
          <a:lstStyle/>
          <a:p>
            <a:pPr eaLnBrk="1" hangingPunct="1">
              <a:buNone/>
            </a:pPr>
            <a:r>
              <a:rPr lang="zh-CN" altLang="en-US" sz="2400" dirty="0">
                <a:solidFill>
                  <a:srgbClr val="CC0000"/>
                </a:solidFill>
              </a:rPr>
              <a:t>几何平均数：</a:t>
            </a:r>
          </a:p>
          <a:p>
            <a:pPr eaLnBrk="1" hangingPunct="1">
              <a:buNone/>
            </a:pPr>
            <a:endParaRPr lang="zh-CN" altLang="en-US" sz="2000" dirty="0">
              <a:solidFill>
                <a:srgbClr val="CC0000"/>
              </a:solidFill>
            </a:endParaRPr>
          </a:p>
        </p:txBody>
      </p:sp>
      <p:graphicFrame>
        <p:nvGraphicFramePr>
          <p:cNvPr id="13314" name="Object 5"/>
          <p:cNvGraphicFramePr/>
          <p:nvPr>
            <p:extLst>
              <p:ext uri="{D42A27DB-BD31-4B8C-83A1-F6EECF244321}">
                <p14:modId xmlns:p14="http://schemas.microsoft.com/office/powerpoint/2010/main" val="3630219410"/>
              </p:ext>
            </p:extLst>
          </p:nvPr>
        </p:nvGraphicFramePr>
        <p:xfrm>
          <a:off x="3863752" y="1411605"/>
          <a:ext cx="4626610" cy="585470"/>
        </p:xfrm>
        <a:graphic>
          <a:graphicData uri="http://schemas.openxmlformats.org/presentationml/2006/ole">
            <mc:AlternateContent xmlns:mc="http://schemas.openxmlformats.org/markup-compatibility/2006">
              <mc:Choice xmlns:v="urn:schemas-microsoft-com:vml" Requires="v">
                <p:oleObj r:id="rId4" imgW="1420495" imgH="266065" progId="Equation.DSMT4">
                  <p:embed/>
                </p:oleObj>
              </mc:Choice>
              <mc:Fallback>
                <p:oleObj r:id="rId4" imgW="1420495" imgH="266065" progId="Equation.DSMT4">
                  <p:embed/>
                  <p:pic>
                    <p:nvPicPr>
                      <p:cNvPr id="0" name="图片 3090"/>
                      <p:cNvPicPr/>
                      <p:nvPr/>
                    </p:nvPicPr>
                    <p:blipFill>
                      <a:blip r:embed="rId5"/>
                      <a:stretch>
                        <a:fillRect/>
                      </a:stretch>
                    </p:blipFill>
                    <p:spPr>
                      <a:xfrm>
                        <a:off x="3863752" y="1411605"/>
                        <a:ext cx="4626610" cy="585470"/>
                      </a:xfrm>
                      <a:prstGeom prst="rect">
                        <a:avLst/>
                      </a:prstGeom>
                      <a:noFill/>
                      <a:ln w="38100">
                        <a:noFill/>
                        <a:miter/>
                      </a:ln>
                    </p:spPr>
                  </p:pic>
                </p:oleObj>
              </mc:Fallback>
            </mc:AlternateContent>
          </a:graphicData>
        </a:graphic>
      </p:graphicFrame>
      <p:pic>
        <p:nvPicPr>
          <p:cNvPr id="13317" name="Picture 8" descr="BD07153_">
            <a:hlinkClick r:id="rId6"/>
          </p:cNvPr>
          <p:cNvPicPr>
            <a:picLocks noChangeAspect="1"/>
          </p:cNvPicPr>
          <p:nvPr/>
        </p:nvPicPr>
        <p:blipFill>
          <a:blip r:embed="rId7"/>
          <a:stretch>
            <a:fillRect/>
          </a:stretch>
        </p:blipFill>
        <p:spPr>
          <a:xfrm>
            <a:off x="10615084" y="-635000"/>
            <a:ext cx="1576916" cy="1727200"/>
          </a:xfrm>
          <a:prstGeom prst="rect">
            <a:avLst/>
          </a:prstGeom>
          <a:noFill/>
          <a:ln w="9525">
            <a:noFill/>
          </a:ln>
        </p:spPr>
      </p:pic>
      <p:pic>
        <p:nvPicPr>
          <p:cNvPr id="24585" name="Picture 9"/>
          <p:cNvPicPr>
            <a:picLocks noChangeAspect="1"/>
          </p:cNvPicPr>
          <p:nvPr/>
        </p:nvPicPr>
        <p:blipFill>
          <a:blip r:embed="rId8"/>
          <a:stretch>
            <a:fillRect/>
          </a:stretch>
        </p:blipFill>
        <p:spPr>
          <a:xfrm>
            <a:off x="1839278" y="2204720"/>
            <a:ext cx="8513445" cy="3949700"/>
          </a:xfrm>
          <a:prstGeom prst="rect">
            <a:avLst/>
          </a:prstGeom>
          <a:noFill/>
          <a:ln w="9525">
            <a:noFill/>
          </a:ln>
        </p:spPr>
      </p:pic>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box(out)">
                                      <p:cBhvr>
                                        <p:cTn id="7" dur="500"/>
                                        <p:tgtEl>
                                          <p:spTgt spid="2458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p:nvPr/>
        </p:nvSpPr>
        <p:spPr>
          <a:xfrm>
            <a:off x="3215640" y="4624493"/>
            <a:ext cx="7315200" cy="1930400"/>
          </a:xfrm>
          <a:prstGeom prst="rect">
            <a:avLst/>
          </a:prstGeom>
          <a:noFill/>
          <a:ln w="9525">
            <a:noFill/>
          </a:ln>
        </p:spPr>
        <p:txBody>
          <a:bodyPr/>
          <a:lstStyle/>
          <a:p>
            <a:pPr marL="457200" indent="-457200">
              <a:spcBef>
                <a:spcPct val="20000"/>
              </a:spcBef>
              <a:buClr>
                <a:srgbClr val="A50021"/>
              </a:buClr>
              <a:buSzPct val="75000"/>
              <a:buFont typeface="Wingdings" panose="05000000000000000000" pitchFamily="2" charset="2"/>
              <a:buChar char="n"/>
            </a:pPr>
            <a:endParaRPr lang="zh-CN" altLang="en-US" sz="3735" b="1" dirty="0">
              <a:latin typeface="华文行楷" panose="02010800040101010101" pitchFamily="2" charset="-122"/>
              <a:ea typeface="华文行楷" panose="02010800040101010101" pitchFamily="2" charset="-122"/>
            </a:endParaRPr>
          </a:p>
        </p:txBody>
      </p:sp>
      <p:sp>
        <p:nvSpPr>
          <p:cNvPr id="4" name="标题 3"/>
          <p:cNvSpPr>
            <a:spLocks noGrp="1"/>
          </p:cNvSpPr>
          <p:nvPr>
            <p:ph type="title"/>
          </p:nvPr>
        </p:nvSpPr>
        <p:spPr>
          <a:xfrm>
            <a:off x="263525" y="188595"/>
            <a:ext cx="10608945" cy="705485"/>
          </a:xfrm>
        </p:spPr>
        <p:txBody>
          <a:bodyPr/>
          <a:lstStyle/>
          <a:p>
            <a:r>
              <a:rPr lang="zh-CN" altLang="en-US" dirty="0">
                <a:solidFill>
                  <a:srgbClr val="17175D"/>
                </a:solidFill>
                <a:sym typeface="+mn-ea"/>
              </a:rPr>
              <a:t>信息计量学目的、方法与要求</a:t>
            </a:r>
          </a:p>
        </p:txBody>
      </p:sp>
      <p:graphicFrame>
        <p:nvGraphicFramePr>
          <p:cNvPr id="2" name="图示 1">
            <a:extLst>
              <a:ext uri="{FF2B5EF4-FFF2-40B4-BE49-F238E27FC236}">
                <a16:creationId xmlns:a16="http://schemas.microsoft.com/office/drawing/2014/main" id="{D037D5F1-7438-C187-2EE9-DE8EDA5FA375}"/>
              </a:ext>
            </a:extLst>
          </p:cNvPr>
          <p:cNvGraphicFramePr/>
          <p:nvPr>
            <p:extLst>
              <p:ext uri="{D42A27DB-BD31-4B8C-83A1-F6EECF244321}">
                <p14:modId xmlns:p14="http://schemas.microsoft.com/office/powerpoint/2010/main" val="3559266379"/>
              </p:ext>
            </p:extLst>
          </p:nvPr>
        </p:nvGraphicFramePr>
        <p:xfrm>
          <a:off x="695400" y="1628801"/>
          <a:ext cx="11161240" cy="3888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dir="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8" descr="BD07153_">
            <a:hlinkClick r:id="rId5"/>
          </p:cNvPr>
          <p:cNvPicPr>
            <a:picLocks noChangeAspect="1"/>
          </p:cNvPicPr>
          <p:nvPr/>
        </p:nvPicPr>
        <p:blipFill>
          <a:blip r:embed="rId6"/>
          <a:stretch>
            <a:fillRect/>
          </a:stretch>
        </p:blipFill>
        <p:spPr>
          <a:xfrm>
            <a:off x="10615084" y="-635000"/>
            <a:ext cx="1576916" cy="1727200"/>
          </a:xfrm>
          <a:prstGeom prst="rect">
            <a:avLst/>
          </a:prstGeom>
          <a:noFill/>
          <a:ln w="9525">
            <a:noFill/>
          </a:ln>
        </p:spPr>
      </p:pic>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
        <p:nvSpPr>
          <p:cNvPr id="3" name="文本框 2"/>
          <p:cNvSpPr txBox="1"/>
          <p:nvPr/>
        </p:nvSpPr>
        <p:spPr>
          <a:xfrm>
            <a:off x="1227213" y="1628800"/>
            <a:ext cx="2320925" cy="521970"/>
          </a:xfrm>
          <a:prstGeom prst="rect">
            <a:avLst/>
          </a:prstGeom>
          <a:noFill/>
        </p:spPr>
        <p:txBody>
          <a:bodyPr wrap="square" rtlCol="0" anchor="t">
            <a:spAutoFit/>
          </a:bodyPr>
          <a:lstStyle/>
          <a:p>
            <a:pPr eaLnBrk="1" hangingPunct="1">
              <a:buNone/>
            </a:pPr>
            <a:r>
              <a:rPr lang="zh-CN" altLang="en-US" sz="2800" b="1" dirty="0">
                <a:solidFill>
                  <a:srgbClr val="CC0000"/>
                </a:solidFill>
                <a:sym typeface="+mn-ea"/>
              </a:rPr>
              <a:t>调和平均数：</a:t>
            </a:r>
          </a:p>
        </p:txBody>
      </p:sp>
      <p:graphicFrame>
        <p:nvGraphicFramePr>
          <p:cNvPr id="13315" name="Object 7"/>
          <p:cNvGraphicFramePr/>
          <p:nvPr>
            <p:custDataLst>
              <p:tags r:id="rId2"/>
            </p:custDataLst>
            <p:extLst>
              <p:ext uri="{D42A27DB-BD31-4B8C-83A1-F6EECF244321}">
                <p14:modId xmlns:p14="http://schemas.microsoft.com/office/powerpoint/2010/main" val="75134140"/>
              </p:ext>
            </p:extLst>
          </p:nvPr>
        </p:nvGraphicFramePr>
        <p:xfrm>
          <a:off x="3552296" y="1480470"/>
          <a:ext cx="7062788" cy="1119188"/>
        </p:xfrm>
        <a:graphic>
          <a:graphicData uri="http://schemas.openxmlformats.org/presentationml/2006/ole">
            <mc:AlternateContent xmlns:mc="http://schemas.openxmlformats.org/markup-compatibility/2006">
              <mc:Choice xmlns:v="urn:schemas-microsoft-com:vml" Requires="v">
                <p:oleObj r:id="rId7" imgW="3719195" imgH="622300" progId="Equation.DSMT4">
                  <p:embed/>
                </p:oleObj>
              </mc:Choice>
              <mc:Fallback>
                <p:oleObj r:id="rId7" imgW="3719195" imgH="622300" progId="Equation.DSMT4">
                  <p:embed/>
                  <p:pic>
                    <p:nvPicPr>
                      <p:cNvPr id="0" name="图片 3080"/>
                      <p:cNvPicPr/>
                      <p:nvPr/>
                    </p:nvPicPr>
                    <p:blipFill>
                      <a:blip r:embed="rId8"/>
                      <a:stretch>
                        <a:fillRect/>
                      </a:stretch>
                    </p:blipFill>
                    <p:spPr>
                      <a:xfrm>
                        <a:off x="3552296" y="1480470"/>
                        <a:ext cx="7062788" cy="1119188"/>
                      </a:xfrm>
                      <a:prstGeom prst="rect">
                        <a:avLst/>
                      </a:prstGeom>
                      <a:noFill/>
                      <a:ln w="38100">
                        <a:noFill/>
                        <a:miter/>
                      </a:ln>
                    </p:spPr>
                  </p:pic>
                </p:oleObj>
              </mc:Fallback>
            </mc:AlternateContent>
          </a:graphicData>
        </a:graphic>
      </p:graphicFrame>
      <p:pic>
        <p:nvPicPr>
          <p:cNvPr id="24586" name="Picture 10"/>
          <p:cNvPicPr>
            <a:picLocks noChangeAspect="1"/>
          </p:cNvPicPr>
          <p:nvPr>
            <p:custDataLst>
              <p:tags r:id="rId3"/>
            </p:custDataLst>
          </p:nvPr>
        </p:nvPicPr>
        <p:blipFill>
          <a:blip r:embed="rId9"/>
          <a:stretch>
            <a:fillRect/>
          </a:stretch>
        </p:blipFill>
        <p:spPr>
          <a:xfrm>
            <a:off x="1829118" y="3271203"/>
            <a:ext cx="8533765" cy="2138997"/>
          </a:xfrm>
          <a:prstGeom prst="rect">
            <a:avLst/>
          </a:prstGeom>
          <a:noFill/>
          <a:ln w="9525">
            <a:noFill/>
          </a:ln>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86"/>
                                        </p:tgtEl>
                                        <p:attrNameLst>
                                          <p:attrName>style.visibility</p:attrName>
                                        </p:attrNameLst>
                                      </p:cBhvr>
                                      <p:to>
                                        <p:strVal val="visible"/>
                                      </p:to>
                                    </p:set>
                                    <p:animEffect transition="in" filter="wipe(left)">
                                      <p:cBhvr>
                                        <p:cTn id="7"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p:cNvSpPr>
          <p:nvPr>
            <p:ph idx="1"/>
          </p:nvPr>
        </p:nvSpPr>
        <p:spPr>
          <a:xfrm>
            <a:off x="767715" y="1412776"/>
            <a:ext cx="10769600" cy="4320480"/>
          </a:xfrm>
        </p:spPr>
        <p:txBody>
          <a:bodyPr vert="horz" wrap="square" lIns="121920" tIns="60960" rIns="121920" bIns="60960" anchor="t" anchorCtr="0">
            <a:normAutofit fontScale="57500" lnSpcReduction="20000"/>
          </a:bodyPr>
          <a:lstStyle/>
          <a:p>
            <a:pPr eaLnBrk="1" hangingPunct="1">
              <a:buClr>
                <a:schemeClr val="tx2"/>
              </a:buClr>
              <a:buNone/>
            </a:pPr>
            <a:r>
              <a:rPr lang="zh-CN" altLang="en-US" sz="5600" b="1" dirty="0">
                <a:solidFill>
                  <a:srgbClr val="000000"/>
                </a:solidFill>
                <a:latin typeface="微软雅黑" panose="020B0503020204020204" charset="-122"/>
                <a:ea typeface="微软雅黑" panose="020B0503020204020204" charset="-122"/>
                <a:cs typeface="微软雅黑" panose="020B0503020204020204" charset="-122"/>
              </a:rPr>
              <a:t>（2）变异量数：</a:t>
            </a:r>
          </a:p>
          <a:p>
            <a:pPr eaLnBrk="1" hangingPunct="1">
              <a:buClr>
                <a:schemeClr val="tx2"/>
              </a:buClr>
              <a:buNone/>
            </a:pPr>
            <a:r>
              <a:rPr lang="zh-CN" altLang="en-US" sz="3800" dirty="0">
                <a:solidFill>
                  <a:srgbClr val="000000"/>
                </a:solidFill>
                <a:latin typeface="华文行楷" panose="02010800040101010101" pitchFamily="2" charset="-122"/>
                <a:ea typeface="华文行楷" panose="02010800040101010101" pitchFamily="2" charset="-122"/>
              </a:rPr>
              <a:t>       </a:t>
            </a:r>
            <a:r>
              <a:rPr lang="zh-CN" altLang="en-US" sz="3800" dirty="0">
                <a:solidFill>
                  <a:srgbClr val="000000"/>
                </a:solidFill>
              </a:rPr>
              <a:t>反映数值的离散与波动程度。</a:t>
            </a:r>
          </a:p>
          <a:p>
            <a:pPr eaLnBrk="1" hangingPunct="1">
              <a:buClr>
                <a:schemeClr val="tx2"/>
              </a:buClr>
              <a:buNone/>
            </a:pPr>
            <a:r>
              <a:rPr lang="zh-CN" altLang="en-US" sz="3800" b="1" dirty="0">
                <a:solidFill>
                  <a:srgbClr val="CC0000"/>
                </a:solidFill>
              </a:rPr>
              <a:t>      </a:t>
            </a:r>
            <a:r>
              <a:rPr lang="en-US" altLang="zh-CN" sz="3800" b="1" dirty="0">
                <a:solidFill>
                  <a:srgbClr val="CC0000"/>
                </a:solidFill>
              </a:rPr>
              <a:t>A</a:t>
            </a:r>
            <a:r>
              <a:rPr lang="zh-CN" altLang="en-US" sz="3800" b="1" dirty="0">
                <a:solidFill>
                  <a:srgbClr val="CC0000"/>
                </a:solidFill>
              </a:rPr>
              <a:t>全距：</a:t>
            </a:r>
            <a:r>
              <a:rPr lang="zh-CN" altLang="en-US" sz="3800" dirty="0">
                <a:solidFill>
                  <a:srgbClr val="000000"/>
                </a:solidFill>
              </a:rPr>
              <a:t>数据分布中最大值与最小值之间的距离。全距＝</a:t>
            </a:r>
            <a:r>
              <a:rPr lang="en-US" altLang="zh-CN" sz="3800" dirty="0">
                <a:solidFill>
                  <a:srgbClr val="000000"/>
                </a:solidFill>
              </a:rPr>
              <a:t>X </a:t>
            </a:r>
            <a:r>
              <a:rPr lang="en-US" altLang="zh-CN" sz="3800" baseline="-25000" dirty="0">
                <a:solidFill>
                  <a:srgbClr val="000000"/>
                </a:solidFill>
              </a:rPr>
              <a:t>H</a:t>
            </a:r>
            <a:r>
              <a:rPr lang="en-US" altLang="zh-CN" sz="3800" dirty="0">
                <a:solidFill>
                  <a:srgbClr val="000000"/>
                </a:solidFill>
              </a:rPr>
              <a:t>－X</a:t>
            </a:r>
            <a:r>
              <a:rPr lang="en-US" altLang="zh-CN" sz="3800" baseline="-25000" dirty="0">
                <a:solidFill>
                  <a:srgbClr val="000000"/>
                </a:solidFill>
              </a:rPr>
              <a:t>L</a:t>
            </a:r>
          </a:p>
          <a:p>
            <a:pPr eaLnBrk="1" hangingPunct="1">
              <a:buClr>
                <a:schemeClr val="tx2"/>
              </a:buClr>
              <a:buNone/>
            </a:pPr>
            <a:r>
              <a:rPr lang="zh-CN" altLang="en-US" sz="3800" b="1" dirty="0"/>
              <a:t>      </a:t>
            </a:r>
            <a:r>
              <a:rPr lang="en-US" altLang="zh-CN" sz="3800" b="1" dirty="0">
                <a:solidFill>
                  <a:srgbClr val="CC0000"/>
                </a:solidFill>
              </a:rPr>
              <a:t>B</a:t>
            </a:r>
            <a:r>
              <a:rPr lang="zh-CN" altLang="en-US" sz="3800" b="1" dirty="0">
                <a:solidFill>
                  <a:srgbClr val="CC0000"/>
                </a:solidFill>
              </a:rPr>
              <a:t>四分位数差：</a:t>
            </a:r>
          </a:p>
          <a:p>
            <a:pPr eaLnBrk="1" hangingPunct="1">
              <a:buClr>
                <a:schemeClr val="tx2"/>
              </a:buClr>
              <a:buNone/>
            </a:pPr>
            <a:endParaRPr lang="en-US" altLang="zh-CN" sz="3735" b="1" dirty="0"/>
          </a:p>
          <a:p>
            <a:pPr eaLnBrk="1" hangingPunct="1">
              <a:buClr>
                <a:schemeClr val="tx2"/>
              </a:buClr>
              <a:buNone/>
            </a:pPr>
            <a:r>
              <a:rPr lang="en-US" altLang="zh-CN" sz="3735" b="1" dirty="0"/>
              <a:t>        </a:t>
            </a:r>
          </a:p>
          <a:p>
            <a:pPr eaLnBrk="1" hangingPunct="1">
              <a:buClr>
                <a:schemeClr val="tx2"/>
              </a:buClr>
              <a:buNone/>
            </a:pPr>
            <a:r>
              <a:rPr lang="en-US" altLang="zh-CN" sz="3735" b="1" dirty="0"/>
              <a:t>        0,0,1,2,</a:t>
            </a:r>
            <a:r>
              <a:rPr lang="en-US" altLang="zh-CN" sz="3735" b="1" dirty="0">
                <a:solidFill>
                  <a:srgbClr val="CC0000"/>
                </a:solidFill>
              </a:rPr>
              <a:t>2</a:t>
            </a:r>
            <a:r>
              <a:rPr lang="en-US" altLang="zh-CN" sz="3735" b="1" dirty="0"/>
              <a:t>,2,3,3,</a:t>
            </a:r>
            <a:r>
              <a:rPr lang="en-US" altLang="zh-CN" sz="3735" b="1" dirty="0">
                <a:solidFill>
                  <a:srgbClr val="CC0000"/>
                </a:solidFill>
              </a:rPr>
              <a:t>4</a:t>
            </a:r>
            <a:r>
              <a:rPr lang="en-US" altLang="zh-CN" sz="3735" b="1" dirty="0"/>
              <a:t>,4,4,5,</a:t>
            </a:r>
            <a:r>
              <a:rPr lang="en-US" altLang="zh-CN" sz="3735" b="1" dirty="0">
                <a:solidFill>
                  <a:srgbClr val="CC0000"/>
                </a:solidFill>
              </a:rPr>
              <a:t>6</a:t>
            </a:r>
            <a:r>
              <a:rPr lang="en-US" altLang="zh-CN" sz="3735" b="1" dirty="0"/>
              <a:t>,6,7,8,9</a:t>
            </a:r>
            <a:r>
              <a:rPr lang="zh-CN" altLang="en-US" sz="3735" b="1" dirty="0"/>
              <a:t>（</a:t>
            </a:r>
            <a:r>
              <a:rPr lang="en-US" altLang="zh-CN" sz="3735" b="1" dirty="0"/>
              <a:t>17</a:t>
            </a:r>
            <a:r>
              <a:rPr lang="zh-CN" altLang="en-US" sz="3735" b="1" dirty="0"/>
              <a:t>）</a:t>
            </a:r>
          </a:p>
          <a:p>
            <a:pPr eaLnBrk="1" hangingPunct="1">
              <a:buClr>
                <a:schemeClr val="tx2"/>
              </a:buClr>
              <a:buNone/>
            </a:pPr>
            <a:r>
              <a:rPr lang="en-US" altLang="zh-CN" sz="3735" b="1" dirty="0"/>
              <a:t>        </a:t>
            </a:r>
            <a:r>
              <a:rPr lang="zh-CN" altLang="en-US" sz="4000" b="1" dirty="0"/>
              <a:t>       </a:t>
            </a:r>
            <a:endParaRPr lang="en-US" altLang="zh-CN" sz="4000" b="1" dirty="0"/>
          </a:p>
        </p:txBody>
      </p:sp>
      <p:graphicFrame>
        <p:nvGraphicFramePr>
          <p:cNvPr id="14338" name="Object 4"/>
          <p:cNvGraphicFramePr/>
          <p:nvPr/>
        </p:nvGraphicFramePr>
        <p:xfrm>
          <a:off x="0" y="-1143000"/>
          <a:ext cx="1219200" cy="264584"/>
        </p:xfrm>
        <a:graphic>
          <a:graphicData uri="http://schemas.openxmlformats.org/presentationml/2006/ole">
            <mc:AlternateContent xmlns:mc="http://schemas.openxmlformats.org/markup-compatibility/2006">
              <mc:Choice xmlns:v="urn:schemas-microsoft-com:vml" Requires="v">
                <p:oleObj r:id="rId3" imgW="127635" imgH="198755" progId="Equation.DSMT4">
                  <p:embed/>
                </p:oleObj>
              </mc:Choice>
              <mc:Fallback>
                <p:oleObj r:id="rId3" imgW="127635" imgH="198755" progId="Equation.DSMT4">
                  <p:embed/>
                  <p:pic>
                    <p:nvPicPr>
                      <p:cNvPr id="0" name="图片 3095"/>
                      <p:cNvPicPr/>
                      <p:nvPr/>
                    </p:nvPicPr>
                    <p:blipFill>
                      <a:blip r:embed="rId4"/>
                      <a:stretch>
                        <a:fillRect/>
                      </a:stretch>
                    </p:blipFill>
                    <p:spPr>
                      <a:xfrm>
                        <a:off x="0" y="-1143000"/>
                        <a:ext cx="1219200" cy="264584"/>
                      </a:xfrm>
                      <a:prstGeom prst="rect">
                        <a:avLst/>
                      </a:prstGeom>
                      <a:noFill/>
                      <a:ln w="38100">
                        <a:noFill/>
                        <a:miter/>
                      </a:ln>
                    </p:spPr>
                  </p:pic>
                </p:oleObj>
              </mc:Fallback>
            </mc:AlternateContent>
          </a:graphicData>
        </a:graphic>
      </p:graphicFrame>
      <p:graphicFrame>
        <p:nvGraphicFramePr>
          <p:cNvPr id="14339" name="Object 6"/>
          <p:cNvGraphicFramePr/>
          <p:nvPr>
            <p:extLst>
              <p:ext uri="{D42A27DB-BD31-4B8C-83A1-F6EECF244321}">
                <p14:modId xmlns:p14="http://schemas.microsoft.com/office/powerpoint/2010/main" val="2256185317"/>
              </p:ext>
            </p:extLst>
          </p:nvPr>
        </p:nvGraphicFramePr>
        <p:xfrm>
          <a:off x="3863752" y="3429000"/>
          <a:ext cx="1617712" cy="808856"/>
        </p:xfrm>
        <a:graphic>
          <a:graphicData uri="http://schemas.openxmlformats.org/presentationml/2006/ole">
            <mc:AlternateContent xmlns:mc="http://schemas.openxmlformats.org/markup-compatibility/2006">
              <mc:Choice xmlns:v="urn:schemas-microsoft-com:vml" Requires="v">
                <p:oleObj r:id="rId5" imgW="761365" imgH="393700" progId="Equation.DSMT4">
                  <p:embed/>
                </p:oleObj>
              </mc:Choice>
              <mc:Fallback>
                <p:oleObj r:id="rId5" imgW="761365" imgH="393700" progId="Equation.DSMT4">
                  <p:embed/>
                  <p:pic>
                    <p:nvPicPr>
                      <p:cNvPr id="0" name="图片 3091"/>
                      <p:cNvPicPr/>
                      <p:nvPr/>
                    </p:nvPicPr>
                    <p:blipFill>
                      <a:blip r:embed="rId6"/>
                      <a:stretch>
                        <a:fillRect/>
                      </a:stretch>
                    </p:blipFill>
                    <p:spPr>
                      <a:xfrm>
                        <a:off x="3863752" y="3429000"/>
                        <a:ext cx="1617712" cy="808856"/>
                      </a:xfrm>
                      <a:prstGeom prst="rect">
                        <a:avLst/>
                      </a:prstGeom>
                      <a:noFill/>
                      <a:ln w="38100">
                        <a:noFill/>
                        <a:miter/>
                      </a:ln>
                    </p:spPr>
                  </p:pic>
                </p:oleObj>
              </mc:Fallback>
            </mc:AlternateContent>
          </a:graphicData>
        </a:graphic>
      </p:graphicFrame>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Tree>
  </p:cSld>
  <p:clrMapOvr>
    <a:masterClrMapping/>
  </p:clrMapOvr>
  <p:transition spd="slow">
    <p:pull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3"/>
          <p:cNvSpPr>
            <a:spLocks noGrp="1"/>
          </p:cNvSpPr>
          <p:nvPr>
            <p:ph idx="1"/>
          </p:nvPr>
        </p:nvSpPr>
        <p:spPr>
          <a:xfrm>
            <a:off x="1919536" y="1412776"/>
            <a:ext cx="7570688" cy="4742815"/>
          </a:xfrm>
        </p:spPr>
        <p:txBody>
          <a:bodyPr vert="horz" wrap="square" lIns="121920" tIns="60960" rIns="121920" bIns="60960" anchor="t" anchorCtr="0">
            <a:normAutofit/>
          </a:bodyPr>
          <a:lstStyle/>
          <a:p>
            <a:pPr eaLnBrk="1" hangingPunct="1">
              <a:lnSpc>
                <a:spcPct val="170000"/>
              </a:lnSpc>
              <a:spcBef>
                <a:spcPct val="60000"/>
              </a:spcBef>
              <a:buNone/>
            </a:pPr>
            <a:r>
              <a:rPr lang="en-US" altLang="zh-CN" sz="2400" dirty="0">
                <a:solidFill>
                  <a:srgbClr val="CC0000"/>
                </a:solidFill>
                <a:latin typeface="微软雅黑" panose="020B0503020204020204" charset="-122"/>
                <a:ea typeface="微软雅黑" panose="020B0503020204020204" charset="-122"/>
                <a:cs typeface="微软雅黑" panose="020B0503020204020204" charset="-122"/>
              </a:rPr>
              <a:t>C</a:t>
            </a:r>
            <a:r>
              <a:rPr lang="zh-CN" altLang="en-US" sz="2400" dirty="0">
                <a:solidFill>
                  <a:srgbClr val="CC0000"/>
                </a:solidFill>
                <a:latin typeface="微软雅黑" panose="020B0503020204020204" charset="-122"/>
                <a:ea typeface="微软雅黑" panose="020B0503020204020204" charset="-122"/>
                <a:cs typeface="微软雅黑" panose="020B0503020204020204" charset="-122"/>
              </a:rPr>
              <a:t>样本平均差：</a:t>
            </a:r>
          </a:p>
          <a:p>
            <a:pPr eaLnBrk="1" hangingPunct="1">
              <a:lnSpc>
                <a:spcPct val="170000"/>
              </a:lnSpc>
              <a:spcBef>
                <a:spcPct val="60000"/>
              </a:spcBef>
              <a:buNone/>
            </a:pPr>
            <a:r>
              <a:rPr lang="en-US" altLang="zh-CN" sz="2400" dirty="0">
                <a:solidFill>
                  <a:srgbClr val="CC0000"/>
                </a:solidFill>
                <a:latin typeface="微软雅黑" panose="020B0503020204020204" charset="-122"/>
                <a:ea typeface="微软雅黑" panose="020B0503020204020204" charset="-122"/>
                <a:cs typeface="微软雅黑" panose="020B0503020204020204" charset="-122"/>
              </a:rPr>
              <a:t>D</a:t>
            </a:r>
            <a:r>
              <a:rPr lang="zh-CN" altLang="en-US" sz="2400" dirty="0">
                <a:solidFill>
                  <a:srgbClr val="CC0000"/>
                </a:solidFill>
                <a:latin typeface="微软雅黑" panose="020B0503020204020204" charset="-122"/>
                <a:ea typeface="微软雅黑" panose="020B0503020204020204" charset="-122"/>
                <a:cs typeface="微软雅黑" panose="020B0503020204020204" charset="-122"/>
              </a:rPr>
              <a:t>样本方差：</a:t>
            </a:r>
          </a:p>
          <a:p>
            <a:pPr eaLnBrk="1" hangingPunct="1">
              <a:lnSpc>
                <a:spcPct val="170000"/>
              </a:lnSpc>
              <a:spcBef>
                <a:spcPct val="60000"/>
              </a:spcBef>
              <a:buNone/>
            </a:pPr>
            <a:r>
              <a:rPr lang="en-US" altLang="zh-CN" sz="2400" dirty="0">
                <a:solidFill>
                  <a:srgbClr val="CC0000"/>
                </a:solidFill>
                <a:latin typeface="微软雅黑" panose="020B0503020204020204" charset="-122"/>
                <a:ea typeface="微软雅黑" panose="020B0503020204020204" charset="-122"/>
                <a:cs typeface="微软雅黑" panose="020B0503020204020204" charset="-122"/>
              </a:rPr>
              <a:t>E</a:t>
            </a:r>
            <a:r>
              <a:rPr lang="zh-CN" altLang="en-US" sz="2400" dirty="0">
                <a:solidFill>
                  <a:srgbClr val="CC0000"/>
                </a:solidFill>
                <a:latin typeface="微软雅黑" panose="020B0503020204020204" charset="-122"/>
                <a:ea typeface="微软雅黑" panose="020B0503020204020204" charset="-122"/>
                <a:cs typeface="微软雅黑" panose="020B0503020204020204" charset="-122"/>
              </a:rPr>
              <a:t>修正样本方差：</a:t>
            </a:r>
          </a:p>
          <a:p>
            <a:pPr eaLnBrk="1" hangingPunct="1">
              <a:lnSpc>
                <a:spcPct val="170000"/>
              </a:lnSpc>
              <a:spcBef>
                <a:spcPct val="60000"/>
              </a:spcBef>
              <a:buNone/>
            </a:pPr>
            <a:r>
              <a:rPr lang="en-US" altLang="zh-CN" sz="2400" dirty="0">
                <a:solidFill>
                  <a:srgbClr val="CC0000"/>
                </a:solidFill>
                <a:latin typeface="微软雅黑" panose="020B0503020204020204" charset="-122"/>
                <a:ea typeface="微软雅黑" panose="020B0503020204020204" charset="-122"/>
                <a:cs typeface="微软雅黑" panose="020B0503020204020204" charset="-122"/>
              </a:rPr>
              <a:t>F</a:t>
            </a:r>
            <a:r>
              <a:rPr lang="zh-CN" altLang="en-US" sz="2400" dirty="0">
                <a:solidFill>
                  <a:srgbClr val="CC0000"/>
                </a:solidFill>
                <a:latin typeface="微软雅黑" panose="020B0503020204020204" charset="-122"/>
                <a:ea typeface="微软雅黑" panose="020B0503020204020204" charset="-122"/>
                <a:cs typeface="微软雅黑" panose="020B0503020204020204" charset="-122"/>
              </a:rPr>
              <a:t>样本标准差：</a:t>
            </a:r>
          </a:p>
        </p:txBody>
      </p:sp>
      <p:graphicFrame>
        <p:nvGraphicFramePr>
          <p:cNvPr id="16386" name="Object 5"/>
          <p:cNvGraphicFramePr/>
          <p:nvPr>
            <p:extLst>
              <p:ext uri="{D42A27DB-BD31-4B8C-83A1-F6EECF244321}">
                <p14:modId xmlns:p14="http://schemas.microsoft.com/office/powerpoint/2010/main" val="3315964704"/>
              </p:ext>
            </p:extLst>
          </p:nvPr>
        </p:nvGraphicFramePr>
        <p:xfrm>
          <a:off x="4835914" y="1412776"/>
          <a:ext cx="2520171" cy="720348"/>
        </p:xfrm>
        <a:graphic>
          <a:graphicData uri="http://schemas.openxmlformats.org/presentationml/2006/ole">
            <mc:AlternateContent xmlns:mc="http://schemas.openxmlformats.org/markup-compatibility/2006">
              <mc:Choice xmlns:v="urn:schemas-microsoft-com:vml" Requires="v">
                <p:oleObj r:id="rId3" imgW="1129665" imgH="431800" progId="Equation.DSMT4">
                  <p:embed/>
                </p:oleObj>
              </mc:Choice>
              <mc:Fallback>
                <p:oleObj r:id="rId3" imgW="1129665" imgH="431800" progId="Equation.DSMT4">
                  <p:embed/>
                  <p:pic>
                    <p:nvPicPr>
                      <p:cNvPr id="0" name="图片 3104"/>
                      <p:cNvPicPr/>
                      <p:nvPr/>
                    </p:nvPicPr>
                    <p:blipFill>
                      <a:blip r:embed="rId4"/>
                      <a:stretch>
                        <a:fillRect/>
                      </a:stretch>
                    </p:blipFill>
                    <p:spPr>
                      <a:xfrm>
                        <a:off x="4835914" y="1412776"/>
                        <a:ext cx="2520171" cy="720348"/>
                      </a:xfrm>
                      <a:prstGeom prst="rect">
                        <a:avLst/>
                      </a:prstGeom>
                      <a:noFill/>
                      <a:ln w="38100">
                        <a:noFill/>
                        <a:miter/>
                      </a:ln>
                    </p:spPr>
                  </p:pic>
                </p:oleObj>
              </mc:Fallback>
            </mc:AlternateContent>
          </a:graphicData>
        </a:graphic>
      </p:graphicFrame>
      <p:graphicFrame>
        <p:nvGraphicFramePr>
          <p:cNvPr id="16387" name="Object 7"/>
          <p:cNvGraphicFramePr/>
          <p:nvPr>
            <p:extLst>
              <p:ext uri="{D42A27DB-BD31-4B8C-83A1-F6EECF244321}">
                <p14:modId xmlns:p14="http://schemas.microsoft.com/office/powerpoint/2010/main" val="4114002726"/>
              </p:ext>
            </p:extLst>
          </p:nvPr>
        </p:nvGraphicFramePr>
        <p:xfrm>
          <a:off x="4871085" y="2420621"/>
          <a:ext cx="2233027" cy="720348"/>
        </p:xfrm>
        <a:graphic>
          <a:graphicData uri="http://schemas.openxmlformats.org/presentationml/2006/ole">
            <mc:AlternateContent xmlns:mc="http://schemas.openxmlformats.org/markup-compatibility/2006">
              <mc:Choice xmlns:v="urn:schemas-microsoft-com:vml" Requires="v">
                <p:oleObj r:id="rId5" imgW="1142365" imgH="431800" progId="Equation.DSMT4">
                  <p:embed/>
                </p:oleObj>
              </mc:Choice>
              <mc:Fallback>
                <p:oleObj r:id="rId5" imgW="1142365" imgH="431800" progId="Equation.DSMT4">
                  <p:embed/>
                  <p:pic>
                    <p:nvPicPr>
                      <p:cNvPr id="0" name="图片 3102"/>
                      <p:cNvPicPr/>
                      <p:nvPr/>
                    </p:nvPicPr>
                    <p:blipFill>
                      <a:blip r:embed="rId6"/>
                      <a:stretch>
                        <a:fillRect/>
                      </a:stretch>
                    </p:blipFill>
                    <p:spPr>
                      <a:xfrm>
                        <a:off x="4871085" y="2420621"/>
                        <a:ext cx="2233027" cy="720348"/>
                      </a:xfrm>
                      <a:prstGeom prst="rect">
                        <a:avLst/>
                      </a:prstGeom>
                      <a:noFill/>
                      <a:ln w="38100">
                        <a:noFill/>
                        <a:miter/>
                      </a:ln>
                    </p:spPr>
                  </p:pic>
                </p:oleObj>
              </mc:Fallback>
            </mc:AlternateContent>
          </a:graphicData>
        </a:graphic>
      </p:graphicFrame>
      <p:graphicFrame>
        <p:nvGraphicFramePr>
          <p:cNvPr id="16388" name="Object 9"/>
          <p:cNvGraphicFramePr/>
          <p:nvPr>
            <p:extLst>
              <p:ext uri="{D42A27DB-BD31-4B8C-83A1-F6EECF244321}">
                <p14:modId xmlns:p14="http://schemas.microsoft.com/office/powerpoint/2010/main" val="3667990422"/>
              </p:ext>
            </p:extLst>
          </p:nvPr>
        </p:nvGraphicFramePr>
        <p:xfrm>
          <a:off x="4863554" y="3418745"/>
          <a:ext cx="3962489" cy="720349"/>
        </p:xfrm>
        <a:graphic>
          <a:graphicData uri="http://schemas.openxmlformats.org/presentationml/2006/ole">
            <mc:AlternateContent xmlns:mc="http://schemas.openxmlformats.org/markup-compatibility/2006">
              <mc:Choice xmlns:v="urn:schemas-microsoft-com:vml" Requires="v">
                <p:oleObj r:id="rId7" imgW="1967865" imgH="431800" progId="Equation.DSMT4">
                  <p:embed/>
                </p:oleObj>
              </mc:Choice>
              <mc:Fallback>
                <p:oleObj r:id="rId7" imgW="1967865" imgH="431800" progId="Equation.DSMT4">
                  <p:embed/>
                  <p:pic>
                    <p:nvPicPr>
                      <p:cNvPr id="0" name="图片 3101"/>
                      <p:cNvPicPr/>
                      <p:nvPr/>
                    </p:nvPicPr>
                    <p:blipFill>
                      <a:blip r:embed="rId8"/>
                      <a:stretch>
                        <a:fillRect/>
                      </a:stretch>
                    </p:blipFill>
                    <p:spPr>
                      <a:xfrm>
                        <a:off x="4863554" y="3418745"/>
                        <a:ext cx="3962489" cy="720349"/>
                      </a:xfrm>
                      <a:prstGeom prst="rect">
                        <a:avLst/>
                      </a:prstGeom>
                      <a:noFill/>
                      <a:ln w="38100">
                        <a:noFill/>
                        <a:miter/>
                      </a:ln>
                    </p:spPr>
                  </p:pic>
                </p:oleObj>
              </mc:Fallback>
            </mc:AlternateContent>
          </a:graphicData>
        </a:graphic>
      </p:graphicFrame>
      <p:graphicFrame>
        <p:nvGraphicFramePr>
          <p:cNvPr id="16389" name="Object 11"/>
          <p:cNvGraphicFramePr/>
          <p:nvPr>
            <p:extLst>
              <p:ext uri="{D42A27DB-BD31-4B8C-83A1-F6EECF244321}">
                <p14:modId xmlns:p14="http://schemas.microsoft.com/office/powerpoint/2010/main" val="1552019368"/>
              </p:ext>
            </p:extLst>
          </p:nvPr>
        </p:nvGraphicFramePr>
        <p:xfrm>
          <a:off x="4863554" y="4583581"/>
          <a:ext cx="5192886" cy="720349"/>
        </p:xfrm>
        <a:graphic>
          <a:graphicData uri="http://schemas.openxmlformats.org/presentationml/2006/ole">
            <mc:AlternateContent xmlns:mc="http://schemas.openxmlformats.org/markup-compatibility/2006">
              <mc:Choice xmlns:v="urn:schemas-microsoft-com:vml" Requires="v">
                <p:oleObj r:id="rId9" imgW="2310130" imgH="381000" progId="Equation.DSMT4">
                  <p:embed/>
                </p:oleObj>
              </mc:Choice>
              <mc:Fallback>
                <p:oleObj r:id="rId9" imgW="2310130" imgH="381000" progId="Equation.DSMT4">
                  <p:embed/>
                  <p:pic>
                    <p:nvPicPr>
                      <p:cNvPr id="0" name="图片 3105"/>
                      <p:cNvPicPr/>
                      <p:nvPr/>
                    </p:nvPicPr>
                    <p:blipFill>
                      <a:blip r:embed="rId10"/>
                      <a:stretch>
                        <a:fillRect/>
                      </a:stretch>
                    </p:blipFill>
                    <p:spPr>
                      <a:xfrm>
                        <a:off x="4863554" y="4583581"/>
                        <a:ext cx="5192886" cy="720349"/>
                      </a:xfrm>
                      <a:prstGeom prst="rect">
                        <a:avLst/>
                      </a:prstGeom>
                      <a:noFill/>
                      <a:ln w="38100">
                        <a:noFill/>
                        <a:miter/>
                      </a:ln>
                    </p:spPr>
                  </p:pic>
                </p:oleObj>
              </mc:Fallback>
            </mc:AlternateContent>
          </a:graphicData>
        </a:graphic>
      </p:graphicFrame>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Tree>
  </p:cSld>
  <p:clrMapOvr>
    <a:masterClrMapping/>
  </p:clrMapOvr>
  <p:transition spd="slow">
    <p:pull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p:cNvSpPr>
          <p:nvPr>
            <p:ph idx="1"/>
          </p:nvPr>
        </p:nvSpPr>
        <p:spPr>
          <a:xfrm>
            <a:off x="914400" y="1240155"/>
            <a:ext cx="10058400" cy="5213985"/>
          </a:xfrm>
        </p:spPr>
        <p:txBody>
          <a:bodyPr vert="horz" wrap="square" lIns="121920" tIns="60960" rIns="121920" bIns="60960" anchor="t" anchorCtr="0"/>
          <a:lstStyle/>
          <a:p>
            <a:pPr eaLnBrk="1" hangingPunct="1">
              <a:lnSpc>
                <a:spcPct val="125000"/>
              </a:lnSpc>
              <a:buNone/>
            </a:pPr>
            <a:r>
              <a:rPr lang="zh-CN" altLang="en-US" sz="3200" b="1" dirty="0">
                <a:solidFill>
                  <a:srgbClr val="000000"/>
                </a:solidFill>
                <a:latin typeface="微软雅黑" panose="020B0503020204020204" charset="-122"/>
                <a:ea typeface="微软雅黑" panose="020B0503020204020204" charset="-122"/>
                <a:cs typeface="微软雅黑" panose="020B0503020204020204" charset="-122"/>
              </a:rPr>
              <a:t>5、参数估计与检验</a:t>
            </a:r>
          </a:p>
          <a:p>
            <a:pPr eaLnBrk="1" hangingPunct="1">
              <a:lnSpc>
                <a:spcPct val="125000"/>
              </a:lnSpc>
              <a:buNone/>
            </a:pPr>
            <a:r>
              <a:rPr lang="zh-CN" altLang="en-US" sz="3465" b="1" dirty="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统计估计：</a:t>
            </a:r>
          </a:p>
          <a:p>
            <a:pPr eaLnBrk="1" hangingPunct="1">
              <a:lnSpc>
                <a:spcPct val="125000"/>
              </a:lnSpc>
              <a:buNone/>
            </a:pP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              矩量法估计、最大似然法估计、零频次法</a:t>
            </a:r>
          </a:p>
          <a:p>
            <a:pPr eaLnBrk="1" hangingPunct="1">
              <a:lnSpc>
                <a:spcPct val="125000"/>
              </a:lnSpc>
              <a:buNone/>
            </a:pP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        统计检验：</a:t>
            </a:r>
          </a:p>
          <a:p>
            <a:pPr eaLnBrk="1" hangingPunct="1">
              <a:lnSpc>
                <a:spcPct val="125000"/>
              </a:lnSpc>
              <a:buNone/>
            </a:pP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                    检验、</a:t>
            </a:r>
            <a:r>
              <a:rPr lang="en-US" altLang="zh-CN" sz="2400" dirty="0">
                <a:solidFill>
                  <a:srgbClr val="000000"/>
                </a:solidFill>
                <a:latin typeface="微软雅黑" panose="020B0503020204020204" charset="-122"/>
                <a:ea typeface="微软雅黑" panose="020B0503020204020204" charset="-122"/>
                <a:cs typeface="微软雅黑" panose="020B0503020204020204" charset="-122"/>
              </a:rPr>
              <a:t>F</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检验、</a:t>
            </a:r>
            <a:r>
              <a:rPr lang="en-US" altLang="zh-CN" sz="2400" dirty="0">
                <a:solidFill>
                  <a:srgbClr val="000000"/>
                </a:solidFill>
                <a:latin typeface="微软雅黑" panose="020B0503020204020204" charset="-122"/>
                <a:ea typeface="微软雅黑" panose="020B0503020204020204" charset="-122"/>
                <a:cs typeface="微软雅黑" panose="020B0503020204020204" charset="-122"/>
              </a:rPr>
              <a:t>t</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检验、</a:t>
            </a:r>
            <a:r>
              <a:rPr lang="en-US" altLang="zh-CN" sz="2400" dirty="0">
                <a:solidFill>
                  <a:srgbClr val="000000"/>
                </a:solidFill>
                <a:latin typeface="微软雅黑" panose="020B0503020204020204" charset="-122"/>
                <a:ea typeface="微软雅黑" panose="020B0503020204020204" charset="-122"/>
                <a:cs typeface="微软雅黑" panose="020B0503020204020204" charset="-122"/>
              </a:rPr>
              <a:t>K－S</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检验</a:t>
            </a:r>
          </a:p>
        </p:txBody>
      </p:sp>
      <p:graphicFrame>
        <p:nvGraphicFramePr>
          <p:cNvPr id="18434" name="Object 1024"/>
          <p:cNvGraphicFramePr/>
          <p:nvPr/>
        </p:nvGraphicFramePr>
        <p:xfrm>
          <a:off x="0" y="-1143000"/>
          <a:ext cx="1219200" cy="264584"/>
        </p:xfrm>
        <a:graphic>
          <a:graphicData uri="http://schemas.openxmlformats.org/presentationml/2006/ole">
            <mc:AlternateContent xmlns:mc="http://schemas.openxmlformats.org/markup-compatibility/2006">
              <mc:Choice xmlns:v="urn:schemas-microsoft-com:vml" Requires="v">
                <p:oleObj r:id="rId4" imgW="127635" imgH="198755" progId="Equation.DSMT4">
                  <p:embed/>
                </p:oleObj>
              </mc:Choice>
              <mc:Fallback>
                <p:oleObj r:id="rId4" imgW="127635" imgH="198755" progId="Equation.DSMT4">
                  <p:embed/>
                  <p:pic>
                    <p:nvPicPr>
                      <p:cNvPr id="0" name="图片 3096"/>
                      <p:cNvPicPr/>
                      <p:nvPr/>
                    </p:nvPicPr>
                    <p:blipFill>
                      <a:blip r:embed="rId5"/>
                      <a:stretch>
                        <a:fillRect/>
                      </a:stretch>
                    </p:blipFill>
                    <p:spPr>
                      <a:xfrm>
                        <a:off x="0" y="-1143000"/>
                        <a:ext cx="1219200" cy="264584"/>
                      </a:xfrm>
                      <a:prstGeom prst="rect">
                        <a:avLst/>
                      </a:prstGeom>
                      <a:noFill/>
                      <a:ln w="38100">
                        <a:noFill/>
                        <a:miter/>
                      </a:ln>
                    </p:spPr>
                  </p:pic>
                </p:oleObj>
              </mc:Fallback>
            </mc:AlternateContent>
          </a:graphicData>
        </a:graphic>
      </p:graphicFrame>
      <p:graphicFrame>
        <p:nvGraphicFramePr>
          <p:cNvPr id="18435" name="Object 1025"/>
          <p:cNvGraphicFramePr/>
          <p:nvPr>
            <p:extLst>
              <p:ext uri="{D42A27DB-BD31-4B8C-83A1-F6EECF244321}">
                <p14:modId xmlns:p14="http://schemas.microsoft.com/office/powerpoint/2010/main" val="1709411517"/>
              </p:ext>
            </p:extLst>
          </p:nvPr>
        </p:nvGraphicFramePr>
        <p:xfrm>
          <a:off x="2783632" y="3933056"/>
          <a:ext cx="455514" cy="544884"/>
        </p:xfrm>
        <a:graphic>
          <a:graphicData uri="http://schemas.openxmlformats.org/presentationml/2006/ole">
            <mc:AlternateContent xmlns:mc="http://schemas.openxmlformats.org/markup-compatibility/2006">
              <mc:Choice xmlns:v="urn:schemas-microsoft-com:vml" Requires="v">
                <p:oleObj r:id="rId6" imgW="203200" imgH="228600" progId="Equation.DSMT4">
                  <p:embed/>
                </p:oleObj>
              </mc:Choice>
              <mc:Fallback>
                <p:oleObj r:id="rId6" imgW="203200" imgH="228600" progId="Equation.DSMT4">
                  <p:embed/>
                  <p:pic>
                    <p:nvPicPr>
                      <p:cNvPr id="0" name="图片 3097"/>
                      <p:cNvPicPr/>
                      <p:nvPr/>
                    </p:nvPicPr>
                    <p:blipFill>
                      <a:blip r:embed="rId7"/>
                      <a:stretch>
                        <a:fillRect/>
                      </a:stretch>
                    </p:blipFill>
                    <p:spPr>
                      <a:xfrm>
                        <a:off x="2783632" y="3933056"/>
                        <a:ext cx="455514" cy="544884"/>
                      </a:xfrm>
                      <a:prstGeom prst="rect">
                        <a:avLst/>
                      </a:prstGeom>
                      <a:noFill/>
                      <a:ln w="38100">
                        <a:noFill/>
                        <a:miter/>
                      </a:ln>
                    </p:spPr>
                  </p:pic>
                </p:oleObj>
              </mc:Fallback>
            </mc:AlternateContent>
          </a:graphicData>
        </a:graphic>
      </p:graphicFrame>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Tree>
  </p:cSld>
  <p:clrMapOvr>
    <a:masterClrMapping/>
  </p:clrMapOvr>
  <p:transition spd="slow">
    <p:pull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p:cNvSpPr>
          <p:nvPr>
            <p:ph type="title"/>
          </p:nvPr>
        </p:nvSpPr>
        <p:spPr>
          <a:xfrm>
            <a:off x="551384" y="1196752"/>
            <a:ext cx="5994400" cy="530225"/>
          </a:xfrm>
        </p:spPr>
        <p:txBody>
          <a:bodyPr vert="horz" wrap="square" lIns="121920" tIns="60960" rIns="121920" bIns="60960" anchor="b" anchorCtr="0">
            <a:normAutofit/>
          </a:bodyPr>
          <a:lstStyle/>
          <a:p>
            <a:pPr eaLnBrk="1" hangingPunct="1"/>
            <a:r>
              <a:rPr lang="zh-CN" altLang="en-US" sz="2400" b="1" dirty="0"/>
              <a:t>6、一元线性回归</a:t>
            </a:r>
          </a:p>
        </p:txBody>
      </p:sp>
      <p:sp>
        <p:nvSpPr>
          <p:cNvPr id="19460" name="Rectangle 3"/>
          <p:cNvSpPr>
            <a:spLocks noGrp="1"/>
          </p:cNvSpPr>
          <p:nvPr>
            <p:ph idx="1"/>
          </p:nvPr>
        </p:nvSpPr>
        <p:spPr>
          <a:xfrm>
            <a:off x="1199515" y="1915160"/>
            <a:ext cx="9042400" cy="1312545"/>
          </a:xfrm>
        </p:spPr>
        <p:txBody>
          <a:bodyPr vert="horz" wrap="square" lIns="121920" tIns="60960" rIns="121920" bIns="60960" anchor="t" anchorCtr="0"/>
          <a:lstStyle/>
          <a:p>
            <a:pPr marL="0" indent="0" eaLnBrk="1" hangingPunct="1">
              <a:lnSpc>
                <a:spcPct val="115000"/>
              </a:lnSpc>
              <a:buNone/>
            </a:pPr>
            <a:r>
              <a:rPr lang="zh-CN" altLang="en-US" sz="2400" dirty="0">
                <a:solidFill>
                  <a:srgbClr val="000000"/>
                </a:solidFill>
              </a:rPr>
              <a:t>绘制散点图与回归直线：</a:t>
            </a:r>
            <a:r>
              <a:rPr lang="en-US" altLang="zh-CN" sz="2400" dirty="0">
                <a:solidFill>
                  <a:srgbClr val="000000"/>
                </a:solidFill>
              </a:rPr>
              <a:t>Y=a+bX</a:t>
            </a:r>
          </a:p>
          <a:p>
            <a:pPr marL="0" indent="0" eaLnBrk="1" hangingPunct="1">
              <a:lnSpc>
                <a:spcPct val="115000"/>
              </a:lnSpc>
              <a:buNone/>
            </a:pPr>
            <a:r>
              <a:rPr lang="zh-CN" altLang="en-US" sz="2400" dirty="0">
                <a:solidFill>
                  <a:srgbClr val="000000"/>
                </a:solidFill>
              </a:rPr>
              <a:t>用最小二乘法确定参数</a:t>
            </a:r>
            <a:r>
              <a:rPr lang="en-US" altLang="zh-CN" sz="2400" dirty="0">
                <a:solidFill>
                  <a:srgbClr val="000000"/>
                </a:solidFill>
              </a:rPr>
              <a:t>a、b</a:t>
            </a:r>
          </a:p>
        </p:txBody>
      </p:sp>
      <p:graphicFrame>
        <p:nvGraphicFramePr>
          <p:cNvPr id="19458" name="Object 1024"/>
          <p:cNvGraphicFramePr/>
          <p:nvPr>
            <p:extLst>
              <p:ext uri="{D42A27DB-BD31-4B8C-83A1-F6EECF244321}">
                <p14:modId xmlns:p14="http://schemas.microsoft.com/office/powerpoint/2010/main" val="4093232975"/>
              </p:ext>
            </p:extLst>
          </p:nvPr>
        </p:nvGraphicFramePr>
        <p:xfrm>
          <a:off x="2423592" y="3429000"/>
          <a:ext cx="4992216" cy="2088108"/>
        </p:xfrm>
        <a:graphic>
          <a:graphicData uri="http://schemas.openxmlformats.org/presentationml/2006/ole">
            <mc:AlternateContent xmlns:mc="http://schemas.openxmlformats.org/markup-compatibility/2006">
              <mc:Choice xmlns:v="urn:schemas-microsoft-com:vml" Requires="v">
                <p:oleObj r:id="rId3" imgW="1459865" imgH="1091565" progId="Equation.DSMT4">
                  <p:embed/>
                </p:oleObj>
              </mc:Choice>
              <mc:Fallback>
                <p:oleObj r:id="rId3" imgW="1459865" imgH="1091565" progId="Equation.DSMT4">
                  <p:embed/>
                  <p:pic>
                    <p:nvPicPr>
                      <p:cNvPr id="0" name="图片 3100"/>
                      <p:cNvPicPr/>
                      <p:nvPr/>
                    </p:nvPicPr>
                    <p:blipFill>
                      <a:blip r:embed="rId4"/>
                      <a:stretch>
                        <a:fillRect/>
                      </a:stretch>
                    </p:blipFill>
                    <p:spPr>
                      <a:xfrm>
                        <a:off x="2423592" y="3429000"/>
                        <a:ext cx="4992216" cy="2088108"/>
                      </a:xfrm>
                      <a:prstGeom prst="rect">
                        <a:avLst/>
                      </a:prstGeom>
                      <a:noFill/>
                      <a:ln w="38100">
                        <a:noFill/>
                        <a:miter/>
                      </a:ln>
                    </p:spPr>
                  </p:pic>
                </p:oleObj>
              </mc:Fallback>
            </mc:AlternateContent>
          </a:graphicData>
        </a:graphic>
      </p:graphicFrame>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Tree>
  </p:cSld>
  <p:clrMapOvr>
    <a:masterClrMapping/>
  </p:clrMapOvr>
  <p:transition spd="slow">
    <p:pull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
        <p:nvSpPr>
          <p:cNvPr id="48132" name="Rectangle 4"/>
          <p:cNvSpPr/>
          <p:nvPr>
            <p:custDataLst>
              <p:tags r:id="rId2"/>
            </p:custDataLst>
          </p:nvPr>
        </p:nvSpPr>
        <p:spPr>
          <a:xfrm>
            <a:off x="479425" y="1268730"/>
            <a:ext cx="8001000" cy="1862455"/>
          </a:xfrm>
          <a:prstGeom prst="rect">
            <a:avLst/>
          </a:prstGeom>
          <a:noFill/>
          <a:ln w="9525">
            <a:noFill/>
          </a:ln>
        </p:spPr>
        <p:txBody>
          <a:bodyPr>
            <a:spAutoFit/>
          </a:bodyPr>
          <a:lstStyle/>
          <a:p>
            <a:pPr>
              <a:lnSpc>
                <a:spcPct val="115000"/>
              </a:lnSpc>
              <a:spcBef>
                <a:spcPct val="50000"/>
              </a:spcBef>
              <a:buClr>
                <a:srgbClr val="A50021"/>
              </a:buClr>
              <a:buSzPct val="75000"/>
              <a:buFont typeface="Wingdings" panose="05000000000000000000" pitchFamily="2" charset="2"/>
            </a:pPr>
            <a:r>
              <a:rPr lang="zh-CN" altLang="en-US" b="1" dirty="0">
                <a:solidFill>
                  <a:schemeClr val="tx1"/>
                </a:solidFill>
                <a:uFillTx/>
                <a:ea typeface="微软雅黑" panose="020B0503020204020204" charset="-122"/>
                <a:cs typeface="微软雅黑" panose="020B0503020204020204" charset="-122"/>
              </a:rPr>
              <a:t>回归方程的方差分析（方差分析表）</a:t>
            </a:r>
          </a:p>
          <a:p>
            <a:pPr algn="l">
              <a:lnSpc>
                <a:spcPct val="115000"/>
              </a:lnSpc>
              <a:spcBef>
                <a:spcPct val="10000"/>
              </a:spcBef>
              <a:buClr>
                <a:srgbClr val="A50021"/>
              </a:buClr>
              <a:buSzPct val="75000"/>
              <a:buFont typeface="Wingdings" panose="05000000000000000000" pitchFamily="2" charset="2"/>
            </a:pPr>
            <a:r>
              <a:rPr lang="zh-CN" altLang="en-US" dirty="0">
                <a:solidFill>
                  <a:schemeClr val="tx1"/>
                </a:solidFill>
                <a:uFillTx/>
                <a:ea typeface="微软雅黑" panose="020B0503020204020204" charset="-122"/>
                <a:cs typeface="微软雅黑" panose="020B0503020204020204" charset="-122"/>
              </a:rPr>
              <a:t>对变量</a:t>
            </a:r>
            <a:r>
              <a:rPr lang="en-US" altLang="zh-CN" dirty="0">
                <a:solidFill>
                  <a:schemeClr val="tx1"/>
                </a:solidFill>
                <a:uFillTx/>
                <a:ea typeface="微软雅黑" panose="020B0503020204020204" charset="-122"/>
                <a:cs typeface="微软雅黑" panose="020B0503020204020204" charset="-122"/>
              </a:rPr>
              <a:t>X、Y</a:t>
            </a:r>
            <a:r>
              <a:rPr lang="zh-CN" altLang="en-US" dirty="0">
                <a:solidFill>
                  <a:schemeClr val="tx1"/>
                </a:solidFill>
                <a:uFillTx/>
                <a:ea typeface="微软雅黑" panose="020B0503020204020204" charset="-122"/>
                <a:cs typeface="微软雅黑" panose="020B0503020204020204" charset="-122"/>
              </a:rPr>
              <a:t>之间是否存在线性关系进行统计检验</a:t>
            </a:r>
            <a:br>
              <a:rPr lang="zh-CN" altLang="en-US" dirty="0">
                <a:solidFill>
                  <a:schemeClr val="tx1"/>
                </a:solidFill>
                <a:uFillTx/>
                <a:ea typeface="微软雅黑" panose="020B0503020204020204" charset="-122"/>
                <a:cs typeface="微软雅黑" panose="020B0503020204020204" charset="-122"/>
              </a:rPr>
            </a:br>
            <a:r>
              <a:rPr lang="zh-CN" altLang="en-US" dirty="0">
                <a:solidFill>
                  <a:schemeClr val="tx1"/>
                </a:solidFill>
                <a:uFillTx/>
                <a:ea typeface="微软雅黑" panose="020B0503020204020204" charset="-122"/>
                <a:cs typeface="微软雅黑" panose="020B0503020204020204" charset="-122"/>
              </a:rPr>
              <a:t>    若</a:t>
            </a:r>
            <a:r>
              <a:rPr lang="en-US" altLang="zh-CN" dirty="0">
                <a:solidFill>
                  <a:schemeClr val="tx1"/>
                </a:solidFill>
                <a:uFillTx/>
                <a:ea typeface="微软雅黑" panose="020B0503020204020204" charset="-122"/>
                <a:cs typeface="微软雅黑" panose="020B0503020204020204" charset="-122"/>
              </a:rPr>
              <a:t>F＞λ，</a:t>
            </a:r>
            <a:r>
              <a:rPr lang="zh-CN" altLang="en-US" dirty="0">
                <a:solidFill>
                  <a:schemeClr val="tx1"/>
                </a:solidFill>
                <a:uFillTx/>
                <a:ea typeface="微软雅黑" panose="020B0503020204020204" charset="-122"/>
                <a:cs typeface="微软雅黑" panose="020B0503020204020204" charset="-122"/>
              </a:rPr>
              <a:t>则</a:t>
            </a:r>
            <a:r>
              <a:rPr lang="en-US" altLang="zh-CN" dirty="0">
                <a:solidFill>
                  <a:schemeClr val="tx1"/>
                </a:solidFill>
                <a:uFillTx/>
                <a:ea typeface="微软雅黑" panose="020B0503020204020204" charset="-122"/>
                <a:cs typeface="微软雅黑" panose="020B0503020204020204" charset="-122"/>
              </a:rPr>
              <a:t>X、Y</a:t>
            </a:r>
            <a:r>
              <a:rPr lang="zh-CN" altLang="en-US" dirty="0">
                <a:solidFill>
                  <a:schemeClr val="tx1"/>
                </a:solidFill>
                <a:uFillTx/>
                <a:ea typeface="微软雅黑" panose="020B0503020204020204" charset="-122"/>
                <a:cs typeface="微软雅黑" panose="020B0503020204020204" charset="-122"/>
              </a:rPr>
              <a:t>线性相关。</a:t>
            </a:r>
          </a:p>
          <a:p>
            <a:pPr algn="l">
              <a:lnSpc>
                <a:spcPct val="115000"/>
              </a:lnSpc>
              <a:spcBef>
                <a:spcPct val="10000"/>
              </a:spcBef>
              <a:buClr>
                <a:srgbClr val="A50021"/>
              </a:buClr>
              <a:buSzPct val="75000"/>
              <a:buFont typeface="Wingdings" panose="05000000000000000000" pitchFamily="2" charset="2"/>
            </a:pPr>
            <a:r>
              <a:rPr lang="en-US" altLang="zh-CN" dirty="0">
                <a:solidFill>
                  <a:schemeClr val="tx1"/>
                </a:solidFill>
                <a:uFillTx/>
                <a:ea typeface="微软雅黑" panose="020B0503020204020204" charset="-122"/>
                <a:cs typeface="微软雅黑" panose="020B0503020204020204" charset="-122"/>
              </a:rPr>
              <a:t>     λ</a:t>
            </a:r>
            <a:r>
              <a:rPr lang="zh-CN" altLang="en-US" dirty="0">
                <a:solidFill>
                  <a:schemeClr val="tx1"/>
                </a:solidFill>
                <a:uFillTx/>
                <a:ea typeface="微软雅黑" panose="020B0503020204020204" charset="-122"/>
                <a:cs typeface="微软雅黑" panose="020B0503020204020204" charset="-122"/>
              </a:rPr>
              <a:t>值可查</a:t>
            </a:r>
            <a:r>
              <a:rPr lang="en-US" altLang="zh-CN" dirty="0">
                <a:solidFill>
                  <a:schemeClr val="tx1"/>
                </a:solidFill>
                <a:uFillTx/>
                <a:ea typeface="微软雅黑" panose="020B0503020204020204" charset="-122"/>
                <a:cs typeface="微软雅黑" panose="020B0503020204020204" charset="-122"/>
              </a:rPr>
              <a:t>F</a:t>
            </a:r>
            <a:r>
              <a:rPr lang="zh-CN" altLang="en-US" dirty="0">
                <a:solidFill>
                  <a:schemeClr val="tx1"/>
                </a:solidFill>
                <a:uFillTx/>
                <a:ea typeface="微软雅黑" panose="020B0503020204020204" charset="-122"/>
                <a:cs typeface="微软雅黑" panose="020B0503020204020204" charset="-122"/>
              </a:rPr>
              <a:t>分布临界值表</a:t>
            </a:r>
          </a:p>
        </p:txBody>
      </p:sp>
      <p:pic>
        <p:nvPicPr>
          <p:cNvPr id="48131" name="Picture 3"/>
          <p:cNvPicPr>
            <a:picLocks noChangeAspect="1"/>
          </p:cNvPicPr>
          <p:nvPr>
            <p:custDataLst>
              <p:tags r:id="rId3"/>
            </p:custDataLst>
          </p:nvPr>
        </p:nvPicPr>
        <p:blipFill>
          <a:blip r:embed="rId6"/>
          <a:stretch>
            <a:fillRect/>
          </a:stretch>
        </p:blipFill>
        <p:spPr>
          <a:xfrm>
            <a:off x="6096000" y="2564765"/>
            <a:ext cx="2190750" cy="642938"/>
          </a:xfrm>
          <a:prstGeom prst="rect">
            <a:avLst/>
          </a:prstGeom>
          <a:noFill/>
          <a:ln w="9525">
            <a:noFill/>
          </a:ln>
        </p:spPr>
      </p:pic>
      <p:pic>
        <p:nvPicPr>
          <p:cNvPr id="48130" name="Picture 2"/>
          <p:cNvPicPr>
            <a:picLocks noChangeAspect="1"/>
          </p:cNvPicPr>
          <p:nvPr>
            <p:custDataLst>
              <p:tags r:id="rId4"/>
            </p:custDataLst>
          </p:nvPr>
        </p:nvPicPr>
        <p:blipFill>
          <a:blip r:embed="rId7"/>
          <a:stretch>
            <a:fillRect/>
          </a:stretch>
        </p:blipFill>
        <p:spPr>
          <a:xfrm>
            <a:off x="2895600" y="3429000"/>
            <a:ext cx="6400800" cy="2932113"/>
          </a:xfrm>
          <a:prstGeom prst="rect">
            <a:avLst/>
          </a:prstGeom>
          <a:noFill/>
          <a:ln w="9525">
            <a:noFill/>
          </a:ln>
        </p:spPr>
      </p:pic>
    </p:spTree>
  </p:cSld>
  <p:clrMapOvr>
    <a:masterClrMapping/>
  </p:clrMapOvr>
  <p:transition spd="slow">
    <p:pull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8"/>
          <p:cNvSpPr>
            <a:spLocks noGrp="1"/>
          </p:cNvSpPr>
          <p:nvPr>
            <p:ph idx="1"/>
          </p:nvPr>
        </p:nvSpPr>
        <p:spPr>
          <a:xfrm>
            <a:off x="812800" y="1268760"/>
            <a:ext cx="4491112" cy="719455"/>
          </a:xfrm>
        </p:spPr>
        <p:txBody>
          <a:bodyPr vert="horz" wrap="square" lIns="121920" tIns="60960" rIns="121920" bIns="60960" anchor="t" anchorCtr="0">
            <a:normAutofit/>
          </a:bodyPr>
          <a:lstStyle/>
          <a:p>
            <a:pPr eaLnBrk="1" hangingPunct="1">
              <a:lnSpc>
                <a:spcPct val="115000"/>
              </a:lnSpc>
              <a:spcBef>
                <a:spcPct val="50000"/>
              </a:spcBef>
            </a:pPr>
            <a:r>
              <a:rPr lang="zh-CN" altLang="en-US" sz="2400" b="1" dirty="0">
                <a:solidFill>
                  <a:srgbClr val="000000"/>
                </a:solidFill>
              </a:rPr>
              <a:t>  相关系数及其显著性检验</a:t>
            </a:r>
          </a:p>
        </p:txBody>
      </p:sp>
      <p:graphicFrame>
        <p:nvGraphicFramePr>
          <p:cNvPr id="20482" name="Object 1030"/>
          <p:cNvGraphicFramePr/>
          <p:nvPr>
            <p:extLst>
              <p:ext uri="{D42A27DB-BD31-4B8C-83A1-F6EECF244321}">
                <p14:modId xmlns:p14="http://schemas.microsoft.com/office/powerpoint/2010/main" val="2257602841"/>
              </p:ext>
            </p:extLst>
          </p:nvPr>
        </p:nvGraphicFramePr>
        <p:xfrm>
          <a:off x="3143672" y="2060064"/>
          <a:ext cx="3590141" cy="1368936"/>
        </p:xfrm>
        <a:graphic>
          <a:graphicData uri="http://schemas.openxmlformats.org/presentationml/2006/ole">
            <mc:AlternateContent xmlns:mc="http://schemas.openxmlformats.org/markup-compatibility/2006">
              <mc:Choice xmlns:v="urn:schemas-microsoft-com:vml" Requires="v">
                <p:oleObj r:id="rId3" imgW="1803400" imgH="876300" progId="Equation.DSMT4">
                  <p:embed/>
                </p:oleObj>
              </mc:Choice>
              <mc:Fallback>
                <p:oleObj r:id="rId3" imgW="1803400" imgH="876300" progId="Equation.DSMT4">
                  <p:embed/>
                  <p:pic>
                    <p:nvPicPr>
                      <p:cNvPr id="0" name="图片 3112"/>
                      <p:cNvPicPr/>
                      <p:nvPr/>
                    </p:nvPicPr>
                    <p:blipFill>
                      <a:blip r:embed="rId4"/>
                      <a:stretch>
                        <a:fillRect/>
                      </a:stretch>
                    </p:blipFill>
                    <p:spPr>
                      <a:xfrm>
                        <a:off x="3143672" y="2060064"/>
                        <a:ext cx="3590141" cy="1368936"/>
                      </a:xfrm>
                      <a:prstGeom prst="rect">
                        <a:avLst/>
                      </a:prstGeom>
                      <a:noFill/>
                      <a:ln w="38100">
                        <a:noFill/>
                        <a:miter/>
                      </a:ln>
                    </p:spPr>
                  </p:pic>
                </p:oleObj>
              </mc:Fallback>
            </mc:AlternateContent>
          </a:graphicData>
        </a:graphic>
      </p:graphicFrame>
      <p:sp>
        <p:nvSpPr>
          <p:cNvPr id="20484" name="Rectangle 1031"/>
          <p:cNvSpPr/>
          <p:nvPr/>
        </p:nvSpPr>
        <p:spPr>
          <a:xfrm>
            <a:off x="551384" y="3789040"/>
            <a:ext cx="10668000" cy="1152495"/>
          </a:xfrm>
          <a:prstGeom prst="rect">
            <a:avLst/>
          </a:prstGeom>
          <a:noFill/>
          <a:ln w="9525">
            <a:noFill/>
          </a:ln>
        </p:spPr>
        <p:txBody>
          <a:bodyPr>
            <a:spAutoFit/>
          </a:bodyPr>
          <a:lstStyle/>
          <a:p>
            <a:pPr>
              <a:lnSpc>
                <a:spcPct val="115000"/>
              </a:lnSpc>
              <a:spcBef>
                <a:spcPct val="50000"/>
              </a:spcBef>
              <a:buClr>
                <a:srgbClr val="A50021"/>
              </a:buClr>
              <a:buSzPct val="75000"/>
              <a:buFont typeface="Wingdings" panose="05000000000000000000" pitchFamily="2" charset="2"/>
            </a:pPr>
            <a:r>
              <a:rPr lang="en-US" altLang="zh-CN" sz="3465" b="1" dirty="0">
                <a:latin typeface="Times New Roman" panose="02020603050405020304" pitchFamily="18" charset="0"/>
              </a:rPr>
              <a:t>      </a:t>
            </a:r>
            <a:r>
              <a:rPr lang="en-US" altLang="zh-CN" dirty="0">
                <a:solidFill>
                  <a:schemeClr val="tx1"/>
                </a:solidFill>
                <a:uFillTx/>
                <a:latin typeface="Times New Roman" panose="02020603050405020304" pitchFamily="18" charset="0"/>
                <a:ea typeface="微软雅黑" panose="020B0503020204020204" charset="-122"/>
              </a:rPr>
              <a:t>0＜r ＜ 1，r→1，X、Y</a:t>
            </a:r>
            <a:r>
              <a:rPr lang="zh-CN" altLang="en-US" dirty="0">
                <a:solidFill>
                  <a:schemeClr val="tx1"/>
                </a:solidFill>
                <a:uFillTx/>
                <a:latin typeface="Times New Roman" panose="02020603050405020304" pitchFamily="18" charset="0"/>
                <a:ea typeface="微软雅黑" panose="020B0503020204020204" charset="-122"/>
              </a:rPr>
              <a:t>越线性相关</a:t>
            </a:r>
          </a:p>
          <a:p>
            <a:pPr>
              <a:lnSpc>
                <a:spcPct val="115000"/>
              </a:lnSpc>
              <a:spcBef>
                <a:spcPct val="15000"/>
              </a:spcBef>
              <a:buClr>
                <a:srgbClr val="A50021"/>
              </a:buClr>
              <a:buSzPct val="75000"/>
              <a:buFont typeface="Wingdings" panose="05000000000000000000" pitchFamily="2" charset="2"/>
            </a:pPr>
            <a:r>
              <a:rPr lang="zh-CN" altLang="en-US" dirty="0">
                <a:solidFill>
                  <a:schemeClr val="tx1"/>
                </a:solidFill>
                <a:uFillTx/>
                <a:latin typeface="Times New Roman" panose="02020603050405020304" pitchFamily="18" charset="0"/>
                <a:ea typeface="微软雅黑" panose="020B0503020204020204" charset="-122"/>
              </a:rPr>
              <a:t>         使</a:t>
            </a:r>
            <a:r>
              <a:rPr lang="en-US" altLang="zh-CN" dirty="0">
                <a:solidFill>
                  <a:schemeClr val="tx1"/>
                </a:solidFill>
                <a:uFillTx/>
                <a:latin typeface="Times New Roman" panose="02020603050405020304" pitchFamily="18" charset="0"/>
                <a:ea typeface="微软雅黑" panose="020B0503020204020204" charset="-122"/>
              </a:rPr>
              <a:t>r</a:t>
            </a:r>
            <a:r>
              <a:rPr lang="zh-CN" altLang="en-US" dirty="0">
                <a:solidFill>
                  <a:schemeClr val="tx1"/>
                </a:solidFill>
                <a:uFillTx/>
                <a:latin typeface="Times New Roman" panose="02020603050405020304" pitchFamily="18" charset="0"/>
                <a:ea typeface="微软雅黑" panose="020B0503020204020204" charset="-122"/>
              </a:rPr>
              <a:t>达到显著的最小值与抽样个数</a:t>
            </a:r>
            <a:r>
              <a:rPr lang="en-US" altLang="zh-CN" dirty="0">
                <a:solidFill>
                  <a:schemeClr val="tx1"/>
                </a:solidFill>
                <a:uFillTx/>
                <a:latin typeface="Times New Roman" panose="02020603050405020304" pitchFamily="18" charset="0"/>
                <a:ea typeface="微软雅黑" panose="020B0503020204020204" charset="-122"/>
              </a:rPr>
              <a:t>N</a:t>
            </a:r>
            <a:r>
              <a:rPr lang="zh-CN" altLang="en-US" dirty="0">
                <a:solidFill>
                  <a:schemeClr val="tx1"/>
                </a:solidFill>
                <a:uFillTx/>
                <a:latin typeface="Times New Roman" panose="02020603050405020304" pitchFamily="18" charset="0"/>
                <a:ea typeface="微软雅黑" panose="020B0503020204020204" charset="-122"/>
              </a:rPr>
              <a:t>有关，可查相关系数显著性检验表。 </a:t>
            </a:r>
          </a:p>
        </p:txBody>
      </p:sp>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Tree>
  </p:cSld>
  <p:clrMapOvr>
    <a:masterClrMapping/>
  </p:clrMapOvr>
  <p:transition spd="slow">
    <p:pull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2"/>
          <p:cNvSpPr>
            <a:spLocks noGrp="1"/>
          </p:cNvSpPr>
          <p:nvPr>
            <p:ph type="title"/>
          </p:nvPr>
        </p:nvSpPr>
        <p:spPr>
          <a:xfrm>
            <a:off x="1271464" y="1290940"/>
            <a:ext cx="6481445" cy="663575"/>
          </a:xfrm>
        </p:spPr>
        <p:txBody>
          <a:bodyPr vert="horz" wrap="square" lIns="121920" tIns="60960" rIns="121920" bIns="60960" anchor="b" anchorCtr="0"/>
          <a:lstStyle/>
          <a:p>
            <a:pPr eaLnBrk="1" hangingPunct="1"/>
            <a:r>
              <a:rPr lang="zh-CN" altLang="en-US" sz="2400" b="1" dirty="0"/>
              <a:t>非一元线性回归问题的线性回归转化：</a:t>
            </a:r>
          </a:p>
        </p:txBody>
      </p:sp>
      <p:graphicFrame>
        <p:nvGraphicFramePr>
          <p:cNvPr id="21506" name="Object 3"/>
          <p:cNvGraphicFramePr>
            <a:graphicFrameLocks noGrp="1"/>
          </p:cNvGraphicFramePr>
          <p:nvPr>
            <p:ph idx="1"/>
            <p:extLst>
              <p:ext uri="{D42A27DB-BD31-4B8C-83A1-F6EECF244321}">
                <p14:modId xmlns:p14="http://schemas.microsoft.com/office/powerpoint/2010/main" val="4069663235"/>
              </p:ext>
            </p:extLst>
          </p:nvPr>
        </p:nvGraphicFramePr>
        <p:xfrm>
          <a:off x="2057521" y="2077147"/>
          <a:ext cx="8064896" cy="535093"/>
        </p:xfrm>
        <a:graphic>
          <a:graphicData uri="http://schemas.openxmlformats.org/presentationml/2006/ole">
            <mc:AlternateContent xmlns:mc="http://schemas.openxmlformats.org/markup-compatibility/2006">
              <mc:Choice xmlns:v="urn:schemas-microsoft-com:vml" Requires="v">
                <p:oleObj r:id="rId3" imgW="2908300" imgH="241300" progId="Equation.DSMT4">
                  <p:embed/>
                </p:oleObj>
              </mc:Choice>
              <mc:Fallback>
                <p:oleObj r:id="rId3" imgW="2908300" imgH="241300" progId="Equation.DSMT4">
                  <p:embed/>
                  <p:pic>
                    <p:nvPicPr>
                      <p:cNvPr id="0" name="图片 3107"/>
                      <p:cNvPicPr/>
                      <p:nvPr/>
                    </p:nvPicPr>
                    <p:blipFill>
                      <a:blip r:embed="rId4"/>
                      <a:stretch>
                        <a:fillRect/>
                      </a:stretch>
                    </p:blipFill>
                    <p:spPr>
                      <a:xfrm>
                        <a:off x="2057521" y="2077147"/>
                        <a:ext cx="8064896" cy="535093"/>
                      </a:xfrm>
                      <a:prstGeom prst="rect">
                        <a:avLst/>
                      </a:prstGeom>
                      <a:noFill/>
                      <a:ln w="38100">
                        <a:miter/>
                      </a:ln>
                    </p:spPr>
                  </p:pic>
                </p:oleObj>
              </mc:Fallback>
            </mc:AlternateContent>
          </a:graphicData>
        </a:graphic>
      </p:graphicFrame>
      <p:graphicFrame>
        <p:nvGraphicFramePr>
          <p:cNvPr id="21507" name="Object 5"/>
          <p:cNvGraphicFramePr/>
          <p:nvPr>
            <p:extLst>
              <p:ext uri="{D42A27DB-BD31-4B8C-83A1-F6EECF244321}">
                <p14:modId xmlns:p14="http://schemas.microsoft.com/office/powerpoint/2010/main" val="2309285342"/>
              </p:ext>
            </p:extLst>
          </p:nvPr>
        </p:nvGraphicFramePr>
        <p:xfrm>
          <a:off x="2057521" y="2728766"/>
          <a:ext cx="9084643" cy="501861"/>
        </p:xfrm>
        <a:graphic>
          <a:graphicData uri="http://schemas.openxmlformats.org/presentationml/2006/ole">
            <mc:AlternateContent xmlns:mc="http://schemas.openxmlformats.org/markup-compatibility/2006">
              <mc:Choice xmlns:v="urn:schemas-microsoft-com:vml" Requires="v">
                <p:oleObj r:id="rId5" imgW="3924300" imgH="228600" progId="Equation.DSMT4">
                  <p:embed/>
                </p:oleObj>
              </mc:Choice>
              <mc:Fallback>
                <p:oleObj r:id="rId5" imgW="3924300" imgH="228600" progId="Equation.DSMT4">
                  <p:embed/>
                  <p:pic>
                    <p:nvPicPr>
                      <p:cNvPr id="0" name="图片 3109"/>
                      <p:cNvPicPr/>
                      <p:nvPr/>
                    </p:nvPicPr>
                    <p:blipFill>
                      <a:blip r:embed="rId6"/>
                      <a:stretch>
                        <a:fillRect/>
                      </a:stretch>
                    </p:blipFill>
                    <p:spPr>
                      <a:xfrm>
                        <a:off x="2057521" y="2728766"/>
                        <a:ext cx="9084643" cy="501861"/>
                      </a:xfrm>
                      <a:prstGeom prst="rect">
                        <a:avLst/>
                      </a:prstGeom>
                      <a:noFill/>
                      <a:ln w="38100">
                        <a:noFill/>
                        <a:miter/>
                      </a:ln>
                    </p:spPr>
                  </p:pic>
                </p:oleObj>
              </mc:Fallback>
            </mc:AlternateContent>
          </a:graphicData>
        </a:graphic>
      </p:graphicFrame>
      <p:graphicFrame>
        <p:nvGraphicFramePr>
          <p:cNvPr id="21508" name="Object 9"/>
          <p:cNvGraphicFramePr/>
          <p:nvPr>
            <p:extLst>
              <p:ext uri="{D42A27DB-BD31-4B8C-83A1-F6EECF244321}">
                <p14:modId xmlns:p14="http://schemas.microsoft.com/office/powerpoint/2010/main" val="3874261505"/>
              </p:ext>
            </p:extLst>
          </p:nvPr>
        </p:nvGraphicFramePr>
        <p:xfrm>
          <a:off x="2063552" y="3302635"/>
          <a:ext cx="8903345" cy="1062469"/>
        </p:xfrm>
        <a:graphic>
          <a:graphicData uri="http://schemas.openxmlformats.org/presentationml/2006/ole">
            <mc:AlternateContent xmlns:mc="http://schemas.openxmlformats.org/markup-compatibility/2006">
              <mc:Choice xmlns:v="urn:schemas-microsoft-com:vml" Requires="v">
                <p:oleObj r:id="rId7" imgW="3721100" imgH="508000" progId="Equation.DSMT4">
                  <p:embed/>
                </p:oleObj>
              </mc:Choice>
              <mc:Fallback>
                <p:oleObj r:id="rId7" imgW="3721100" imgH="508000" progId="Equation.DSMT4">
                  <p:embed/>
                  <p:pic>
                    <p:nvPicPr>
                      <p:cNvPr id="0" name="图片 3111"/>
                      <p:cNvPicPr/>
                      <p:nvPr/>
                    </p:nvPicPr>
                    <p:blipFill>
                      <a:blip r:embed="rId8"/>
                      <a:stretch>
                        <a:fillRect/>
                      </a:stretch>
                    </p:blipFill>
                    <p:spPr>
                      <a:xfrm>
                        <a:off x="2063552" y="3302635"/>
                        <a:ext cx="8903345" cy="1062469"/>
                      </a:xfrm>
                      <a:prstGeom prst="rect">
                        <a:avLst/>
                      </a:prstGeom>
                      <a:noFill/>
                      <a:ln w="38100">
                        <a:noFill/>
                        <a:miter/>
                      </a:ln>
                    </p:spPr>
                  </p:pic>
                </p:oleObj>
              </mc:Fallback>
            </mc:AlternateContent>
          </a:graphicData>
        </a:graphic>
      </p:graphicFrame>
      <p:graphicFrame>
        <p:nvGraphicFramePr>
          <p:cNvPr id="21509" name="Object 11"/>
          <p:cNvGraphicFramePr/>
          <p:nvPr>
            <p:extLst>
              <p:ext uri="{D42A27DB-BD31-4B8C-83A1-F6EECF244321}">
                <p14:modId xmlns:p14="http://schemas.microsoft.com/office/powerpoint/2010/main" val="2363882697"/>
              </p:ext>
            </p:extLst>
          </p:nvPr>
        </p:nvGraphicFramePr>
        <p:xfrm>
          <a:off x="2057521" y="4509120"/>
          <a:ext cx="8172330" cy="437361"/>
        </p:xfrm>
        <a:graphic>
          <a:graphicData uri="http://schemas.openxmlformats.org/presentationml/2006/ole">
            <mc:AlternateContent xmlns:mc="http://schemas.openxmlformats.org/markup-compatibility/2006">
              <mc:Choice xmlns:v="urn:schemas-microsoft-com:vml" Requires="v">
                <p:oleObj r:id="rId9" imgW="3208655" imgH="215900" progId="Equation.DSMT4">
                  <p:embed/>
                </p:oleObj>
              </mc:Choice>
              <mc:Fallback>
                <p:oleObj r:id="rId9" imgW="3208655" imgH="215900" progId="Equation.DSMT4">
                  <p:embed/>
                  <p:pic>
                    <p:nvPicPr>
                      <p:cNvPr id="0" name="图片 3110"/>
                      <p:cNvPicPr/>
                      <p:nvPr/>
                    </p:nvPicPr>
                    <p:blipFill>
                      <a:blip r:embed="rId10"/>
                      <a:stretch>
                        <a:fillRect/>
                      </a:stretch>
                    </p:blipFill>
                    <p:spPr>
                      <a:xfrm>
                        <a:off x="2057521" y="4509120"/>
                        <a:ext cx="8172330" cy="437361"/>
                      </a:xfrm>
                      <a:prstGeom prst="rect">
                        <a:avLst/>
                      </a:prstGeom>
                      <a:noFill/>
                      <a:ln w="38100">
                        <a:noFill/>
                        <a:miter/>
                      </a:ln>
                    </p:spPr>
                  </p:pic>
                </p:oleObj>
              </mc:Fallback>
            </mc:AlternateContent>
          </a:graphicData>
        </a:graphic>
      </p:graphicFrame>
      <p:graphicFrame>
        <p:nvGraphicFramePr>
          <p:cNvPr id="21510" name="Object 12"/>
          <p:cNvGraphicFramePr/>
          <p:nvPr>
            <p:extLst>
              <p:ext uri="{D42A27DB-BD31-4B8C-83A1-F6EECF244321}">
                <p14:modId xmlns:p14="http://schemas.microsoft.com/office/powerpoint/2010/main" val="4192411387"/>
              </p:ext>
            </p:extLst>
          </p:nvPr>
        </p:nvGraphicFramePr>
        <p:xfrm>
          <a:off x="2057521" y="5090497"/>
          <a:ext cx="7791541" cy="501861"/>
        </p:xfrm>
        <a:graphic>
          <a:graphicData uri="http://schemas.openxmlformats.org/presentationml/2006/ole">
            <mc:AlternateContent xmlns:mc="http://schemas.openxmlformats.org/markup-compatibility/2006">
              <mc:Choice xmlns:v="urn:schemas-microsoft-com:vml" Requires="v">
                <p:oleObj r:id="rId11" imgW="3145790" imgH="266065" progId="Equation.DSMT4">
                  <p:embed/>
                </p:oleObj>
              </mc:Choice>
              <mc:Fallback>
                <p:oleObj r:id="rId11" imgW="3145790" imgH="266065" progId="Equation.DSMT4">
                  <p:embed/>
                  <p:pic>
                    <p:nvPicPr>
                      <p:cNvPr id="0" name="图片 3108"/>
                      <p:cNvPicPr/>
                      <p:nvPr/>
                    </p:nvPicPr>
                    <p:blipFill>
                      <a:blip r:embed="rId12"/>
                      <a:stretch>
                        <a:fillRect/>
                      </a:stretch>
                    </p:blipFill>
                    <p:spPr>
                      <a:xfrm>
                        <a:off x="2057521" y="5090497"/>
                        <a:ext cx="7791541" cy="501861"/>
                      </a:xfrm>
                      <a:prstGeom prst="rect">
                        <a:avLst/>
                      </a:prstGeom>
                      <a:noFill/>
                      <a:ln w="38100">
                        <a:noFill/>
                        <a:miter/>
                      </a:ln>
                    </p:spPr>
                  </p:pic>
                </p:oleObj>
              </mc:Fallback>
            </mc:AlternateContent>
          </a:graphicData>
        </a:graphic>
      </p:graphicFrame>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七、常用统计知识</a:t>
            </a:r>
          </a:p>
        </p:txBody>
      </p:sp>
    </p:spTree>
  </p:cSld>
  <p:clrMapOvr>
    <a:masterClrMapping/>
  </p:clrMapOvr>
  <p:transition spd="slow">
    <p:pull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idx="1"/>
          </p:nvPr>
        </p:nvSpPr>
        <p:spPr>
          <a:xfrm>
            <a:off x="983827" y="1484630"/>
            <a:ext cx="4798483" cy="4897967"/>
          </a:xfrm>
        </p:spPr>
        <p:txBody>
          <a:bodyPr vert="horz" wrap="square" lIns="121920" tIns="60960" rIns="121920" bIns="60960" anchor="t" anchorCtr="0"/>
          <a:lstStyle/>
          <a:p>
            <a:pPr marL="457200" indent="-457200" fontAlgn="base">
              <a:lnSpc>
                <a:spcPts val="4000"/>
              </a:lnSpc>
              <a:spcBef>
                <a:spcPct val="20000"/>
              </a:spcBef>
              <a:spcAft>
                <a:spcPct val="0"/>
              </a:spcAft>
              <a:buClr>
                <a:srgbClr val="A50021"/>
              </a:buClr>
              <a:buSzPct val="75000"/>
              <a:buFont typeface="Wingdings" panose="05000000000000000000" pitchFamily="2" charset="2"/>
              <a:buChar char="n"/>
              <a:defRPr/>
            </a:pPr>
            <a:r>
              <a:rPr kumimoji="1" lang="zh-CN" altLang="en-US" sz="2800" b="1" spc="0" dirty="0">
                <a:solidFill>
                  <a:srgbClr val="000000"/>
                </a:solidFill>
                <a:latin typeface="宋体" panose="02010600030101010101" pitchFamily="2" charset="-122"/>
              </a:rPr>
              <a:t>载文量</a:t>
            </a:r>
          </a:p>
          <a:p>
            <a:pPr marL="457200" indent="-457200" fontAlgn="base">
              <a:lnSpc>
                <a:spcPts val="4000"/>
              </a:lnSpc>
              <a:spcBef>
                <a:spcPct val="20000"/>
              </a:spcBef>
              <a:spcAft>
                <a:spcPct val="0"/>
              </a:spcAft>
              <a:buClr>
                <a:srgbClr val="A50021"/>
              </a:buClr>
              <a:buSzPct val="75000"/>
              <a:buFont typeface="Wingdings" panose="05000000000000000000" pitchFamily="2" charset="2"/>
              <a:buChar char="n"/>
              <a:defRPr/>
            </a:pPr>
            <a:r>
              <a:rPr kumimoji="1" lang="zh-CN" altLang="en-US" sz="2800" b="1" spc="0" dirty="0">
                <a:solidFill>
                  <a:srgbClr val="000000"/>
                </a:solidFill>
                <a:latin typeface="宋体" panose="02010600030101010101" pitchFamily="2" charset="-122"/>
              </a:rPr>
              <a:t>文摘量和文摘率</a:t>
            </a:r>
          </a:p>
          <a:p>
            <a:pPr marL="457200" indent="-457200" fontAlgn="base">
              <a:lnSpc>
                <a:spcPts val="4000"/>
              </a:lnSpc>
              <a:spcBef>
                <a:spcPct val="20000"/>
              </a:spcBef>
              <a:spcAft>
                <a:spcPct val="0"/>
              </a:spcAft>
              <a:buClr>
                <a:srgbClr val="A50021"/>
              </a:buClr>
              <a:buSzPct val="75000"/>
              <a:buFont typeface="Wingdings" panose="05000000000000000000" pitchFamily="2" charset="2"/>
              <a:buChar char="n"/>
              <a:defRPr/>
            </a:pPr>
            <a:r>
              <a:rPr kumimoji="1" lang="zh-CN" altLang="en-US" sz="2800" b="1" spc="0" dirty="0">
                <a:solidFill>
                  <a:srgbClr val="000000"/>
                </a:solidFill>
                <a:latin typeface="宋体" panose="02010600030101010101" pitchFamily="2" charset="-122"/>
              </a:rPr>
              <a:t>基金论文比例</a:t>
            </a:r>
          </a:p>
          <a:p>
            <a:pPr marL="457200" indent="-457200" fontAlgn="base">
              <a:lnSpc>
                <a:spcPts val="4000"/>
              </a:lnSpc>
              <a:spcBef>
                <a:spcPct val="20000"/>
              </a:spcBef>
              <a:spcAft>
                <a:spcPct val="0"/>
              </a:spcAft>
              <a:buClr>
                <a:srgbClr val="A50021"/>
              </a:buClr>
              <a:buSzPct val="75000"/>
              <a:buFont typeface="Wingdings" panose="05000000000000000000" pitchFamily="2" charset="2"/>
              <a:buChar char="n"/>
              <a:defRPr/>
            </a:pPr>
            <a:r>
              <a:rPr kumimoji="1" lang="zh-CN" altLang="en-US" sz="2800" b="1" spc="0" dirty="0">
                <a:solidFill>
                  <a:srgbClr val="000000"/>
                </a:solidFill>
                <a:latin typeface="宋体" panose="02010600030101010101" pitchFamily="2" charset="-122"/>
              </a:rPr>
              <a:t>平均发表时滞</a:t>
            </a:r>
          </a:p>
        </p:txBody>
      </p:sp>
      <p:sp>
        <p:nvSpPr>
          <p:cNvPr id="49155" name="Rectangle 4"/>
          <p:cNvSpPr/>
          <p:nvPr/>
        </p:nvSpPr>
        <p:spPr>
          <a:xfrm>
            <a:off x="2639484" y="-315383"/>
            <a:ext cx="6705600" cy="914400"/>
          </a:xfrm>
          <a:prstGeom prst="rect">
            <a:avLst/>
          </a:prstGeom>
          <a:noFill/>
          <a:ln w="9525">
            <a:noFill/>
          </a:ln>
        </p:spPr>
        <p:txBody>
          <a:bodyPr anchor="b" anchorCtr="0"/>
          <a:lstStyle/>
          <a:p>
            <a:endParaRPr lang="zh-CN" altLang="en-US" sz="5865" dirty="0">
              <a:solidFill>
                <a:schemeClr val="tx2"/>
              </a:solidFill>
              <a:latin typeface="Times New Roman" panose="02020603050405020304" pitchFamily="18" charset="0"/>
            </a:endParaRPr>
          </a:p>
        </p:txBody>
      </p:sp>
      <p:sp>
        <p:nvSpPr>
          <p:cNvPr id="48132" name="Rectangle 5"/>
          <p:cNvSpPr>
            <a:spLocks noChangeArrowheads="1"/>
          </p:cNvSpPr>
          <p:nvPr/>
        </p:nvSpPr>
        <p:spPr bwMode="auto">
          <a:xfrm>
            <a:off x="6384078" y="1412876"/>
            <a:ext cx="5761567" cy="5088467"/>
          </a:xfrm>
          <a:prstGeom prst="rect">
            <a:avLst/>
          </a:prstGeom>
          <a:noFill/>
          <a:ln w="9525">
            <a:noFill/>
            <a:miter lim="800000"/>
          </a:ln>
        </p:spPr>
        <p:txBody>
          <a:bodyPr/>
          <a:lstStyle/>
          <a:p>
            <a:pPr marL="457200" marR="0" lvl="0" indent="-457200" algn="l" defTabSz="914400" rtl="0" eaLnBrk="1" fontAlgn="base" latinLnBrk="0" hangingPunct="1">
              <a:lnSpc>
                <a:spcPts val="4000"/>
              </a:lnSpc>
              <a:spcBef>
                <a:spcPct val="20000"/>
              </a:spcBef>
              <a:spcAft>
                <a:spcPct val="0"/>
              </a:spcAft>
              <a:buClr>
                <a:srgbClr val="A50021"/>
              </a:buClr>
              <a:buSzPct val="75000"/>
              <a:buFont typeface="Wingdings" panose="05000000000000000000" pitchFamily="2" charset="2"/>
              <a:buChar char="n"/>
              <a:defRPr/>
            </a:pPr>
            <a:r>
              <a:rPr kumimoji="1"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被引频次</a:t>
            </a:r>
          </a:p>
          <a:p>
            <a:pPr marL="457200" marR="0" lvl="0" indent="-457200" algn="l" defTabSz="914400" rtl="0" eaLnBrk="1" fontAlgn="base" latinLnBrk="0" hangingPunct="1">
              <a:lnSpc>
                <a:spcPts val="4000"/>
              </a:lnSpc>
              <a:spcBef>
                <a:spcPct val="20000"/>
              </a:spcBef>
              <a:spcAft>
                <a:spcPct val="0"/>
              </a:spcAft>
              <a:buClr>
                <a:srgbClr val="A50021"/>
              </a:buClr>
              <a:buSzPct val="75000"/>
              <a:buFont typeface="Wingdings" panose="05000000000000000000" pitchFamily="2" charset="2"/>
              <a:buChar char="n"/>
              <a:defRPr/>
            </a:pPr>
            <a:r>
              <a:rPr kumimoji="1"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影响因子</a:t>
            </a:r>
          </a:p>
          <a:p>
            <a:pPr marL="457200" marR="0" lvl="0" indent="-457200" algn="l" defTabSz="914400" rtl="0" eaLnBrk="1" fontAlgn="base" latinLnBrk="0" hangingPunct="1">
              <a:lnSpc>
                <a:spcPts val="4000"/>
              </a:lnSpc>
              <a:spcBef>
                <a:spcPct val="20000"/>
              </a:spcBef>
              <a:spcAft>
                <a:spcPct val="0"/>
              </a:spcAft>
              <a:buClr>
                <a:srgbClr val="A50021"/>
              </a:buClr>
              <a:buSzPct val="75000"/>
              <a:buFont typeface="Wingdings" panose="05000000000000000000" pitchFamily="2" charset="2"/>
              <a:buChar char="n"/>
              <a:defRPr/>
            </a:pPr>
            <a:r>
              <a:rPr kumimoji="1"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即年指标</a:t>
            </a:r>
          </a:p>
          <a:p>
            <a:pPr marL="457200" marR="0" lvl="0" indent="-457200" algn="l" defTabSz="914400" rtl="0" eaLnBrk="1" fontAlgn="base" latinLnBrk="0" hangingPunct="1">
              <a:lnSpc>
                <a:spcPts val="4000"/>
              </a:lnSpc>
              <a:spcBef>
                <a:spcPct val="20000"/>
              </a:spcBef>
              <a:spcAft>
                <a:spcPct val="0"/>
              </a:spcAft>
              <a:buClr>
                <a:srgbClr val="A50021"/>
              </a:buClr>
              <a:buSzPct val="75000"/>
              <a:buFont typeface="Wingdings" panose="05000000000000000000" pitchFamily="2" charset="2"/>
              <a:buChar char="n"/>
              <a:defRPr/>
            </a:pPr>
            <a:r>
              <a:rPr kumimoji="1"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自引率和他引率</a:t>
            </a:r>
          </a:p>
          <a:p>
            <a:pPr marL="457200" marR="0" lvl="0" indent="-457200" algn="l" defTabSz="914400" rtl="0" eaLnBrk="1" fontAlgn="base" latinLnBrk="0" hangingPunct="1">
              <a:lnSpc>
                <a:spcPts val="4000"/>
              </a:lnSpc>
              <a:spcBef>
                <a:spcPct val="20000"/>
              </a:spcBef>
              <a:spcAft>
                <a:spcPct val="0"/>
              </a:spcAft>
              <a:buClr>
                <a:srgbClr val="A50021"/>
              </a:buClr>
              <a:buSzPct val="75000"/>
              <a:buFont typeface="Wingdings" panose="05000000000000000000" pitchFamily="2" charset="2"/>
              <a:buChar char="n"/>
              <a:defRPr/>
            </a:pPr>
            <a:r>
              <a:rPr kumimoji="1"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被引半衰期</a:t>
            </a:r>
          </a:p>
          <a:p>
            <a:pPr marL="457200" marR="0" lvl="0" indent="-457200" algn="l" defTabSz="914400" rtl="0" eaLnBrk="1" fontAlgn="base" latinLnBrk="0" hangingPunct="1">
              <a:lnSpc>
                <a:spcPts val="4000"/>
              </a:lnSpc>
              <a:spcBef>
                <a:spcPct val="20000"/>
              </a:spcBef>
              <a:spcAft>
                <a:spcPct val="0"/>
              </a:spcAft>
              <a:buClr>
                <a:srgbClr val="A50021"/>
              </a:buClr>
              <a:buSzPct val="75000"/>
              <a:buFont typeface="Wingdings" panose="05000000000000000000" pitchFamily="2" charset="2"/>
              <a:buChar char="n"/>
              <a:defRPr/>
            </a:pPr>
            <a:r>
              <a:rPr kumimoji="1" lang="zh-CN" altLang="en-US" sz="2800" b="1" i="0" u="none" strike="noStrike" kern="1200" cap="none" spc="0" normalizeH="0" baseline="0" noProof="0" dirty="0">
                <a:ln>
                  <a:noFill/>
                </a:ln>
                <a:solidFill>
                  <a:srgbClr val="000000"/>
                </a:solidFill>
                <a:effectLst/>
                <a:uLnTx/>
                <a:uFillTx/>
                <a:latin typeface="宋体" panose="02010600030101010101" pitchFamily="2" charset="-122"/>
                <a:ea typeface="+mn-ea"/>
                <a:cs typeface="+mn-cs"/>
              </a:rPr>
              <a:t>引用半衰期</a:t>
            </a:r>
          </a:p>
        </p:txBody>
      </p:sp>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八、常用文献计量指标 </a:t>
            </a:r>
          </a:p>
        </p:txBody>
      </p:sp>
    </p:spTree>
  </p:cSld>
  <p:clrMapOvr>
    <a:masterClrMapping/>
  </p:clrMapOvr>
  <p:transition spd="slow">
    <p:pull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idx="1"/>
          </p:nvPr>
        </p:nvSpPr>
        <p:spPr>
          <a:xfrm>
            <a:off x="1007269" y="1340768"/>
            <a:ext cx="10177462" cy="5351780"/>
          </a:xfrm>
        </p:spPr>
        <p:txBody>
          <a:bodyPr vert="horz" wrap="square" lIns="121920" tIns="60960" rIns="121920" bIns="60960" anchor="t" anchorCtr="0">
            <a:normAutofit/>
          </a:bodyPr>
          <a:lstStyle/>
          <a:p>
            <a:pPr marL="0" indent="612000" algn="just">
              <a:lnSpc>
                <a:spcPct val="150000"/>
              </a:lnSpc>
              <a:buNone/>
            </a:pPr>
            <a:r>
              <a:rPr lang="zh-CN" altLang="en-US" sz="2400" dirty="0">
                <a:solidFill>
                  <a:srgbClr val="CC0000"/>
                </a:solidFill>
                <a:latin typeface="宋体" panose="02010600030101010101" pitchFamily="2" charset="-122"/>
              </a:rPr>
              <a:t>载文量：</a:t>
            </a:r>
            <a:r>
              <a:rPr lang="zh-CN" altLang="en-US" sz="2400" dirty="0">
                <a:solidFill>
                  <a:srgbClr val="000000"/>
                </a:solidFill>
                <a:latin typeface="宋体" panose="02010600030101010101" pitchFamily="2" charset="-122"/>
              </a:rPr>
              <a:t>载文量是指某一期刊在一定时期内所刊载的相关学科的</a:t>
            </a:r>
            <a:r>
              <a:rPr lang="zh-CN" altLang="en-US" sz="2400" dirty="0">
                <a:solidFill>
                  <a:srgbClr val="CC0000"/>
                </a:solidFill>
                <a:latin typeface="宋体" panose="02010600030101010101" pitchFamily="2" charset="-122"/>
              </a:rPr>
              <a:t>论文数量</a:t>
            </a:r>
            <a:r>
              <a:rPr lang="zh-CN" altLang="en-US" sz="2400" dirty="0">
                <a:solidFill>
                  <a:srgbClr val="000000"/>
                </a:solidFill>
                <a:latin typeface="宋体" panose="02010600030101010101" pitchFamily="2" charset="-122"/>
              </a:rPr>
              <a:t>。载文量是</a:t>
            </a:r>
            <a:r>
              <a:rPr lang="zh-CN" altLang="en-US" sz="2400" dirty="0">
                <a:solidFill>
                  <a:srgbClr val="CC0000"/>
                </a:solidFill>
                <a:latin typeface="宋体" panose="02010600030101010101" pitchFamily="2" charset="-122"/>
              </a:rPr>
              <a:t>反映一份期刊信息含量</a:t>
            </a:r>
            <a:r>
              <a:rPr lang="zh-CN" altLang="en-US" sz="2400" dirty="0">
                <a:solidFill>
                  <a:srgbClr val="000000"/>
                </a:solidFill>
                <a:latin typeface="宋体" panose="02010600030101010101" pitchFamily="2" charset="-122"/>
              </a:rPr>
              <a:t>的重要指标。</a:t>
            </a:r>
          </a:p>
          <a:p>
            <a:pPr marL="0" indent="612000" algn="just">
              <a:lnSpc>
                <a:spcPct val="150000"/>
              </a:lnSpc>
              <a:buNone/>
            </a:pPr>
            <a:r>
              <a:rPr lang="zh-CN" altLang="en-US" sz="2400" dirty="0">
                <a:solidFill>
                  <a:srgbClr val="FF0000"/>
                </a:solidFill>
                <a:latin typeface="宋体" panose="02010600030101010101" pitchFamily="2" charset="-122"/>
              </a:rPr>
              <a:t>文摘量和文摘率：</a:t>
            </a:r>
            <a:r>
              <a:rPr lang="zh-CN" altLang="en-US" sz="2400" dirty="0">
                <a:solidFill>
                  <a:srgbClr val="000000"/>
                </a:solidFill>
                <a:latin typeface="宋体" panose="02010600030101010101" pitchFamily="2" charset="-122"/>
              </a:rPr>
              <a:t>文摘量指的是某一期刊一定时期内相关学科文章</a:t>
            </a:r>
            <a:r>
              <a:rPr lang="zh-CN" altLang="en-US" sz="2400" dirty="0">
                <a:solidFill>
                  <a:srgbClr val="CC0000"/>
                </a:solidFill>
                <a:latin typeface="宋体" panose="02010600030101010101" pitchFamily="2" charset="-122"/>
              </a:rPr>
              <a:t>被摘的次数</a:t>
            </a:r>
            <a:r>
              <a:rPr lang="zh-CN" altLang="en-US" sz="2400" dirty="0">
                <a:solidFill>
                  <a:srgbClr val="000000"/>
                </a:solidFill>
                <a:latin typeface="宋体" panose="02010600030101010101" pitchFamily="2" charset="-122"/>
              </a:rPr>
              <a:t>。文摘率指的是某一期刊一定时期内</a:t>
            </a:r>
            <a:r>
              <a:rPr lang="zh-CN" altLang="en-US" sz="2400" dirty="0">
                <a:solidFill>
                  <a:srgbClr val="CC0000"/>
                </a:solidFill>
                <a:latin typeface="宋体" panose="02010600030101010101" pitchFamily="2" charset="-122"/>
              </a:rPr>
              <a:t>平均每篇相关学科文章被摘的几率</a:t>
            </a:r>
            <a:r>
              <a:rPr lang="zh-CN" altLang="en-US" sz="2400" dirty="0">
                <a:solidFill>
                  <a:srgbClr val="000000"/>
                </a:solidFill>
                <a:latin typeface="宋体" panose="02010600030101010101" pitchFamily="2" charset="-122"/>
              </a:rPr>
              <a:t>。文摘量和文摘率有时会作为评估核心期刊的指标</a:t>
            </a:r>
            <a:r>
              <a:rPr lang="zh-CN" altLang="en-US" sz="2400" dirty="0">
                <a:solidFill>
                  <a:srgbClr val="000000"/>
                </a:solidFill>
              </a:rPr>
              <a:t>,</a:t>
            </a:r>
            <a:r>
              <a:rPr lang="zh-CN" altLang="en-US" sz="2400" dirty="0">
                <a:solidFill>
                  <a:srgbClr val="000000"/>
                </a:solidFill>
                <a:latin typeface="宋体" panose="02010600030101010101" pitchFamily="2" charset="-122"/>
              </a:rPr>
              <a:t>一般来说二次文献的文章皆择优而摘。因此某刊被摘量大</a:t>
            </a:r>
            <a:r>
              <a:rPr lang="zh-CN" altLang="en-US" sz="2400" dirty="0">
                <a:solidFill>
                  <a:srgbClr val="000000"/>
                </a:solidFill>
              </a:rPr>
              <a:t>,</a:t>
            </a:r>
            <a:r>
              <a:rPr lang="zh-CN" altLang="en-US" sz="2400" dirty="0">
                <a:solidFill>
                  <a:srgbClr val="000000"/>
                </a:solidFill>
                <a:latin typeface="宋体" panose="02010600030101010101" pitchFamily="2" charset="-122"/>
              </a:rPr>
              <a:t>不仅反映它在数量上的优势</a:t>
            </a:r>
            <a:r>
              <a:rPr lang="zh-CN" altLang="en-US" sz="2400" dirty="0">
                <a:solidFill>
                  <a:srgbClr val="000000"/>
                </a:solidFill>
              </a:rPr>
              <a:t>,</a:t>
            </a:r>
            <a:r>
              <a:rPr lang="zh-CN" altLang="en-US" sz="2400" dirty="0">
                <a:solidFill>
                  <a:srgbClr val="000000"/>
                </a:solidFill>
                <a:latin typeface="宋体" panose="02010600030101010101" pitchFamily="2" charset="-122"/>
              </a:rPr>
              <a:t>也在一定程度上反映了该刊在质量上的优势。</a:t>
            </a:r>
          </a:p>
        </p:txBody>
      </p:sp>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八、常用文献计量指标 </a:t>
            </a:r>
          </a:p>
        </p:txBody>
      </p:sp>
    </p:spTree>
  </p:cSld>
  <p:clrMapOvr>
    <a:masterClrMapping/>
  </p:clrMapOvr>
  <p:transition spd="slow">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p:nvPr/>
        </p:nvSpPr>
        <p:spPr>
          <a:xfrm>
            <a:off x="3215640" y="4624493"/>
            <a:ext cx="7315200" cy="1930400"/>
          </a:xfrm>
          <a:prstGeom prst="rect">
            <a:avLst/>
          </a:prstGeom>
          <a:noFill/>
          <a:ln w="9525">
            <a:noFill/>
          </a:ln>
        </p:spPr>
        <p:txBody>
          <a:bodyPr/>
          <a:lstStyle/>
          <a:p>
            <a:pPr marL="457200" indent="-457200">
              <a:spcBef>
                <a:spcPct val="20000"/>
              </a:spcBef>
              <a:buClr>
                <a:srgbClr val="A50021"/>
              </a:buClr>
              <a:buSzPct val="75000"/>
              <a:buFont typeface="Wingdings" panose="05000000000000000000" pitchFamily="2" charset="2"/>
              <a:buChar char="n"/>
            </a:pPr>
            <a:endParaRPr lang="zh-CN" altLang="en-US" sz="3735" b="1" dirty="0">
              <a:latin typeface="华文行楷" panose="02010800040101010101" pitchFamily="2" charset="-122"/>
              <a:ea typeface="华文行楷" panose="02010800040101010101" pitchFamily="2" charset="-122"/>
            </a:endParaRPr>
          </a:p>
        </p:txBody>
      </p:sp>
      <p:sp>
        <p:nvSpPr>
          <p:cNvPr id="4" name="标题 3"/>
          <p:cNvSpPr>
            <a:spLocks noGrp="1"/>
          </p:cNvSpPr>
          <p:nvPr>
            <p:ph type="title"/>
          </p:nvPr>
        </p:nvSpPr>
        <p:spPr>
          <a:xfrm>
            <a:off x="119450" y="116275"/>
            <a:ext cx="10969200" cy="705600"/>
          </a:xfrm>
        </p:spPr>
        <p:txBody>
          <a:bodyPr/>
          <a:lstStyle/>
          <a:p>
            <a:r>
              <a:rPr lang="zh-CN" altLang="en-US">
                <a:solidFill>
                  <a:srgbClr val="17175D"/>
                </a:solidFill>
              </a:rPr>
              <a:t>教学参考书目</a:t>
            </a:r>
          </a:p>
        </p:txBody>
      </p:sp>
      <p:sp>
        <p:nvSpPr>
          <p:cNvPr id="2" name="文本框 1"/>
          <p:cNvSpPr txBox="1"/>
          <p:nvPr/>
        </p:nvSpPr>
        <p:spPr>
          <a:xfrm>
            <a:off x="1415480" y="1556792"/>
            <a:ext cx="9813359" cy="2547685"/>
          </a:xfrm>
          <a:prstGeom prst="rect">
            <a:avLst/>
          </a:prstGeom>
          <a:noFill/>
        </p:spPr>
        <p:txBody>
          <a:bodyPr wrap="square" rtlCol="0">
            <a:spAutoFit/>
          </a:bodyPr>
          <a:lstStyle/>
          <a:p>
            <a:pPr>
              <a:lnSpc>
                <a:spcPct val="200000"/>
              </a:lnSpc>
              <a:buClr>
                <a:srgbClr val="CC0000"/>
              </a:buClr>
              <a:buFont typeface="Wingdings" panose="05000000000000000000" pitchFamily="2" charset="2"/>
              <a:buChar char="Ø"/>
            </a:pPr>
            <a:r>
              <a:rPr lang="zh-CN" altLang="en-US" sz="2800" b="1" dirty="0">
                <a:solidFill>
                  <a:schemeClr val="accent1">
                    <a:lumMod val="50000"/>
                  </a:schemeClr>
                </a:solidFill>
                <a:latin typeface="+mn-ea"/>
                <a:ea typeface="+mn-ea"/>
                <a:sym typeface="+mn-ea"/>
              </a:rPr>
              <a:t>科学计量研究方法论</a:t>
            </a:r>
            <a:r>
              <a:rPr lang="en-US" altLang="zh-CN" sz="2800" b="1" dirty="0">
                <a:solidFill>
                  <a:schemeClr val="accent1">
                    <a:lumMod val="50000"/>
                  </a:schemeClr>
                </a:solidFill>
                <a:latin typeface="+mn-ea"/>
                <a:ea typeface="+mn-ea"/>
                <a:sym typeface="+mn-ea"/>
              </a:rPr>
              <a:t>/</a:t>
            </a:r>
            <a:r>
              <a:rPr lang="zh-CN" altLang="en-US" sz="2800" b="1" dirty="0">
                <a:solidFill>
                  <a:schemeClr val="accent1">
                    <a:lumMod val="50000"/>
                  </a:schemeClr>
                </a:solidFill>
                <a:latin typeface="+mn-ea"/>
                <a:ea typeface="+mn-ea"/>
                <a:sym typeface="+mn-ea"/>
              </a:rPr>
              <a:t>庞景安</a:t>
            </a:r>
            <a:endParaRPr lang="zh-CN" altLang="en-US" sz="2800" b="1" dirty="0">
              <a:solidFill>
                <a:schemeClr val="accent1">
                  <a:lumMod val="50000"/>
                </a:schemeClr>
              </a:solidFill>
              <a:latin typeface="+mn-ea"/>
              <a:ea typeface="+mn-ea"/>
            </a:endParaRPr>
          </a:p>
          <a:p>
            <a:pPr>
              <a:lnSpc>
                <a:spcPct val="200000"/>
              </a:lnSpc>
              <a:buClr>
                <a:srgbClr val="CC0000"/>
              </a:buClr>
              <a:buFont typeface="Wingdings" panose="05000000000000000000" pitchFamily="2" charset="2"/>
              <a:buChar char="Ø"/>
            </a:pPr>
            <a:r>
              <a:rPr lang="zh-CN" altLang="en-US" sz="2800" b="1" dirty="0">
                <a:solidFill>
                  <a:schemeClr val="accent1">
                    <a:lumMod val="50000"/>
                  </a:schemeClr>
                </a:solidFill>
                <a:latin typeface="+mn-ea"/>
                <a:ea typeface="+mn-ea"/>
                <a:sym typeface="+mn-ea"/>
              </a:rPr>
              <a:t>信息计量学</a:t>
            </a:r>
            <a:r>
              <a:rPr lang="en-US" altLang="zh-CN" sz="2800" b="1" dirty="0">
                <a:solidFill>
                  <a:schemeClr val="accent1">
                    <a:lumMod val="50000"/>
                  </a:schemeClr>
                </a:solidFill>
                <a:latin typeface="+mn-ea"/>
                <a:ea typeface="+mn-ea"/>
                <a:sym typeface="+mn-ea"/>
              </a:rPr>
              <a:t>/</a:t>
            </a:r>
            <a:r>
              <a:rPr lang="zh-CN" altLang="en-US" sz="2800" b="1" dirty="0">
                <a:solidFill>
                  <a:schemeClr val="accent1">
                    <a:lumMod val="50000"/>
                  </a:schemeClr>
                </a:solidFill>
                <a:latin typeface="+mn-ea"/>
                <a:ea typeface="+mn-ea"/>
                <a:sym typeface="+mn-ea"/>
              </a:rPr>
              <a:t>邱均平</a:t>
            </a:r>
            <a:endParaRPr lang="zh-CN" altLang="en-US" sz="2800" b="1" dirty="0">
              <a:solidFill>
                <a:schemeClr val="accent1">
                  <a:lumMod val="50000"/>
                </a:schemeClr>
              </a:solidFill>
              <a:latin typeface="+mn-ea"/>
              <a:ea typeface="+mn-ea"/>
            </a:endParaRPr>
          </a:p>
          <a:p>
            <a:pPr>
              <a:lnSpc>
                <a:spcPct val="200000"/>
              </a:lnSpc>
              <a:buClr>
                <a:srgbClr val="CC0000"/>
              </a:buClr>
              <a:buFont typeface="Wingdings" panose="05000000000000000000" pitchFamily="2" charset="2"/>
              <a:buChar char="Ø"/>
            </a:pPr>
            <a:r>
              <a:rPr lang="en-US" altLang="zh-CN" sz="2800" b="1" dirty="0">
                <a:solidFill>
                  <a:schemeClr val="accent1">
                    <a:lumMod val="50000"/>
                  </a:schemeClr>
                </a:solidFill>
                <a:latin typeface="+mn-ea"/>
                <a:ea typeface="+mn-ea"/>
                <a:sym typeface="+mn-ea"/>
              </a:rPr>
              <a:t>《</a:t>
            </a:r>
            <a:r>
              <a:rPr lang="zh-CN" altLang="en-US" sz="2800" b="1" dirty="0">
                <a:solidFill>
                  <a:schemeClr val="accent1">
                    <a:lumMod val="50000"/>
                  </a:schemeClr>
                </a:solidFill>
                <a:latin typeface="+mn-ea"/>
                <a:ea typeface="+mn-ea"/>
                <a:sym typeface="+mn-ea"/>
              </a:rPr>
              <a:t>社会科学评价的文献计量理论与方法》/娄策群</a:t>
            </a:r>
            <a:endParaRPr lang="en-US" altLang="zh-CN" sz="2800" b="1" dirty="0">
              <a:solidFill>
                <a:schemeClr val="accent1">
                  <a:lumMod val="50000"/>
                </a:schemeClr>
              </a:solidFill>
              <a:latin typeface="+mn-ea"/>
              <a:ea typeface="+mn-ea"/>
            </a:endParaRPr>
          </a:p>
        </p:txBody>
      </p:sp>
    </p:spTree>
  </p:cSld>
  <p:clrMapOvr>
    <a:masterClrMapping/>
  </p:clrMapOvr>
  <p:transition spd="slow">
    <p:pull dir="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p:cNvSpPr>
          <p:nvPr>
            <p:ph idx="1"/>
          </p:nvPr>
        </p:nvSpPr>
        <p:spPr>
          <a:xfrm>
            <a:off x="1271464" y="1363902"/>
            <a:ext cx="9433048" cy="5416550"/>
          </a:xfrm>
        </p:spPr>
        <p:txBody>
          <a:bodyPr vert="horz" wrap="square" lIns="121920" tIns="60960" rIns="121920" bIns="60960" anchor="t" anchorCtr="0">
            <a:normAutofit/>
          </a:bodyPr>
          <a:lstStyle/>
          <a:p>
            <a:pPr marL="0" indent="612000" algn="just">
              <a:lnSpc>
                <a:spcPct val="150000"/>
              </a:lnSpc>
              <a:buNone/>
            </a:pPr>
            <a:r>
              <a:rPr lang="zh-CN" altLang="en-US" sz="2400" dirty="0">
                <a:solidFill>
                  <a:srgbClr val="FF0000"/>
                </a:solidFill>
                <a:latin typeface="Times New Roman" panose="02020603050405020304" pitchFamily="18" charset="0"/>
                <a:ea typeface="微软雅黑" panose="020B0503020204020204" charset="-122"/>
              </a:rPr>
              <a:t>基金论文比例：</a:t>
            </a:r>
            <a:r>
              <a:rPr lang="zh-CN" altLang="en-US" sz="2400" dirty="0">
                <a:solidFill>
                  <a:srgbClr val="000000"/>
                </a:solidFill>
                <a:latin typeface="Times New Roman" panose="02020603050405020304" pitchFamily="18" charset="0"/>
                <a:ea typeface="微软雅黑" panose="020B0503020204020204" charset="-122"/>
              </a:rPr>
              <a:t>这是表明该期刊所载论文学术质量和水平高低的一个重要指标。期刊载文的基金资助比例高,说明期刊学术水平较高。</a:t>
            </a:r>
            <a:endParaRPr lang="en-US" altLang="zh-CN" sz="2400" dirty="0">
              <a:solidFill>
                <a:srgbClr val="000000"/>
              </a:solidFill>
              <a:latin typeface="Times New Roman" panose="02020603050405020304" pitchFamily="18" charset="0"/>
              <a:ea typeface="微软雅黑" panose="020B0503020204020204" charset="-122"/>
            </a:endParaRPr>
          </a:p>
          <a:p>
            <a:pPr marL="0" indent="612000" algn="just">
              <a:lnSpc>
                <a:spcPct val="150000"/>
              </a:lnSpc>
              <a:buNone/>
            </a:pPr>
            <a:r>
              <a:rPr lang="zh-CN" altLang="en-US" sz="2400" dirty="0">
                <a:solidFill>
                  <a:srgbClr val="C00000"/>
                </a:solidFill>
                <a:latin typeface="Times New Roman" panose="02020603050405020304" pitchFamily="18" charset="0"/>
                <a:ea typeface="微软雅黑" panose="020B0503020204020204" charset="-122"/>
              </a:rPr>
              <a:t>平均发表时滞：</a:t>
            </a:r>
            <a:r>
              <a:rPr lang="zh-CN" altLang="en-US" sz="2400" dirty="0">
                <a:solidFill>
                  <a:srgbClr val="000000"/>
                </a:solidFill>
                <a:latin typeface="Times New Roman" panose="02020603050405020304" pitchFamily="18" charset="0"/>
                <a:ea typeface="微软雅黑" panose="020B0503020204020204" charset="-122"/>
              </a:rPr>
              <a:t>也称平均发表周期</a:t>
            </a:r>
            <a:r>
              <a:rPr lang="en-US" altLang="zh-CN" sz="2400" dirty="0">
                <a:solidFill>
                  <a:srgbClr val="000000"/>
                </a:solidFill>
                <a:latin typeface="Times New Roman" panose="02020603050405020304" pitchFamily="18" charset="0"/>
                <a:ea typeface="微软雅黑" panose="020B0503020204020204" charset="-122"/>
              </a:rPr>
              <a:t>,</a:t>
            </a:r>
            <a:r>
              <a:rPr lang="zh-CN" altLang="en-US" sz="2400" dirty="0">
                <a:solidFill>
                  <a:srgbClr val="000000"/>
                </a:solidFill>
                <a:latin typeface="Times New Roman" panose="02020603050405020304" pitchFamily="18" charset="0"/>
                <a:ea typeface="微软雅黑" panose="020B0503020204020204" charset="-122"/>
              </a:rPr>
              <a:t>是指编辑部收到作者稿件日期和稿件刊出日期之间的</a:t>
            </a:r>
            <a:r>
              <a:rPr lang="zh-CN" altLang="en-US" sz="2400" dirty="0">
                <a:solidFill>
                  <a:srgbClr val="C00000"/>
                </a:solidFill>
                <a:latin typeface="Times New Roman" panose="02020603050405020304" pitchFamily="18" charset="0"/>
                <a:ea typeface="微软雅黑" panose="020B0503020204020204" charset="-122"/>
              </a:rPr>
              <a:t>平均时差</a:t>
            </a:r>
            <a:r>
              <a:rPr lang="zh-CN" altLang="en-US" sz="2400" dirty="0">
                <a:solidFill>
                  <a:srgbClr val="000000"/>
                </a:solidFill>
                <a:latin typeface="Times New Roman" panose="02020603050405020304" pitchFamily="18" charset="0"/>
                <a:ea typeface="微软雅黑" panose="020B0503020204020204" charset="-122"/>
              </a:rPr>
              <a:t>。平均发表时滞从论文发表时滞的平均水平来衡量信息</a:t>
            </a:r>
            <a:r>
              <a:rPr lang="zh-CN" altLang="en-US" sz="2400" dirty="0">
                <a:solidFill>
                  <a:srgbClr val="C00000"/>
                </a:solidFill>
                <a:latin typeface="Times New Roman" panose="02020603050405020304" pitchFamily="18" charset="0"/>
                <a:ea typeface="微软雅黑" panose="020B0503020204020204" charset="-122"/>
              </a:rPr>
              <a:t>交流的速度</a:t>
            </a:r>
            <a:r>
              <a:rPr lang="en-US" altLang="zh-CN" sz="2400" dirty="0">
                <a:solidFill>
                  <a:srgbClr val="000000"/>
                </a:solidFill>
                <a:latin typeface="Times New Roman" panose="02020603050405020304" pitchFamily="18" charset="0"/>
                <a:ea typeface="微软雅黑" panose="020B0503020204020204" charset="-122"/>
              </a:rPr>
              <a:t>,</a:t>
            </a:r>
            <a:r>
              <a:rPr lang="zh-CN" altLang="en-US" sz="2400" dirty="0">
                <a:solidFill>
                  <a:srgbClr val="000000"/>
                </a:solidFill>
                <a:latin typeface="Times New Roman" panose="02020603050405020304" pitchFamily="18" charset="0"/>
                <a:ea typeface="微软雅黑" panose="020B0503020204020204" charset="-122"/>
              </a:rPr>
              <a:t>是反映科技期刊时效性的重要测度</a:t>
            </a:r>
            <a:r>
              <a:rPr lang="en-US" altLang="zh-CN" sz="2400" dirty="0">
                <a:solidFill>
                  <a:srgbClr val="000000"/>
                </a:solidFill>
                <a:latin typeface="Times New Roman" panose="02020603050405020304" pitchFamily="18" charset="0"/>
                <a:ea typeface="微软雅黑" panose="020B0503020204020204" charset="-122"/>
              </a:rPr>
              <a:t>,</a:t>
            </a:r>
            <a:r>
              <a:rPr lang="zh-CN" altLang="en-US" sz="2400" dirty="0">
                <a:solidFill>
                  <a:srgbClr val="000000"/>
                </a:solidFill>
                <a:latin typeface="Times New Roman" panose="02020603050405020304" pitchFamily="18" charset="0"/>
                <a:ea typeface="微软雅黑" panose="020B0503020204020204" charset="-122"/>
              </a:rPr>
              <a:t>反映出期刊载文的稳定性及编辑部根据拟用稿件积压程度而调整用稿节奏情况。</a:t>
            </a:r>
          </a:p>
          <a:p>
            <a:pPr marL="0" indent="612000" algn="just">
              <a:lnSpc>
                <a:spcPct val="150000"/>
              </a:lnSpc>
              <a:buNone/>
            </a:pPr>
            <a:endParaRPr lang="zh-CN" altLang="en-US" sz="2400" dirty="0">
              <a:solidFill>
                <a:srgbClr val="000000"/>
              </a:solidFill>
              <a:latin typeface="Times New Roman" panose="02020603050405020304" pitchFamily="18" charset="0"/>
              <a:ea typeface="微软雅黑" panose="020B0503020204020204" charset="-122"/>
            </a:endParaRPr>
          </a:p>
        </p:txBody>
      </p:sp>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八、常用文献计量指标 </a:t>
            </a:r>
          </a:p>
        </p:txBody>
      </p:sp>
    </p:spTree>
  </p:cSld>
  <p:clrMapOvr>
    <a:masterClrMapping/>
  </p:clrMapOvr>
  <p:transition spd="slow">
    <p:pull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idx="1"/>
          </p:nvPr>
        </p:nvSpPr>
        <p:spPr>
          <a:xfrm>
            <a:off x="1055440" y="1052736"/>
            <a:ext cx="9855200" cy="4566285"/>
          </a:xfrm>
        </p:spPr>
        <p:txBody>
          <a:bodyPr vert="horz" wrap="square" lIns="121920" tIns="60960" rIns="121920" bIns="60960" anchor="t" anchorCtr="0">
            <a:normAutofit/>
          </a:bodyPr>
          <a:lstStyle/>
          <a:p>
            <a:pPr marL="0" indent="612000" algn="just">
              <a:lnSpc>
                <a:spcPct val="150000"/>
              </a:lnSpc>
              <a:buNone/>
            </a:pPr>
            <a:r>
              <a:rPr lang="zh-CN" altLang="en-US" sz="2400" dirty="0">
                <a:solidFill>
                  <a:srgbClr val="FF0000"/>
                </a:solidFill>
                <a:latin typeface="宋体" panose="02010600030101010101" pitchFamily="2" charset="-122"/>
              </a:rPr>
              <a:t>被引频次：</a:t>
            </a:r>
            <a:r>
              <a:rPr lang="zh-CN" altLang="en-US" sz="2400" dirty="0">
                <a:solidFill>
                  <a:srgbClr val="000000"/>
                </a:solidFill>
                <a:latin typeface="宋体" panose="02010600030101010101" pitchFamily="2" charset="-122"/>
              </a:rPr>
              <a:t>指该期刊自创刊以来所登载的全部</a:t>
            </a:r>
            <a:r>
              <a:rPr lang="zh-CN" altLang="en-US" sz="2400" dirty="0">
                <a:solidFill>
                  <a:srgbClr val="CC0000"/>
                </a:solidFill>
                <a:latin typeface="宋体" panose="02010600030101010101" pitchFamily="2" charset="-122"/>
              </a:rPr>
              <a:t>论文在统计当年被引用的总次数</a:t>
            </a:r>
            <a:r>
              <a:rPr lang="zh-CN" altLang="en-US" sz="2400" dirty="0">
                <a:solidFill>
                  <a:srgbClr val="000000"/>
                </a:solidFill>
                <a:latin typeface="宋体" panose="02010600030101010101" pitchFamily="2" charset="-122"/>
              </a:rPr>
              <a:t>。该指标可以客观地说明该期刊总体被使用和受重视的程度</a:t>
            </a:r>
            <a:r>
              <a:rPr lang="zh-CN" altLang="en-US" sz="2400" dirty="0">
                <a:solidFill>
                  <a:srgbClr val="000000"/>
                </a:solidFill>
              </a:rPr>
              <a:t>,</a:t>
            </a:r>
            <a:r>
              <a:rPr lang="zh-CN" altLang="en-US" sz="2400" dirty="0">
                <a:solidFill>
                  <a:srgbClr val="000000"/>
                </a:solidFill>
                <a:latin typeface="宋体" panose="02010600030101010101" pitchFamily="2" charset="-122"/>
              </a:rPr>
              <a:t>以及在学术交流中的作用和地位。</a:t>
            </a:r>
            <a:endParaRPr lang="zh-CN" altLang="en-US" sz="2400" dirty="0">
              <a:latin typeface="宋体" panose="02010600030101010101" pitchFamily="2" charset="-122"/>
            </a:endParaRPr>
          </a:p>
          <a:p>
            <a:pPr marL="0" indent="612000" algn="just">
              <a:lnSpc>
                <a:spcPct val="150000"/>
              </a:lnSpc>
              <a:buNone/>
            </a:pPr>
            <a:r>
              <a:rPr lang="zh-CN" altLang="en-US" sz="2400" dirty="0">
                <a:solidFill>
                  <a:srgbClr val="FF0000"/>
                </a:solidFill>
              </a:rPr>
              <a:t>影响因子：</a:t>
            </a:r>
            <a:r>
              <a:rPr lang="zh-CN" altLang="en-US" sz="2400" dirty="0">
                <a:solidFill>
                  <a:srgbClr val="000000"/>
                </a:solidFill>
                <a:latin typeface="宋体" panose="02010600030101010101" pitchFamily="2" charset="-122"/>
              </a:rPr>
              <a:t>这是一个国际上通行的期刊评价指标，是Ｅ.加菲尔德于1972年提出的。该指标是相对统计值,可克服大小期刊由于发文量不同所带来的偏差。一般说来,影响因子越大,其影响力和学术作用也越大。具体算法为：</a:t>
            </a:r>
          </a:p>
        </p:txBody>
      </p:sp>
      <p:graphicFrame>
        <p:nvGraphicFramePr>
          <p:cNvPr id="22530" name="Object 6"/>
          <p:cNvGraphicFramePr/>
          <p:nvPr>
            <p:extLst>
              <p:ext uri="{D42A27DB-BD31-4B8C-83A1-F6EECF244321}">
                <p14:modId xmlns:p14="http://schemas.microsoft.com/office/powerpoint/2010/main" val="189630697"/>
              </p:ext>
            </p:extLst>
          </p:nvPr>
        </p:nvGraphicFramePr>
        <p:xfrm>
          <a:off x="1919536" y="5317986"/>
          <a:ext cx="8532440" cy="974555"/>
        </p:xfrm>
        <a:graphic>
          <a:graphicData uri="http://schemas.openxmlformats.org/presentationml/2006/ole">
            <mc:AlternateContent xmlns:mc="http://schemas.openxmlformats.org/markup-compatibility/2006">
              <mc:Choice xmlns:v="urn:schemas-microsoft-com:vml" Requires="v">
                <p:oleObj r:id="rId3" imgW="3632200" imgH="381000" progId="Equation.DSMT4">
                  <p:embed/>
                </p:oleObj>
              </mc:Choice>
              <mc:Fallback>
                <p:oleObj r:id="rId3" imgW="3632200" imgH="381000" progId="Equation.DSMT4">
                  <p:embed/>
                  <p:pic>
                    <p:nvPicPr>
                      <p:cNvPr id="0" name="图片 3113"/>
                      <p:cNvPicPr/>
                      <p:nvPr/>
                    </p:nvPicPr>
                    <p:blipFill>
                      <a:blip r:embed="rId4"/>
                      <a:stretch>
                        <a:fillRect/>
                      </a:stretch>
                    </p:blipFill>
                    <p:spPr>
                      <a:xfrm>
                        <a:off x="1919536" y="5317986"/>
                        <a:ext cx="8532440" cy="974555"/>
                      </a:xfrm>
                      <a:prstGeom prst="rect">
                        <a:avLst/>
                      </a:prstGeom>
                      <a:noFill/>
                      <a:ln w="38100">
                        <a:noFill/>
                        <a:miter/>
                      </a:ln>
                    </p:spPr>
                  </p:pic>
                </p:oleObj>
              </mc:Fallback>
            </mc:AlternateContent>
          </a:graphicData>
        </a:graphic>
      </p:graphicFrame>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八、常用文献计量指标 </a:t>
            </a:r>
          </a:p>
        </p:txBody>
      </p:sp>
    </p:spTree>
  </p:cSld>
  <p:clrMapOvr>
    <a:masterClrMapping/>
  </p:clrMapOvr>
  <p:transition spd="slow">
    <p:pull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p:cNvSpPr>
          <p:nvPr>
            <p:ph idx="1"/>
          </p:nvPr>
        </p:nvSpPr>
        <p:spPr>
          <a:xfrm>
            <a:off x="839416" y="1037166"/>
            <a:ext cx="10433744" cy="1454150"/>
          </a:xfrm>
        </p:spPr>
        <p:txBody>
          <a:bodyPr vert="horz" wrap="square" lIns="121920" tIns="60960" rIns="121920" bIns="60960" anchor="t" anchorCtr="0">
            <a:noAutofit/>
          </a:bodyPr>
          <a:lstStyle/>
          <a:p>
            <a:pPr marL="0" indent="612000" algn="just">
              <a:lnSpc>
                <a:spcPct val="150000"/>
              </a:lnSpc>
              <a:buNone/>
            </a:pPr>
            <a:r>
              <a:rPr lang="zh-CN" altLang="en-US" sz="2400" dirty="0">
                <a:solidFill>
                  <a:srgbClr val="CC0000"/>
                </a:solidFill>
                <a:latin typeface="宋体" panose="02010600030101010101" pitchFamily="2" charset="-122"/>
              </a:rPr>
              <a:t>即年指标：</a:t>
            </a:r>
            <a:r>
              <a:rPr lang="zh-CN" altLang="en-US" sz="2400" dirty="0">
                <a:solidFill>
                  <a:srgbClr val="000000"/>
                </a:solidFill>
                <a:latin typeface="宋体" panose="02010600030101010101" pitchFamily="2" charset="-122"/>
              </a:rPr>
              <a:t>又称当年指数,即为某期刊评价当年发表论文的被引用次数除以该刊当年发表的论文数。这是一个表征期刊即时反应速率的指标,主要描述期刊当年发表的论文在当年被引用的情况。具体算法为：</a:t>
            </a:r>
          </a:p>
        </p:txBody>
      </p:sp>
      <p:sp>
        <p:nvSpPr>
          <p:cNvPr id="23557" name="Rectangle 5"/>
          <p:cNvSpPr/>
          <p:nvPr/>
        </p:nvSpPr>
        <p:spPr>
          <a:xfrm>
            <a:off x="4394200" y="3175000"/>
            <a:ext cx="12192000" cy="583565"/>
          </a:xfrm>
          <a:prstGeom prst="rect">
            <a:avLst/>
          </a:prstGeom>
          <a:noFill/>
          <a:ln w="9525">
            <a:noFill/>
          </a:ln>
        </p:spPr>
        <p:txBody>
          <a:bodyPr>
            <a:spAutoFit/>
          </a:bodyPr>
          <a:lstStyle/>
          <a:p>
            <a:endParaRPr lang="zh-CN" altLang="en-US" sz="3200" dirty="0">
              <a:latin typeface="Times New Roman" panose="02020603050405020304" pitchFamily="18" charset="0"/>
            </a:endParaRPr>
          </a:p>
        </p:txBody>
      </p:sp>
      <p:graphicFrame>
        <p:nvGraphicFramePr>
          <p:cNvPr id="23554" name="Object 1024"/>
          <p:cNvGraphicFramePr/>
          <p:nvPr>
            <p:extLst>
              <p:ext uri="{D42A27DB-BD31-4B8C-83A1-F6EECF244321}">
                <p14:modId xmlns:p14="http://schemas.microsoft.com/office/powerpoint/2010/main" val="1515972128"/>
              </p:ext>
            </p:extLst>
          </p:nvPr>
        </p:nvGraphicFramePr>
        <p:xfrm>
          <a:off x="2332990" y="2859829"/>
          <a:ext cx="7526020" cy="851535"/>
        </p:xfrm>
        <a:graphic>
          <a:graphicData uri="http://schemas.openxmlformats.org/presentationml/2006/ole">
            <mc:AlternateContent xmlns:mc="http://schemas.openxmlformats.org/markup-compatibility/2006">
              <mc:Choice xmlns:v="urn:schemas-microsoft-com:vml" Requires="v">
                <p:oleObj r:id="rId3" imgW="2552700" imgH="381000" progId="Equation.DSMT4">
                  <p:embed/>
                </p:oleObj>
              </mc:Choice>
              <mc:Fallback>
                <p:oleObj r:id="rId3" imgW="2552700" imgH="381000" progId="Equation.DSMT4">
                  <p:embed/>
                  <p:pic>
                    <p:nvPicPr>
                      <p:cNvPr id="0" name="图片 3114"/>
                      <p:cNvPicPr/>
                      <p:nvPr/>
                    </p:nvPicPr>
                    <p:blipFill>
                      <a:blip r:embed="rId4"/>
                      <a:stretch>
                        <a:fillRect/>
                      </a:stretch>
                    </p:blipFill>
                    <p:spPr>
                      <a:xfrm>
                        <a:off x="2332990" y="2859829"/>
                        <a:ext cx="7526020" cy="851535"/>
                      </a:xfrm>
                      <a:prstGeom prst="rect">
                        <a:avLst/>
                      </a:prstGeom>
                      <a:noFill/>
                      <a:ln w="38100">
                        <a:noFill/>
                        <a:miter/>
                      </a:ln>
                    </p:spPr>
                  </p:pic>
                </p:oleObj>
              </mc:Fallback>
            </mc:AlternateContent>
          </a:graphicData>
        </a:graphic>
      </p:graphicFrame>
      <p:sp>
        <p:nvSpPr>
          <p:cNvPr id="23558" name="Rectangle 7"/>
          <p:cNvSpPr/>
          <p:nvPr/>
        </p:nvSpPr>
        <p:spPr>
          <a:xfrm>
            <a:off x="983432" y="3760535"/>
            <a:ext cx="10433744" cy="1689052"/>
          </a:xfrm>
          <a:prstGeom prst="rect">
            <a:avLst/>
          </a:prstGeom>
          <a:noFill/>
          <a:ln w="9525">
            <a:noFill/>
          </a:ln>
        </p:spPr>
        <p:txBody>
          <a:bodyPr wrap="square">
            <a:spAutoFit/>
          </a:bodyPr>
          <a:lstStyle/>
          <a:p>
            <a:pPr indent="612000" algn="just">
              <a:lnSpc>
                <a:spcPct val="150000"/>
              </a:lnSpc>
              <a:spcBef>
                <a:spcPct val="20000"/>
              </a:spcBef>
              <a:buClr>
                <a:srgbClr val="A50021"/>
              </a:buClr>
              <a:buSzPct val="75000"/>
              <a:buFont typeface="Wingdings" panose="05000000000000000000" pitchFamily="2" charset="2"/>
            </a:pPr>
            <a:r>
              <a:rPr lang="zh-CN" altLang="en-US" dirty="0">
                <a:solidFill>
                  <a:srgbClr val="CC0000"/>
                </a:solidFill>
                <a:latin typeface="微软雅黑" panose="020B0503020204020204" charset="-122"/>
                <a:ea typeface="微软雅黑" panose="020B0503020204020204" charset="-122"/>
                <a:cs typeface="微软雅黑" panose="020B0503020204020204" charset="-122"/>
              </a:rPr>
              <a:t>自引率和他引率：</a:t>
            </a:r>
            <a:r>
              <a:rPr lang="zh-CN" altLang="en-US" dirty="0">
                <a:solidFill>
                  <a:srgbClr val="000000"/>
                </a:solidFill>
                <a:latin typeface="微软雅黑" panose="020B0503020204020204" charset="-122"/>
                <a:ea typeface="微软雅黑" panose="020B0503020204020204" charset="-122"/>
                <a:cs typeface="微软雅黑" panose="020B0503020204020204" charset="-122"/>
              </a:rPr>
              <a:t>自引率指该期刊全部被引次数中该期刊本身自引用的次数所占比例。期刊他引率是指该期刊全部被引次数中,被其他期刊所引用次数所占的比例。这两个指标通常用于表征期刊科技交流的范围和程度。 </a:t>
            </a:r>
          </a:p>
        </p:txBody>
      </p:sp>
      <p:graphicFrame>
        <p:nvGraphicFramePr>
          <p:cNvPr id="23555" name="Object 1025"/>
          <p:cNvGraphicFramePr/>
          <p:nvPr>
            <p:extLst>
              <p:ext uri="{D42A27DB-BD31-4B8C-83A1-F6EECF244321}">
                <p14:modId xmlns:p14="http://schemas.microsoft.com/office/powerpoint/2010/main" val="917468781"/>
              </p:ext>
            </p:extLst>
          </p:nvPr>
        </p:nvGraphicFramePr>
        <p:xfrm>
          <a:off x="3728884" y="5661248"/>
          <a:ext cx="4942840" cy="844550"/>
        </p:xfrm>
        <a:graphic>
          <a:graphicData uri="http://schemas.openxmlformats.org/presentationml/2006/ole">
            <mc:AlternateContent xmlns:mc="http://schemas.openxmlformats.org/markup-compatibility/2006">
              <mc:Choice xmlns:v="urn:schemas-microsoft-com:vml" Requires="v">
                <p:oleObj r:id="rId5" imgW="1739900" imgH="381000" progId="Equation.DSMT4">
                  <p:embed/>
                </p:oleObj>
              </mc:Choice>
              <mc:Fallback>
                <p:oleObj r:id="rId5" imgW="1739900" imgH="381000" progId="Equation.DSMT4">
                  <p:embed/>
                  <p:pic>
                    <p:nvPicPr>
                      <p:cNvPr id="0" name="图片 3115"/>
                      <p:cNvPicPr/>
                      <p:nvPr/>
                    </p:nvPicPr>
                    <p:blipFill>
                      <a:blip r:embed="rId6"/>
                      <a:stretch>
                        <a:fillRect/>
                      </a:stretch>
                    </p:blipFill>
                    <p:spPr>
                      <a:xfrm>
                        <a:off x="3728884" y="5661248"/>
                        <a:ext cx="4942840" cy="844550"/>
                      </a:xfrm>
                      <a:prstGeom prst="rect">
                        <a:avLst/>
                      </a:prstGeom>
                      <a:noFill/>
                      <a:ln w="38100">
                        <a:noFill/>
                        <a:miter/>
                      </a:ln>
                    </p:spPr>
                  </p:pic>
                </p:oleObj>
              </mc:Fallback>
            </mc:AlternateContent>
          </a:graphicData>
        </a:graphic>
      </p:graphicFrame>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八、常用文献计量指标 </a:t>
            </a:r>
          </a:p>
        </p:txBody>
      </p:sp>
    </p:spTree>
  </p:cSld>
  <p:clrMapOvr>
    <a:masterClrMapping/>
  </p:clrMapOvr>
  <p:transition spd="slow">
    <p:pull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idx="1"/>
          </p:nvPr>
        </p:nvSpPr>
        <p:spPr>
          <a:xfrm>
            <a:off x="1055440" y="1254125"/>
            <a:ext cx="10454952" cy="5603875"/>
          </a:xfrm>
        </p:spPr>
        <p:txBody>
          <a:bodyPr vert="horz" wrap="square" lIns="121920" tIns="60960" rIns="121920" bIns="60960" anchor="t" anchorCtr="0"/>
          <a:lstStyle/>
          <a:p>
            <a:pPr marL="0" indent="612000" algn="just">
              <a:lnSpc>
                <a:spcPct val="150000"/>
              </a:lnSpc>
              <a:buNone/>
            </a:pPr>
            <a:r>
              <a:rPr lang="zh-CN" altLang="en-US" sz="2400" dirty="0">
                <a:solidFill>
                  <a:srgbClr val="CC0000"/>
                </a:solidFill>
                <a:latin typeface="宋体" panose="02010600030101010101" pitchFamily="2" charset="-122"/>
                <a:ea typeface="微软雅黑" panose="020B0503020204020204" charset="-122"/>
              </a:rPr>
              <a:t>期刊被引半衰期：</a:t>
            </a:r>
            <a:r>
              <a:rPr lang="zh-CN" altLang="en-US" sz="2400" dirty="0">
                <a:solidFill>
                  <a:schemeClr val="tx2"/>
                </a:solidFill>
                <a:latin typeface="宋体" panose="02010600030101010101" pitchFamily="2" charset="-122"/>
                <a:ea typeface="微软雅黑" panose="020B0503020204020204" charset="-122"/>
              </a:rPr>
              <a:t>指该期刊在统计当年被引用的全部次数中,较新一半的引用数是在多长一段时间内累计达到的。</a:t>
            </a:r>
            <a:r>
              <a:rPr lang="zh-CN" altLang="en-US" sz="2400" dirty="0">
                <a:solidFill>
                  <a:srgbClr val="000000"/>
                </a:solidFill>
                <a:latin typeface="宋体" panose="02010600030101010101" pitchFamily="2" charset="-122"/>
                <a:ea typeface="微软雅黑" panose="020B0503020204020204" charset="-122"/>
              </a:rPr>
              <a:t>被引半衰期是</a:t>
            </a:r>
            <a:r>
              <a:rPr lang="zh-CN" altLang="en-US" sz="2400" dirty="0">
                <a:solidFill>
                  <a:srgbClr val="CC0000"/>
                </a:solidFill>
                <a:latin typeface="宋体" panose="02010600030101010101" pitchFamily="2" charset="-122"/>
                <a:ea typeface="微软雅黑" panose="020B0503020204020204" charset="-122"/>
              </a:rPr>
              <a:t>测度期刊老化速度</a:t>
            </a:r>
            <a:r>
              <a:rPr lang="zh-CN" altLang="en-US" sz="2400" dirty="0">
                <a:solidFill>
                  <a:srgbClr val="000000"/>
                </a:solidFill>
                <a:latin typeface="宋体" panose="02010600030101010101" pitchFamily="2" charset="-122"/>
                <a:ea typeface="微软雅黑" panose="020B0503020204020204" charset="-122"/>
              </a:rPr>
              <a:t>的一种指标。一般说来,被引半衰期表明期刊的经典程度,半衰期长的期刊比短的期刊影响更深远—些。需要注意的是,通常不是针对个别文献或某一组文献,而是指某一学科或专业领域的文献总和而言的。</a:t>
            </a:r>
          </a:p>
          <a:p>
            <a:pPr marL="0" indent="612000" algn="just">
              <a:lnSpc>
                <a:spcPct val="150000"/>
              </a:lnSpc>
              <a:buNone/>
            </a:pPr>
            <a:r>
              <a:rPr lang="zh-CN" altLang="en-US" sz="2400" dirty="0">
                <a:latin typeface="宋体" panose="02010600030101010101" pitchFamily="2" charset="-122"/>
                <a:ea typeface="微软雅黑" panose="020B0503020204020204" charset="-122"/>
              </a:rPr>
              <a:t> </a:t>
            </a:r>
            <a:r>
              <a:rPr lang="zh-CN" altLang="en-US" sz="2400" dirty="0">
                <a:solidFill>
                  <a:srgbClr val="CC0000"/>
                </a:solidFill>
                <a:latin typeface="宋体" panose="02010600030101010101" pitchFamily="2" charset="-122"/>
                <a:ea typeface="微软雅黑" panose="020B0503020204020204" charset="-122"/>
              </a:rPr>
              <a:t>期刊引用半衰期：</a:t>
            </a:r>
            <a:r>
              <a:rPr lang="zh-CN" altLang="en-US" sz="2400" dirty="0">
                <a:solidFill>
                  <a:srgbClr val="000000"/>
                </a:solidFill>
                <a:latin typeface="宋体" panose="02010600030101010101" pitchFamily="2" charset="-122"/>
                <a:ea typeface="微软雅黑" panose="020B0503020204020204" charset="-122"/>
              </a:rPr>
              <a:t>这是衡量某种期刊的论文作者在引用文献的过程中,对什么时期出版的参考文献感兴趣的一个时效指标。</a:t>
            </a:r>
            <a:r>
              <a:rPr lang="zh-CN" altLang="en-US" sz="2400" dirty="0">
                <a:solidFill>
                  <a:srgbClr val="CC0000"/>
                </a:solidFill>
                <a:latin typeface="宋体" panose="02010600030101010101" pitchFamily="2" charset="-122"/>
                <a:ea typeface="微软雅黑" panose="020B0503020204020204" charset="-122"/>
              </a:rPr>
              <a:t>指某种期刊在某年中所引用的全部参考文献中较新的一半是在最近多少年时段内发表的。</a:t>
            </a:r>
          </a:p>
        </p:txBody>
      </p:sp>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八、常用文献计量指标 </a:t>
            </a:r>
          </a:p>
        </p:txBody>
      </p:sp>
    </p:spTree>
  </p:cSld>
  <p:clrMapOvr>
    <a:masterClrMapping/>
  </p:clrMapOvr>
  <p:transition spd="slow">
    <p:pull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idx="1"/>
          </p:nvPr>
        </p:nvSpPr>
        <p:spPr>
          <a:xfrm>
            <a:off x="1055440" y="1412776"/>
            <a:ext cx="10323760" cy="3860800"/>
          </a:xfrm>
        </p:spPr>
        <p:txBody>
          <a:bodyPr vert="horz" wrap="square" lIns="121920" tIns="60960" rIns="121920" bIns="60960" anchor="t" anchorCtr="0"/>
          <a:lstStyle/>
          <a:p>
            <a:pPr indent="612000" algn="just" eaLnBrk="1" hangingPunct="1">
              <a:lnSpc>
                <a:spcPct val="150000"/>
              </a:lnSpc>
            </a:pPr>
            <a:r>
              <a:rPr lang="zh-CN" altLang="en-US" sz="3600" dirty="0">
                <a:solidFill>
                  <a:srgbClr val="000000"/>
                </a:solidFill>
              </a:rPr>
              <a:t> </a:t>
            </a:r>
            <a:r>
              <a:rPr lang="zh-CN" altLang="en-US" sz="3200" dirty="0">
                <a:solidFill>
                  <a:srgbClr val="000000"/>
                </a:solidFill>
              </a:rPr>
              <a:t>目前文献计量学的研究现状及发展趋势怎样？</a:t>
            </a:r>
          </a:p>
          <a:p>
            <a:pPr indent="612000" algn="just" eaLnBrk="1" hangingPunct="1">
              <a:lnSpc>
                <a:spcPct val="150000"/>
              </a:lnSpc>
            </a:pPr>
            <a:r>
              <a:rPr lang="zh-CN" altLang="en-US" sz="3200" dirty="0">
                <a:solidFill>
                  <a:srgbClr val="000000"/>
                </a:solidFill>
              </a:rPr>
              <a:t> 若以“文献计量学的研究现状”为题，你的论文结构与研究思路如何？</a:t>
            </a:r>
          </a:p>
          <a:p>
            <a:pPr indent="612000" algn="just" eaLnBrk="1" hangingPunct="1">
              <a:lnSpc>
                <a:spcPct val="150000"/>
              </a:lnSpc>
            </a:pPr>
            <a:r>
              <a:rPr lang="zh-CN" altLang="en-US" sz="3200" dirty="0">
                <a:solidFill>
                  <a:srgbClr val="000000"/>
                </a:solidFill>
              </a:rPr>
              <a:t> 可供推荐的相关文献有哪些？</a:t>
            </a:r>
          </a:p>
        </p:txBody>
      </p:sp>
      <p:sp>
        <p:nvSpPr>
          <p:cNvPr id="5123" name="Rectangle 1026"/>
          <p:cNvSpPr>
            <a:spLocks noGrp="1"/>
          </p:cNvSpPr>
          <p:nvPr>
            <p:custDataLst>
              <p:tags r:id="rId1"/>
            </p:custDataLst>
          </p:nvPr>
        </p:nvSpPr>
        <p:spPr>
          <a:xfrm>
            <a:off x="47625" y="44450"/>
            <a:ext cx="5588000" cy="844550"/>
          </a:xfrm>
          <a:prstGeom prst="rect">
            <a:avLst/>
          </a:prstGeom>
        </p:spPr>
        <p:txBody>
          <a:bodyPr vert="horz" wrap="square" lIns="121920" tIns="60960" rIns="121920" bIns="60960" rtlCol="0" anchor="b" anchorCtr="0">
            <a:normAutofit fontScale="9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eaLnBrk="1" hangingPunct="1"/>
            <a:r>
              <a:rPr lang="zh-CN" altLang="en-US" b="1" dirty="0">
                <a:solidFill>
                  <a:srgbClr val="17175D"/>
                </a:solidFill>
                <a:latin typeface="微软雅黑" panose="020B0503020204020204" charset="-122"/>
                <a:ea typeface="微软雅黑" panose="020B0503020204020204" charset="-122"/>
              </a:rPr>
              <a:t>检索、阅读相关文献并思考：</a:t>
            </a:r>
          </a:p>
        </p:txBody>
      </p:sp>
    </p:spTree>
  </p:cSld>
  <p:clrMapOvr>
    <a:masterClrMapping/>
  </p:clrMapOvr>
  <p:transition spd="slow">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idx="1"/>
          </p:nvPr>
        </p:nvSpPr>
        <p:spPr>
          <a:xfrm>
            <a:off x="2351584" y="1124744"/>
            <a:ext cx="8087568" cy="5377180"/>
          </a:xfrm>
        </p:spPr>
        <p:txBody>
          <a:bodyPr vert="horz" wrap="square" lIns="121920" tIns="60960" rIns="121920" bIns="60960" anchor="t" anchorCtr="0">
            <a:noAutofit/>
          </a:bodyPr>
          <a:lstStyle/>
          <a:p>
            <a:pPr eaLnBrk="1" hangingPunct="1"/>
            <a:r>
              <a:rPr lang="zh-CN" altLang="en-US" sz="2800" b="1" dirty="0">
                <a:solidFill>
                  <a:schemeClr val="accent1">
                    <a:lumMod val="50000"/>
                  </a:schemeClr>
                </a:solidFill>
                <a:latin typeface="微软雅黑" panose="020B0503020204020204" charset="-122"/>
                <a:ea typeface="微软雅黑" panose="020B0503020204020204" charset="-122"/>
              </a:rPr>
              <a:t>  文献计量学的产生与发展</a:t>
            </a:r>
          </a:p>
          <a:p>
            <a:pPr eaLnBrk="1" hangingPunct="1"/>
            <a:r>
              <a:rPr lang="zh-CN" altLang="en-US" sz="2800" b="1" dirty="0">
                <a:solidFill>
                  <a:schemeClr val="accent1">
                    <a:lumMod val="50000"/>
                  </a:schemeClr>
                </a:solidFill>
                <a:latin typeface="微软雅黑" panose="020B0503020204020204" charset="-122"/>
                <a:ea typeface="微软雅黑" panose="020B0503020204020204" charset="-122"/>
              </a:rPr>
              <a:t>  文献计量学的定义</a:t>
            </a:r>
          </a:p>
          <a:p>
            <a:pPr eaLnBrk="1" hangingPunct="1"/>
            <a:r>
              <a:rPr lang="zh-CN" altLang="en-US" sz="2800" b="1" dirty="0">
                <a:solidFill>
                  <a:schemeClr val="accent1">
                    <a:lumMod val="50000"/>
                  </a:schemeClr>
                </a:solidFill>
                <a:latin typeface="微软雅黑" panose="020B0503020204020204" charset="-122"/>
                <a:ea typeface="微软雅黑" panose="020B0503020204020204" charset="-122"/>
              </a:rPr>
              <a:t>  文献计量学的计量元素</a:t>
            </a:r>
          </a:p>
          <a:p>
            <a:pPr eaLnBrk="1" hangingPunct="1"/>
            <a:r>
              <a:rPr lang="zh-CN" altLang="en-US" sz="2800" b="1" dirty="0">
                <a:solidFill>
                  <a:schemeClr val="accent1">
                    <a:lumMod val="50000"/>
                  </a:schemeClr>
                </a:solidFill>
                <a:latin typeface="微软雅黑" panose="020B0503020204020204" charset="-122"/>
                <a:ea typeface="微软雅黑" panose="020B0503020204020204" charset="-122"/>
              </a:rPr>
              <a:t>  文献计量法的研究流程</a:t>
            </a:r>
          </a:p>
          <a:p>
            <a:pPr eaLnBrk="1" hangingPunct="1"/>
            <a:r>
              <a:rPr lang="zh-CN" altLang="en-US" sz="2800" b="1" dirty="0">
                <a:solidFill>
                  <a:schemeClr val="accent1">
                    <a:lumMod val="50000"/>
                  </a:schemeClr>
                </a:solidFill>
                <a:latin typeface="微软雅黑" panose="020B0503020204020204" charset="-122"/>
                <a:ea typeface="微软雅黑" panose="020B0503020204020204" charset="-122"/>
              </a:rPr>
              <a:t>  文献计量学的研究现状</a:t>
            </a:r>
          </a:p>
          <a:p>
            <a:pPr eaLnBrk="1" hangingPunct="1"/>
            <a:r>
              <a:rPr lang="zh-CN" altLang="en-US" sz="2800" b="1" dirty="0">
                <a:solidFill>
                  <a:schemeClr val="accent1">
                    <a:lumMod val="50000"/>
                  </a:schemeClr>
                </a:solidFill>
                <a:latin typeface="微软雅黑" panose="020B0503020204020204" charset="-122"/>
                <a:ea typeface="微软雅黑" panose="020B0503020204020204" charset="-122"/>
              </a:rPr>
              <a:t>  有关概率知识</a:t>
            </a:r>
          </a:p>
          <a:p>
            <a:pPr eaLnBrk="1" hangingPunct="1"/>
            <a:r>
              <a:rPr lang="zh-CN" altLang="en-US" sz="2800" b="1" dirty="0">
                <a:solidFill>
                  <a:schemeClr val="accent1">
                    <a:lumMod val="50000"/>
                  </a:schemeClr>
                </a:solidFill>
                <a:latin typeface="微软雅黑" panose="020B0503020204020204" charset="-122"/>
                <a:ea typeface="微软雅黑" panose="020B0503020204020204" charset="-122"/>
              </a:rPr>
              <a:t>  常用统计知识</a:t>
            </a:r>
          </a:p>
          <a:p>
            <a:pPr eaLnBrk="1" hangingPunct="1"/>
            <a:r>
              <a:rPr lang="zh-CN" altLang="en-US" sz="2800" b="1" dirty="0">
                <a:solidFill>
                  <a:schemeClr val="accent1">
                    <a:lumMod val="50000"/>
                  </a:schemeClr>
                </a:solidFill>
                <a:latin typeface="微软雅黑" panose="020B0503020204020204" charset="-122"/>
                <a:ea typeface="微软雅黑" panose="020B0503020204020204" charset="-122"/>
              </a:rPr>
              <a:t>  常用文献计量指标</a:t>
            </a:r>
          </a:p>
        </p:txBody>
      </p:sp>
      <p:sp>
        <p:nvSpPr>
          <p:cNvPr id="32770" name="Rectangle 2"/>
          <p:cNvSpPr>
            <a:spLocks noGrp="1"/>
          </p:cNvSpPr>
          <p:nvPr>
            <p:ph type="title"/>
            <p:custDataLst>
              <p:tags r:id="rId1"/>
            </p:custDataLst>
          </p:nvPr>
        </p:nvSpPr>
        <p:spPr>
          <a:xfrm>
            <a:off x="48260" y="44450"/>
            <a:ext cx="9169400" cy="914400"/>
          </a:xfrm>
        </p:spPr>
        <p:txBody>
          <a:bodyPr vert="horz" wrap="square" lIns="121920" tIns="60960" rIns="121920" bIns="60960" anchor="b" anchorCtr="0"/>
          <a:lstStyle/>
          <a:p>
            <a:pPr eaLnBrk="1" hangingPunct="1"/>
            <a:r>
              <a:rPr lang="zh-CN" altLang="en-US" b="1" dirty="0">
                <a:solidFill>
                  <a:srgbClr val="17175D"/>
                </a:solidFill>
                <a:latin typeface="微软雅黑" panose="020B0503020204020204" charset="-122"/>
                <a:ea typeface="微软雅黑" panose="020B0503020204020204" charset="-122"/>
                <a:cs typeface="微软雅黑" panose="020B0503020204020204" charset="-122"/>
              </a:rPr>
              <a:t>一、文献计量学的产生与发展</a:t>
            </a:r>
            <a:r>
              <a:rPr lang="zh-CN" altLang="en-US" dirty="0">
                <a:solidFill>
                  <a:srgbClr val="17175D"/>
                </a:solidFill>
                <a:latin typeface="微软雅黑" panose="020B0503020204020204" charset="-122"/>
                <a:ea typeface="微软雅黑" panose="020B0503020204020204" charset="-122"/>
                <a:cs typeface="微软雅黑" panose="020B0503020204020204" charset="-122"/>
              </a:rPr>
              <a:t> </a:t>
            </a:r>
          </a:p>
        </p:txBody>
      </p:sp>
    </p:spTree>
  </p:cSld>
  <p:clrMapOvr>
    <a:masterClrMapping/>
  </p:clrMapOvr>
  <p:transition spd="slow">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48260" y="44450"/>
            <a:ext cx="9169400" cy="914400"/>
          </a:xfrm>
        </p:spPr>
        <p:txBody>
          <a:bodyPr vert="horz" wrap="square" lIns="121920" tIns="60960" rIns="121920" bIns="60960" anchor="b" anchorCtr="0"/>
          <a:lstStyle/>
          <a:p>
            <a:pPr eaLnBrk="1" hangingPunct="1"/>
            <a:r>
              <a:rPr lang="zh-CN" altLang="en-US" b="1" dirty="0">
                <a:solidFill>
                  <a:srgbClr val="17175D"/>
                </a:solidFill>
                <a:latin typeface="微软雅黑" panose="020B0503020204020204" charset="-122"/>
                <a:ea typeface="微软雅黑" panose="020B0503020204020204" charset="-122"/>
                <a:cs typeface="微软雅黑" panose="020B0503020204020204" charset="-122"/>
              </a:rPr>
              <a:t>一、文献计量学的产生与发展</a:t>
            </a:r>
            <a:r>
              <a:rPr lang="zh-CN" altLang="en-US" dirty="0">
                <a:solidFill>
                  <a:srgbClr val="17175D"/>
                </a:solidFill>
                <a:latin typeface="微软雅黑" panose="020B0503020204020204" charset="-122"/>
                <a:ea typeface="微软雅黑" panose="020B0503020204020204" charset="-122"/>
                <a:cs typeface="微软雅黑" panose="020B0503020204020204" charset="-122"/>
              </a:rPr>
              <a:t> </a:t>
            </a:r>
          </a:p>
        </p:txBody>
      </p:sp>
      <p:sp>
        <p:nvSpPr>
          <p:cNvPr id="32771" name="Rectangle 3"/>
          <p:cNvSpPr>
            <a:spLocks noGrp="1"/>
          </p:cNvSpPr>
          <p:nvPr>
            <p:ph idx="1"/>
          </p:nvPr>
        </p:nvSpPr>
        <p:spPr>
          <a:xfrm>
            <a:off x="479425" y="1196975"/>
            <a:ext cx="11379200" cy="1247140"/>
          </a:xfrm>
        </p:spPr>
        <p:txBody>
          <a:bodyPr vert="horz" wrap="square" lIns="121920" tIns="60960" rIns="121920" bIns="60960" anchor="t" anchorCtr="0">
            <a:noAutofit/>
          </a:bodyPr>
          <a:lstStyle/>
          <a:p>
            <a:pPr marL="0" indent="546100" algn="l">
              <a:lnSpc>
                <a:spcPct val="120000"/>
              </a:lnSpc>
              <a:spcAft>
                <a:spcPts val="0"/>
              </a:spcAft>
              <a:buNone/>
              <a:extLst>
                <a:ext uri="{35155182-B16C-46BC-9424-99874614C6A1}">
                  <wpsdc:indentchars xmlns="" xmlns:wpsdc="http://www.wps.cn/officeDocument/2017/drawingmlCustomData" val="200" checksum="1164949499"/>
                </a:ext>
              </a:extLst>
            </a:pPr>
            <a:r>
              <a:rPr lang="zh-CN" altLang="en-US" sz="2000" dirty="0">
                <a:solidFill>
                  <a:srgbClr val="000000"/>
                </a:solidFill>
                <a:uFillTx/>
                <a:latin typeface="Times New Roman" panose="02020603050405020304" pitchFamily="18" charset="0"/>
                <a:ea typeface="微软雅黑" panose="020B0503020204020204" charset="-122"/>
              </a:rPr>
              <a:t>20世纪以来,</a:t>
            </a:r>
            <a:r>
              <a:rPr lang="en-US" altLang="zh-CN" sz="2000" dirty="0">
                <a:solidFill>
                  <a:srgbClr val="000000"/>
                </a:solidFill>
                <a:uFillTx/>
                <a:latin typeface="Times New Roman" panose="02020603050405020304" pitchFamily="18" charset="0"/>
                <a:ea typeface="微软雅黑" panose="020B0503020204020204" charset="-122"/>
              </a:rPr>
              <a:t> </a:t>
            </a:r>
            <a:r>
              <a:rPr lang="zh-CN" altLang="en-US" sz="2000" dirty="0">
                <a:solidFill>
                  <a:srgbClr val="000000"/>
                </a:solidFill>
                <a:uFillTx/>
                <a:latin typeface="Times New Roman" panose="02020603050405020304" pitchFamily="18" charset="0"/>
                <a:ea typeface="微软雅黑" panose="020B0503020204020204" charset="-122"/>
              </a:rPr>
              <a:t>文献计量学</a:t>
            </a:r>
            <a:r>
              <a:rPr lang="en-US" altLang="zh-CN" sz="2000" dirty="0">
                <a:solidFill>
                  <a:srgbClr val="000000"/>
                </a:solidFill>
                <a:uFillTx/>
                <a:latin typeface="Times New Roman" panose="02020603050405020304" pitchFamily="18" charset="0"/>
                <a:ea typeface="微软雅黑" panose="020B0503020204020204" charset="-122"/>
              </a:rPr>
              <a:t>bibliometrics, </a:t>
            </a:r>
            <a:r>
              <a:rPr lang="zh-CN" altLang="en-US" sz="2000" dirty="0">
                <a:solidFill>
                  <a:srgbClr val="000000"/>
                </a:solidFill>
                <a:uFillTx/>
                <a:latin typeface="Times New Roman" panose="02020603050405020304" pitchFamily="18" charset="0"/>
                <a:ea typeface="微软雅黑" panose="020B0503020204020204" charset="-122"/>
              </a:rPr>
              <a:t>信息（资讯、情报）计量学</a:t>
            </a:r>
            <a:r>
              <a:rPr lang="en-US" altLang="zh-CN" sz="2000" dirty="0">
                <a:solidFill>
                  <a:srgbClr val="000000"/>
                </a:solidFill>
                <a:uFillTx/>
                <a:latin typeface="Times New Roman" panose="02020603050405020304" pitchFamily="18" charset="0"/>
                <a:ea typeface="微软雅黑" panose="020B0503020204020204" charset="-122"/>
              </a:rPr>
              <a:t>informetrics, </a:t>
            </a:r>
            <a:r>
              <a:rPr lang="zh-CN" altLang="en-US" sz="2000" dirty="0">
                <a:solidFill>
                  <a:srgbClr val="000000"/>
                </a:solidFill>
                <a:uFillTx/>
                <a:latin typeface="Times New Roman" panose="02020603050405020304" pitchFamily="18" charset="0"/>
                <a:ea typeface="微软雅黑" panose="020B0503020204020204" charset="-122"/>
              </a:rPr>
              <a:t>科学计量学</a:t>
            </a:r>
            <a:r>
              <a:rPr lang="en-US" altLang="zh-CN" sz="2000" dirty="0">
                <a:solidFill>
                  <a:srgbClr val="000000"/>
                </a:solidFill>
                <a:uFillTx/>
                <a:latin typeface="Times New Roman" panose="02020603050405020304" pitchFamily="18" charset="0"/>
                <a:ea typeface="微软雅黑" panose="020B0503020204020204" charset="-122"/>
              </a:rPr>
              <a:t>scientometrics, </a:t>
            </a:r>
            <a:r>
              <a:rPr lang="zh-CN" altLang="en-US" sz="2000" dirty="0">
                <a:solidFill>
                  <a:srgbClr val="000000"/>
                </a:solidFill>
                <a:uFillTx/>
                <a:latin typeface="Times New Roman" panose="02020603050405020304" pitchFamily="18" charset="0"/>
                <a:ea typeface="微软雅黑" panose="020B0503020204020204" charset="-122"/>
              </a:rPr>
              <a:t>图书馆计量学</a:t>
            </a:r>
            <a:r>
              <a:rPr lang="en-US" altLang="zh-CN" sz="2000" dirty="0">
                <a:solidFill>
                  <a:srgbClr val="000000"/>
                </a:solidFill>
                <a:uFillTx/>
                <a:latin typeface="Times New Roman" panose="02020603050405020304" pitchFamily="18" charset="0"/>
                <a:ea typeface="微软雅黑" panose="020B0503020204020204" charset="-122"/>
              </a:rPr>
              <a:t>librametriy, </a:t>
            </a:r>
            <a:r>
              <a:rPr lang="zh-CN" altLang="en-US" sz="2000" dirty="0">
                <a:solidFill>
                  <a:srgbClr val="000000"/>
                </a:solidFill>
                <a:uFillTx/>
                <a:latin typeface="Times New Roman" panose="02020603050405020304" pitchFamily="18" charset="0"/>
                <a:ea typeface="微软雅黑" panose="020B0503020204020204" charset="-122"/>
              </a:rPr>
              <a:t>它们的主要测量对象与结果不仅近似而且大多是雷同的，只是有不同用意的应用，解释不同的事实，陈述不同的现象而已。</a:t>
            </a:r>
          </a:p>
        </p:txBody>
      </p:sp>
      <p:sp>
        <p:nvSpPr>
          <p:cNvPr id="32772" name="Rectangle 4"/>
          <p:cNvSpPr/>
          <p:nvPr/>
        </p:nvSpPr>
        <p:spPr>
          <a:xfrm>
            <a:off x="1991544" y="2655709"/>
            <a:ext cx="8712968" cy="3817787"/>
          </a:xfrm>
          <a:prstGeom prst="rect">
            <a:avLst/>
          </a:prstGeom>
          <a:noFill/>
          <a:ln w="9525">
            <a:noFill/>
          </a:ln>
        </p:spPr>
        <p:txBody>
          <a:bodyPr/>
          <a:lstStyle/>
          <a:p>
            <a:pPr marL="457200" indent="-457200">
              <a:spcBef>
                <a:spcPct val="20000"/>
              </a:spcBef>
              <a:buClr>
                <a:srgbClr val="A50021"/>
              </a:buClr>
              <a:buSzPct val="75000"/>
              <a:buFont typeface="Wingdings" panose="05000000000000000000" pitchFamily="2" charset="2"/>
              <a:buChar char="n"/>
            </a:pPr>
            <a:r>
              <a:rPr lang="zh-CN" altLang="en-US" dirty="0">
                <a:ea typeface="微软雅黑" panose="020B0503020204020204" charset="-122"/>
                <a:cs typeface="微软雅黑" panose="020B0503020204020204" charset="-122"/>
              </a:rPr>
              <a:t>早期图书的定量化探索：种、册、卷、人均数量</a:t>
            </a:r>
          </a:p>
          <a:p>
            <a:pPr marL="457200" indent="-457200">
              <a:spcBef>
                <a:spcPct val="20000"/>
              </a:spcBef>
              <a:buClr>
                <a:srgbClr val="A50021"/>
              </a:buClr>
              <a:buSzPct val="75000"/>
              <a:buFont typeface="Wingdings" panose="05000000000000000000" pitchFamily="2" charset="2"/>
              <a:buChar char="n"/>
            </a:pPr>
            <a:r>
              <a:rPr lang="en-US" altLang="zh-CN" dirty="0">
                <a:solidFill>
                  <a:schemeClr val="tx2"/>
                </a:solidFill>
                <a:ea typeface="微软雅黑" panose="020B0503020204020204" charset="-122"/>
                <a:cs typeface="微软雅黑" panose="020B0503020204020204" charset="-122"/>
              </a:rPr>
              <a:t>Statistical Bibliography(1923):Hulme</a:t>
            </a:r>
            <a:r>
              <a:rPr lang="zh-CN" altLang="en-US" dirty="0">
                <a:solidFill>
                  <a:schemeClr val="tx2"/>
                </a:solidFill>
                <a:ea typeface="微软雅黑" panose="020B0503020204020204" charset="-122"/>
                <a:cs typeface="微软雅黑" panose="020B0503020204020204" charset="-122"/>
              </a:rPr>
              <a:t>休姆</a:t>
            </a:r>
          </a:p>
          <a:p>
            <a:pPr marL="457200" indent="-457200">
              <a:spcBef>
                <a:spcPct val="20000"/>
              </a:spcBef>
              <a:buClr>
                <a:srgbClr val="A50021"/>
              </a:buClr>
              <a:buSzPct val="75000"/>
              <a:buFont typeface="Wingdings" panose="05000000000000000000" pitchFamily="2" charset="2"/>
              <a:buChar char="n"/>
            </a:pPr>
            <a:r>
              <a:rPr lang="en-US" altLang="zh-CN" dirty="0">
                <a:solidFill>
                  <a:schemeClr val="tx2"/>
                </a:solidFill>
                <a:ea typeface="微软雅黑" panose="020B0503020204020204" charset="-122"/>
                <a:cs typeface="微软雅黑" panose="020B0503020204020204" charset="-122"/>
              </a:rPr>
              <a:t>librametriy</a:t>
            </a:r>
            <a:r>
              <a:rPr lang="zh-CN" altLang="en-US" dirty="0">
                <a:solidFill>
                  <a:schemeClr val="tx2"/>
                </a:solidFill>
                <a:ea typeface="微软雅黑" panose="020B0503020204020204" charset="-122"/>
                <a:cs typeface="微软雅黑" panose="020B0503020204020204" charset="-122"/>
              </a:rPr>
              <a:t> （1948）：</a:t>
            </a:r>
            <a:r>
              <a:rPr lang="zh-CN" altLang="en-US" dirty="0">
                <a:solidFill>
                  <a:srgbClr val="000000"/>
                </a:solidFill>
                <a:ea typeface="微软雅黑" panose="020B0503020204020204" charset="-122"/>
                <a:cs typeface="微软雅黑" panose="020B0503020204020204" charset="-122"/>
                <a:hlinkClick r:id="rId2" action="ppaction://hlinksldjump"/>
              </a:rPr>
              <a:t>阮冈纳赞</a:t>
            </a:r>
            <a:r>
              <a:rPr lang="zh-CN" altLang="en-US" dirty="0">
                <a:solidFill>
                  <a:schemeClr val="tx2"/>
                </a:solidFill>
                <a:ea typeface="微软雅黑" panose="020B0503020204020204" charset="-122"/>
                <a:cs typeface="微软雅黑" panose="020B0503020204020204" charset="-122"/>
              </a:rPr>
              <a:t>的败笔</a:t>
            </a:r>
          </a:p>
          <a:p>
            <a:pPr marL="457200" indent="-457200">
              <a:spcBef>
                <a:spcPct val="20000"/>
              </a:spcBef>
              <a:buClr>
                <a:srgbClr val="A50021"/>
              </a:buClr>
              <a:buSzPct val="75000"/>
              <a:buFont typeface="Wingdings" panose="05000000000000000000" pitchFamily="2" charset="2"/>
              <a:buChar char="n"/>
            </a:pPr>
            <a:r>
              <a:rPr lang="en-US" altLang="zh-CN" dirty="0">
                <a:solidFill>
                  <a:schemeClr val="accent1">
                    <a:lumMod val="50000"/>
                  </a:schemeClr>
                </a:solidFill>
                <a:ea typeface="微软雅黑" panose="020B0503020204020204" charset="-122"/>
                <a:cs typeface="微软雅黑" panose="020B0503020204020204" charset="-122"/>
              </a:rPr>
              <a:t>Scientometrics</a:t>
            </a:r>
            <a:r>
              <a:rPr lang="en-US" altLang="zh-CN" dirty="0">
                <a:solidFill>
                  <a:schemeClr val="tx2"/>
                </a:solidFill>
                <a:ea typeface="微软雅黑" panose="020B0503020204020204" charset="-122"/>
                <a:cs typeface="微软雅黑" panose="020B0503020204020204" charset="-122"/>
              </a:rPr>
              <a:t>(1968):</a:t>
            </a:r>
            <a:r>
              <a:rPr lang="zh-CN" altLang="en-US" dirty="0">
                <a:solidFill>
                  <a:schemeClr val="tx2"/>
                </a:solidFill>
                <a:ea typeface="微软雅黑" panose="020B0503020204020204" charset="-122"/>
                <a:cs typeface="微软雅黑" panose="020B0503020204020204" charset="-122"/>
              </a:rPr>
              <a:t>前苏联纳利莫夫和穆利钦科</a:t>
            </a:r>
            <a:endParaRPr lang="en-US" altLang="zh-CN" dirty="0">
              <a:solidFill>
                <a:schemeClr val="tx2"/>
              </a:solidFill>
              <a:ea typeface="微软雅黑" panose="020B0503020204020204" charset="-122"/>
              <a:cs typeface="微软雅黑" panose="020B0503020204020204" charset="-122"/>
            </a:endParaRPr>
          </a:p>
          <a:p>
            <a:pPr marL="457200" indent="-457200">
              <a:spcBef>
                <a:spcPct val="20000"/>
              </a:spcBef>
              <a:buClr>
                <a:srgbClr val="A50021"/>
              </a:buClr>
              <a:buSzPct val="75000"/>
              <a:buFont typeface="Wingdings" panose="05000000000000000000" pitchFamily="2" charset="2"/>
              <a:buChar char="n"/>
            </a:pPr>
            <a:r>
              <a:rPr lang="en-US" altLang="zh-CN" dirty="0">
                <a:solidFill>
                  <a:schemeClr val="accent1">
                    <a:lumMod val="50000"/>
                  </a:schemeClr>
                </a:solidFill>
                <a:ea typeface="微软雅黑" panose="020B0503020204020204" charset="-122"/>
                <a:cs typeface="微软雅黑" panose="020B0503020204020204" charset="-122"/>
              </a:rPr>
              <a:t>Bibliometrics</a:t>
            </a:r>
            <a:r>
              <a:rPr lang="en-US" altLang="zh-CN" dirty="0">
                <a:solidFill>
                  <a:schemeClr val="tx2"/>
                </a:solidFill>
                <a:ea typeface="微软雅黑" panose="020B0503020204020204" charset="-122"/>
                <a:cs typeface="微软雅黑" panose="020B0503020204020204" charset="-122"/>
              </a:rPr>
              <a:t>(1969):Pritchard</a:t>
            </a:r>
            <a:r>
              <a:rPr lang="zh-CN" altLang="en-US" dirty="0">
                <a:solidFill>
                  <a:schemeClr val="tx2"/>
                </a:solidFill>
                <a:ea typeface="微软雅黑" panose="020B0503020204020204" charset="-122"/>
                <a:cs typeface="微软雅黑" panose="020B0503020204020204" charset="-122"/>
              </a:rPr>
              <a:t>普里查德</a:t>
            </a:r>
            <a:endParaRPr lang="en-US" altLang="zh-CN" dirty="0">
              <a:solidFill>
                <a:schemeClr val="tx2"/>
              </a:solidFill>
              <a:ea typeface="微软雅黑" panose="020B0503020204020204" charset="-122"/>
              <a:cs typeface="微软雅黑" panose="020B0503020204020204" charset="-122"/>
            </a:endParaRPr>
          </a:p>
          <a:p>
            <a:pPr marL="457200" indent="-457200">
              <a:spcBef>
                <a:spcPct val="20000"/>
              </a:spcBef>
              <a:buClr>
                <a:srgbClr val="A50021"/>
              </a:buClr>
              <a:buSzPct val="75000"/>
              <a:buFont typeface="Wingdings" panose="05000000000000000000" pitchFamily="2" charset="2"/>
              <a:buChar char="n"/>
            </a:pPr>
            <a:r>
              <a:rPr lang="en-US" altLang="zh-CN" dirty="0">
                <a:solidFill>
                  <a:schemeClr val="accent1">
                    <a:lumMod val="50000"/>
                  </a:schemeClr>
                </a:solidFill>
                <a:ea typeface="微软雅黑" panose="020B0503020204020204" charset="-122"/>
                <a:cs typeface="微软雅黑" panose="020B0503020204020204" charset="-122"/>
              </a:rPr>
              <a:t>Informetrics</a:t>
            </a:r>
            <a:r>
              <a:rPr lang="en-US" altLang="zh-CN" dirty="0">
                <a:solidFill>
                  <a:schemeClr val="tx2"/>
                </a:solidFill>
                <a:ea typeface="微软雅黑" panose="020B0503020204020204" charset="-122"/>
                <a:cs typeface="微软雅黑" panose="020B0503020204020204" charset="-122"/>
              </a:rPr>
              <a:t>(1979 /87):Nacke</a:t>
            </a:r>
            <a:r>
              <a:rPr lang="zh-CN" altLang="en-US" dirty="0">
                <a:solidFill>
                  <a:schemeClr val="tx2"/>
                </a:solidFill>
                <a:ea typeface="微软雅黑" panose="020B0503020204020204" charset="-122"/>
                <a:cs typeface="微软雅黑" panose="020B0503020204020204" charset="-122"/>
              </a:rPr>
              <a:t>纳克提出，</a:t>
            </a:r>
            <a:r>
              <a:rPr lang="en-US" altLang="zh-CN" dirty="0">
                <a:solidFill>
                  <a:schemeClr val="tx2"/>
                </a:solidFill>
                <a:ea typeface="微软雅黑" panose="020B0503020204020204" charset="-122"/>
                <a:cs typeface="微软雅黑" panose="020B0503020204020204" charset="-122"/>
              </a:rPr>
              <a:t>Brookes</a:t>
            </a:r>
            <a:r>
              <a:rPr lang="zh-CN" altLang="en-US" dirty="0">
                <a:solidFill>
                  <a:schemeClr val="tx2"/>
                </a:solidFill>
                <a:ea typeface="微软雅黑" panose="020B0503020204020204" charset="-122"/>
                <a:cs typeface="微软雅黑" panose="020B0503020204020204" charset="-122"/>
              </a:rPr>
              <a:t>布鲁克斯</a:t>
            </a:r>
          </a:p>
          <a:p>
            <a:pPr marL="457200" indent="-457200">
              <a:spcBef>
                <a:spcPct val="20000"/>
              </a:spcBef>
              <a:buClr>
                <a:srgbClr val="A50021"/>
              </a:buClr>
              <a:buSzPct val="75000"/>
              <a:buFont typeface="Wingdings" panose="05000000000000000000" pitchFamily="2" charset="2"/>
              <a:buChar char="n"/>
            </a:pPr>
            <a:r>
              <a:rPr lang="zh-CN" altLang="en-US" dirty="0">
                <a:solidFill>
                  <a:schemeClr val="tx2"/>
                </a:solidFill>
                <a:ea typeface="微软雅黑" panose="020B0503020204020204" charset="-122"/>
                <a:cs typeface="微软雅黑" panose="020B0503020204020204" charset="-122"/>
              </a:rPr>
              <a:t>1997年</a:t>
            </a:r>
            <a:r>
              <a:rPr lang="en-US" altLang="zh-CN" dirty="0">
                <a:solidFill>
                  <a:schemeClr val="tx2"/>
                </a:solidFill>
                <a:ea typeface="微软雅黑" panose="020B0503020204020204" charset="-122"/>
                <a:cs typeface="微软雅黑" panose="020B0503020204020204" charset="-122"/>
              </a:rPr>
              <a:t>T.C.</a:t>
            </a:r>
            <a:r>
              <a:rPr lang="zh-CN" altLang="en-US" dirty="0">
                <a:solidFill>
                  <a:schemeClr val="tx2"/>
                </a:solidFill>
                <a:ea typeface="微软雅黑" panose="020B0503020204020204" charset="-122"/>
                <a:cs typeface="微软雅黑" panose="020B0503020204020204" charset="-122"/>
              </a:rPr>
              <a:t>阿曼德首次提出了</a:t>
            </a:r>
            <a:r>
              <a:rPr lang="en-US" altLang="zh-CN" dirty="0">
                <a:solidFill>
                  <a:schemeClr val="tx2"/>
                </a:solidFill>
                <a:ea typeface="微软雅黑" panose="020B0503020204020204" charset="-122"/>
                <a:cs typeface="微软雅黑" panose="020B0503020204020204" charset="-122"/>
              </a:rPr>
              <a:t>Webometrics</a:t>
            </a:r>
            <a:r>
              <a:rPr lang="zh-CN" altLang="en-US" dirty="0">
                <a:solidFill>
                  <a:schemeClr val="tx2"/>
                </a:solidFill>
                <a:ea typeface="微软雅黑" panose="020B0503020204020204" charset="-122"/>
                <a:cs typeface="微软雅黑" panose="020B0503020204020204" charset="-122"/>
              </a:rPr>
              <a:t>概念</a:t>
            </a:r>
            <a:endParaRPr lang="en-US" altLang="zh-CN" dirty="0">
              <a:solidFill>
                <a:schemeClr val="tx2"/>
              </a:solidFill>
              <a:ea typeface="微软雅黑" panose="020B0503020204020204" charset="-122"/>
              <a:cs typeface="微软雅黑" panose="020B0503020204020204" charset="-122"/>
            </a:endParaRPr>
          </a:p>
          <a:p>
            <a:pPr marL="457200" indent="-457200">
              <a:spcBef>
                <a:spcPct val="20000"/>
              </a:spcBef>
              <a:buClr>
                <a:srgbClr val="A50021"/>
              </a:buClr>
              <a:buSzPct val="75000"/>
              <a:buFont typeface="Wingdings" panose="05000000000000000000" pitchFamily="2" charset="2"/>
              <a:buChar char="n"/>
            </a:pPr>
            <a:r>
              <a:rPr lang="en-US" altLang="zh-CN" dirty="0">
                <a:ea typeface="微软雅黑" panose="020B0503020204020204" charset="-122"/>
                <a:cs typeface="微软雅黑" panose="020B0503020204020204" charset="-122"/>
              </a:rPr>
              <a:t>Cybermetrics(1997)</a:t>
            </a:r>
          </a:p>
        </p:txBody>
      </p:sp>
    </p:spTree>
  </p:cSld>
  <p:clrMapOvr>
    <a:masterClrMapping/>
  </p:clrMapOvr>
  <p:transition spd="slow">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idx="1"/>
          </p:nvPr>
        </p:nvSpPr>
        <p:spPr>
          <a:xfrm>
            <a:off x="711200" y="1225550"/>
            <a:ext cx="10871200" cy="5615940"/>
          </a:xfrm>
        </p:spPr>
        <p:txBody>
          <a:bodyPr vert="horz" wrap="square" lIns="121920" tIns="60960" rIns="121920" bIns="60960" anchor="t" anchorCtr="0"/>
          <a:lstStyle/>
          <a:p>
            <a:pPr marL="0" indent="749300">
              <a:lnSpc>
                <a:spcPct val="120000"/>
              </a:lnSpc>
              <a:spcAft>
                <a:spcPts val="0"/>
              </a:spcAft>
              <a:buNone/>
              <a:extLst>
                <a:ext uri="{35155182-B16C-46BC-9424-99874614C6A1}">
                  <wpsdc:indentchars xmlns="" xmlns:wpsdc="http://www.wps.cn/officeDocument/2017/drawingmlCustomData" val="200" checksum="3185231986"/>
                </a:ext>
              </a:extLst>
            </a:pPr>
            <a:r>
              <a:rPr lang="zh-CN" altLang="en-US" sz="2800" dirty="0">
                <a:solidFill>
                  <a:srgbClr val="000000"/>
                </a:solidFill>
              </a:rPr>
              <a:t>1931印度著名的</a:t>
            </a:r>
            <a:r>
              <a:rPr lang="zh-CN" altLang="en-US" sz="2800" dirty="0">
                <a:solidFill>
                  <a:srgbClr val="CC0033"/>
                </a:solidFill>
              </a:rPr>
              <a:t>图书馆</a:t>
            </a:r>
            <a:r>
              <a:rPr lang="zh-CN" altLang="en-US" sz="2800" dirty="0">
                <a:solidFill>
                  <a:srgbClr val="000000"/>
                </a:solidFill>
              </a:rPr>
              <a:t>学家</a:t>
            </a:r>
            <a:r>
              <a:rPr lang="zh-CN" altLang="en-US" sz="2800" dirty="0">
                <a:solidFill>
                  <a:srgbClr val="CC0033"/>
                </a:solidFill>
              </a:rPr>
              <a:t>阮冈纳赞（组面分类－冒号分类法的创始人）</a:t>
            </a:r>
            <a:r>
              <a:rPr lang="zh-CN" altLang="en-US" sz="2800" dirty="0">
                <a:solidFill>
                  <a:srgbClr val="000000"/>
                </a:solidFill>
              </a:rPr>
              <a:t>提出图书馆学</a:t>
            </a:r>
            <a:r>
              <a:rPr lang="zh-CN" altLang="en-US" sz="2800" dirty="0">
                <a:solidFill>
                  <a:srgbClr val="CC0033"/>
                </a:solidFill>
              </a:rPr>
              <a:t>五定律</a:t>
            </a:r>
            <a:r>
              <a:rPr lang="zh-CN" altLang="en-US" sz="2800" dirty="0">
                <a:solidFill>
                  <a:srgbClr val="000000"/>
                </a:solidFill>
              </a:rPr>
              <a:t>：</a:t>
            </a:r>
          </a:p>
          <a:p>
            <a:pPr lvl="1" eaLnBrk="1" hangingPunct="1">
              <a:lnSpc>
                <a:spcPct val="120000"/>
              </a:lnSpc>
            </a:pPr>
            <a:r>
              <a:rPr lang="zh-CN" altLang="en-US" sz="2800" dirty="0">
                <a:solidFill>
                  <a:srgbClr val="000000"/>
                </a:solidFill>
              </a:rPr>
              <a:t>  书是为了用的</a:t>
            </a:r>
          </a:p>
          <a:p>
            <a:pPr lvl="1" eaLnBrk="1" hangingPunct="1">
              <a:lnSpc>
                <a:spcPct val="120000"/>
              </a:lnSpc>
            </a:pPr>
            <a:r>
              <a:rPr lang="zh-CN" altLang="en-US" sz="2800" dirty="0">
                <a:solidFill>
                  <a:srgbClr val="000000"/>
                </a:solidFill>
              </a:rPr>
              <a:t>  每个读者有其书</a:t>
            </a:r>
          </a:p>
          <a:p>
            <a:pPr lvl="1" eaLnBrk="1" hangingPunct="1">
              <a:lnSpc>
                <a:spcPct val="120000"/>
              </a:lnSpc>
            </a:pPr>
            <a:r>
              <a:rPr lang="zh-CN" altLang="en-US" sz="2800" dirty="0">
                <a:solidFill>
                  <a:srgbClr val="000000"/>
                </a:solidFill>
              </a:rPr>
              <a:t>  每本书有其读者</a:t>
            </a:r>
          </a:p>
          <a:p>
            <a:pPr lvl="1" eaLnBrk="1" hangingPunct="1">
              <a:lnSpc>
                <a:spcPct val="120000"/>
              </a:lnSpc>
            </a:pPr>
            <a:r>
              <a:rPr lang="zh-CN" altLang="en-US" sz="2800" dirty="0">
                <a:solidFill>
                  <a:srgbClr val="000000"/>
                </a:solidFill>
              </a:rPr>
              <a:t>  节省读者的时间</a:t>
            </a:r>
          </a:p>
          <a:p>
            <a:pPr lvl="1" eaLnBrk="1" hangingPunct="1">
              <a:lnSpc>
                <a:spcPct val="120000"/>
              </a:lnSpc>
            </a:pPr>
            <a:r>
              <a:rPr lang="zh-CN" altLang="en-US" sz="2800" dirty="0">
                <a:solidFill>
                  <a:srgbClr val="000000"/>
                </a:solidFill>
              </a:rPr>
              <a:t>  图书馆是一个生长着的有机体</a:t>
            </a:r>
          </a:p>
          <a:p>
            <a:pPr algn="ctr" eaLnBrk="1" hangingPunct="1">
              <a:lnSpc>
                <a:spcPct val="120000"/>
              </a:lnSpc>
              <a:buNone/>
            </a:pPr>
            <a:r>
              <a:rPr lang="zh-CN" altLang="en-US" sz="2800" dirty="0">
                <a:solidFill>
                  <a:srgbClr val="000000"/>
                </a:solidFill>
              </a:rPr>
              <a:t>所有这些都体现出“以人为本”的思想。 </a:t>
            </a:r>
          </a:p>
          <a:p>
            <a:pPr eaLnBrk="1" hangingPunct="1"/>
            <a:endParaRPr lang="zh-CN" altLang="en-US" sz="2800" dirty="0"/>
          </a:p>
        </p:txBody>
      </p:sp>
      <p:sp>
        <p:nvSpPr>
          <p:cNvPr id="32770" name="Rectangle 2"/>
          <p:cNvSpPr>
            <a:spLocks noGrp="1"/>
          </p:cNvSpPr>
          <p:nvPr>
            <p:ph type="title"/>
            <p:custDataLst>
              <p:tags r:id="rId1"/>
            </p:custDataLst>
          </p:nvPr>
        </p:nvSpPr>
        <p:spPr>
          <a:xfrm>
            <a:off x="48260" y="44450"/>
            <a:ext cx="9169400" cy="914400"/>
          </a:xfrm>
        </p:spPr>
        <p:txBody>
          <a:bodyPr vert="horz" wrap="square" lIns="121920" tIns="60960" rIns="121920" bIns="60960" anchor="b" anchorCtr="0"/>
          <a:lstStyle/>
          <a:p>
            <a:pPr eaLnBrk="1" hangingPunct="1"/>
            <a:r>
              <a:rPr lang="zh-CN" altLang="en-US" b="1" dirty="0">
                <a:solidFill>
                  <a:srgbClr val="17175D"/>
                </a:solidFill>
                <a:latin typeface="微软雅黑" panose="020B0503020204020204" charset="-122"/>
                <a:ea typeface="微软雅黑" panose="020B0503020204020204" charset="-122"/>
                <a:cs typeface="微软雅黑" panose="020B0503020204020204" charset="-122"/>
              </a:rPr>
              <a:t>一、文献计量学的产生与发展</a:t>
            </a:r>
            <a:r>
              <a:rPr lang="zh-CN" altLang="en-US" dirty="0">
                <a:solidFill>
                  <a:srgbClr val="17175D"/>
                </a:solidFill>
                <a:latin typeface="微软雅黑" panose="020B0503020204020204" charset="-122"/>
                <a:ea typeface="微软雅黑" panose="020B0503020204020204" charset="-122"/>
                <a:cs typeface="微软雅黑" panose="020B0503020204020204" charset="-122"/>
              </a:rPr>
              <a:t> </a:t>
            </a:r>
          </a:p>
        </p:txBody>
      </p:sp>
    </p:spTree>
  </p:cSld>
  <p:clrMapOvr>
    <a:masterClrMapping/>
  </p:clrMapOvr>
  <p:transition spd="slow">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idx="1"/>
          </p:nvPr>
        </p:nvSpPr>
        <p:spPr>
          <a:xfrm>
            <a:off x="1219200" y="1049020"/>
            <a:ext cx="10363200" cy="5394960"/>
          </a:xfrm>
        </p:spPr>
        <p:txBody>
          <a:bodyPr vert="horz" wrap="square" lIns="121920" tIns="60960" rIns="121920" bIns="60960" anchor="t" anchorCtr="0">
            <a:normAutofit fontScale="97500"/>
          </a:bodyPr>
          <a:lstStyle/>
          <a:p>
            <a:pPr marL="342900" indent="-342900" eaLnBrk="1" hangingPunct="1">
              <a:lnSpc>
                <a:spcPct val="90000"/>
              </a:lnSpc>
            </a:pPr>
            <a:r>
              <a:rPr lang="en-US" altLang="zh-CN" sz="3735" dirty="0">
                <a:solidFill>
                  <a:schemeClr val="tx1"/>
                </a:solidFill>
                <a:latin typeface="Times New Roman" panose="02020603050405020304" pitchFamily="18" charset="0"/>
                <a:ea typeface="微软雅黑" panose="020B0503020204020204" charset="-122"/>
                <a:cs typeface="Times New Roman" panose="02020603050405020304" pitchFamily="18" charset="0"/>
              </a:rPr>
              <a:t>From 1997 the editors are organizing a series of conferences (The Seminars) on a yearly basis (Cybermetrics’XX) to disseminate results from quantitative analysis of the Internet.</a:t>
            </a:r>
          </a:p>
          <a:p>
            <a:pPr marL="342900" indent="-342900" eaLnBrk="1" hangingPunct="1">
              <a:lnSpc>
                <a:spcPct val="90000"/>
              </a:lnSpc>
            </a:pPr>
            <a:r>
              <a:rPr lang="en-US" altLang="zh-CN" sz="3735" dirty="0">
                <a:solidFill>
                  <a:schemeClr val="tx1"/>
                </a:solidFill>
                <a:latin typeface="Times New Roman" panose="02020603050405020304" pitchFamily="18" charset="0"/>
                <a:ea typeface="微软雅黑" panose="020B0503020204020204" charset="-122"/>
                <a:cs typeface="Times New Roman" panose="02020603050405020304" pitchFamily="18" charset="0"/>
              </a:rPr>
              <a:t>These events intend to show preliminary results and new methods and they are organized simultaneously with large International Congresses.</a:t>
            </a:r>
          </a:p>
          <a:p>
            <a:pPr marL="342900" indent="-342900" eaLnBrk="1" hangingPunct="1">
              <a:lnSpc>
                <a:spcPct val="90000"/>
              </a:lnSpc>
            </a:pPr>
            <a:r>
              <a:rPr lang="en-US" altLang="zh-CN" sz="3735" dirty="0">
                <a:solidFill>
                  <a:schemeClr val="tx1"/>
                </a:solidFill>
                <a:latin typeface="Times New Roman" panose="02020603050405020304" pitchFamily="18" charset="0"/>
                <a:ea typeface="微软雅黑" panose="020B0503020204020204" charset="-122"/>
                <a:cs typeface="Times New Roman" panose="02020603050405020304" pitchFamily="18" charset="0"/>
              </a:rPr>
              <a:t>Cybermetrics: International  Journal of Scientometrics,  Informetrics and Bibliometrics.</a:t>
            </a:r>
          </a:p>
        </p:txBody>
      </p:sp>
      <p:sp>
        <p:nvSpPr>
          <p:cNvPr id="2" name="标题 1"/>
          <p:cNvSpPr>
            <a:spLocks noGrp="1"/>
          </p:cNvSpPr>
          <p:nvPr>
            <p:ph type="title"/>
          </p:nvPr>
        </p:nvSpPr>
        <p:spPr>
          <a:xfrm>
            <a:off x="119450" y="188030"/>
            <a:ext cx="10969200" cy="705600"/>
          </a:xfrm>
        </p:spPr>
        <p:txBody>
          <a:bodyPr/>
          <a:lstStyle/>
          <a:p>
            <a:r>
              <a:rPr lang="zh-CN" altLang="en-US" dirty="0">
                <a:solidFill>
                  <a:srgbClr val="17175D"/>
                </a:solidFill>
                <a:latin typeface="微软雅黑" panose="020B0503020204020204" charset="-122"/>
                <a:ea typeface="微软雅黑" panose="020B0503020204020204" charset="-122"/>
                <a:cs typeface="微软雅黑" panose="020B0503020204020204" charset="-122"/>
                <a:sym typeface="+mn-ea"/>
              </a:rPr>
              <a:t>Cybermetrics</a:t>
            </a:r>
            <a:endParaRPr lang="zh-CN" altLang="en-US"/>
          </a:p>
        </p:txBody>
      </p:sp>
    </p:spTree>
  </p:cSld>
  <p:clrMapOvr>
    <a:masterClrMapping/>
  </p:clrMapOvr>
  <p:transition spd="slow">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idx="1"/>
          </p:nvPr>
        </p:nvSpPr>
        <p:spPr>
          <a:xfrm>
            <a:off x="2567608" y="1628800"/>
            <a:ext cx="6696685" cy="2592571"/>
          </a:xfrm>
        </p:spPr>
        <p:txBody>
          <a:bodyPr vert="horz" wrap="square" lIns="121920" tIns="60960" rIns="121920" bIns="60960" anchor="t" anchorCtr="0"/>
          <a:lstStyle/>
          <a:p>
            <a:pPr eaLnBrk="1" hangingPunct="1"/>
            <a:r>
              <a:rPr lang="zh-CN" altLang="en-US" sz="2800" b="1" dirty="0">
                <a:solidFill>
                  <a:schemeClr val="tx1"/>
                </a:solidFill>
              </a:rPr>
              <a:t>  </a:t>
            </a:r>
            <a:r>
              <a:rPr lang="zh-CN" altLang="en-US" sz="2800" b="1" dirty="0">
                <a:solidFill>
                  <a:schemeClr val="accent1">
                    <a:lumMod val="50000"/>
                  </a:schemeClr>
                </a:solidFill>
              </a:rPr>
              <a:t>萌芽时期（1917-1933）</a:t>
            </a:r>
          </a:p>
          <a:p>
            <a:pPr eaLnBrk="1" hangingPunct="1"/>
            <a:r>
              <a:rPr lang="zh-CN" altLang="en-US" sz="2800" b="1" dirty="0">
                <a:solidFill>
                  <a:schemeClr val="accent1">
                    <a:lumMod val="50000"/>
                  </a:schemeClr>
                </a:solidFill>
              </a:rPr>
              <a:t>  奠定时期（1934-1960）</a:t>
            </a:r>
          </a:p>
          <a:p>
            <a:pPr eaLnBrk="1" hangingPunct="1"/>
            <a:r>
              <a:rPr lang="zh-CN" altLang="en-US" sz="2800" b="1" dirty="0">
                <a:solidFill>
                  <a:schemeClr val="accent1">
                    <a:lumMod val="50000"/>
                  </a:schemeClr>
                </a:solidFill>
              </a:rPr>
              <a:t>  发展时期（60年代以来）</a:t>
            </a:r>
          </a:p>
        </p:txBody>
      </p:sp>
      <p:sp>
        <p:nvSpPr>
          <p:cNvPr id="2" name="标题 1"/>
          <p:cNvSpPr>
            <a:spLocks noGrp="1"/>
          </p:cNvSpPr>
          <p:nvPr>
            <p:ph type="title"/>
          </p:nvPr>
        </p:nvSpPr>
        <p:spPr>
          <a:xfrm>
            <a:off x="119450" y="188030"/>
            <a:ext cx="10969200" cy="705600"/>
          </a:xfrm>
        </p:spPr>
        <p:txBody>
          <a:bodyPr/>
          <a:lstStyle/>
          <a:p>
            <a:r>
              <a:rPr lang="zh-CN" altLang="en-US" dirty="0">
                <a:solidFill>
                  <a:srgbClr val="17175D"/>
                </a:solidFill>
                <a:latin typeface="微软雅黑" panose="020B0503020204020204" charset="-122"/>
                <a:ea typeface="微软雅黑" panose="020B0503020204020204" charset="-122"/>
                <a:cs typeface="微软雅黑" panose="020B0503020204020204" charset="-122"/>
                <a:sym typeface="+mn-ea"/>
              </a:rPr>
              <a:t>文献计量学的产生与发展历程</a:t>
            </a:r>
            <a:endParaRPr lang="zh-CN" altLang="en-US"/>
          </a:p>
        </p:txBody>
      </p:sp>
    </p:spTree>
  </p:cSld>
  <p:clrMapOvr>
    <a:masterClrMapping/>
  </p:clrMapOvr>
  <p:transition spd="slow">
    <p:pull dir="ru"/>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719cbb96-9bb3-47b2-9d0c-291a4e5194bb"/>
  <p:tag name="COMMONDATA" val="eyJoZGlkIjoiNmQwYjNhYWIzZDBkYTdhZWEwOGYwYzZkYjMwMTgzMjk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
  <p:tag name="KSO_WM_UNIT_TYPE" val="ζ_h_f"/>
  <p:tag name="KSO_WM_UNIT_DYNAMIC_NUM_END" val="1"/>
  <p:tag name="KSO_WM_UNIT_INDEX" val="1593666781667_1_1"/>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a:noFill/>
        </a:ln>
      </a:spPr>
      <a:bodyPr vert="horz" wrap="square" lIns="91440" tIns="45720" rIns="91440" bIns="45720" numCol="1" anchor="t" anchorCtr="0" compatLnSpc="1">
        <a:spAutoFit/>
      </a:bodyPr>
      <a:lstStyle>
        <a:defPPr marL="0" marR="0" indent="0" algn="r" defTabSz="914400" rtl="0" eaLnBrk="1" fontAlgn="base" latinLnBrk="0" hangingPunct="1">
          <a:lnSpc>
            <a:spcPct val="100000"/>
          </a:lnSpc>
          <a:spcBef>
            <a:spcPct val="50000"/>
          </a:spcBef>
          <a:spcAft>
            <a:spcPct val="0"/>
          </a:spcAft>
          <a:buClrTx/>
          <a:buSzTx/>
          <a:buFontTx/>
          <a:buNone/>
          <a:defRPr kumimoji="0" lang="en-US" sz="3600" b="1" i="0" u="none" strike="noStrike" cap="none" normalizeH="0" baseline="0" smtClean="0">
            <a:ln>
              <a:noFill/>
            </a:ln>
            <a:solidFill>
              <a:srgbClr val="FF6600"/>
            </a:solidFill>
            <a:effectLst>
              <a:outerShdw blurRad="38100" dist="38100" dir="2700000" algn="tl">
                <a:srgbClr val="000000">
                  <a:alpha val="43137"/>
                </a:srgbClr>
              </a:outerShdw>
            </a:effectLst>
            <a:latin typeface="Verdana" panose="020B060403050404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hlink"/>
        </a:solidFill>
        <a:ln>
          <a:noFill/>
        </a:ln>
      </a:spPr>
      <a:bodyPr vert="horz" wrap="square" lIns="91440" tIns="45720" rIns="91440" bIns="45720" numCol="1" anchor="t" anchorCtr="0" compatLnSpc="1">
        <a:spAutoFit/>
      </a:bodyPr>
      <a:lstStyle>
        <a:defPPr marL="0" marR="0" indent="0" algn="r" defTabSz="914400" rtl="0" eaLnBrk="1" fontAlgn="base" latinLnBrk="0" hangingPunct="1">
          <a:lnSpc>
            <a:spcPct val="100000"/>
          </a:lnSpc>
          <a:spcBef>
            <a:spcPct val="50000"/>
          </a:spcBef>
          <a:spcAft>
            <a:spcPct val="0"/>
          </a:spcAft>
          <a:buClrTx/>
          <a:buSzTx/>
          <a:buFontTx/>
          <a:buNone/>
          <a:defRPr kumimoji="0" lang="en-US" sz="3600" b="1" i="0" u="none" strike="noStrike" cap="none" normalizeH="0" baseline="0" smtClean="0">
            <a:ln>
              <a:noFill/>
            </a:ln>
            <a:solidFill>
              <a:srgbClr val="FF6600"/>
            </a:solidFill>
            <a:effectLst>
              <a:outerShdw blurRad="38100" dist="38100" dir="2700000" algn="tl">
                <a:srgbClr val="000000">
                  <a:alpha val="43137"/>
                </a:srgbClr>
              </a:outerShdw>
            </a:effectLst>
            <a:latin typeface="Verdana" panose="020B0604030504040204" pitchFamily="34" charset="0"/>
            <a:ea typeface="黑体" panose="02010609060101010101" pitchFamily="49" charset="-122"/>
          </a:defRPr>
        </a:defPPr>
      </a:lstStyle>
    </a:lnDef>
    <a:txDef>
      <a:spPr>
        <a:noFill/>
      </a:spPr>
      <a:bodyPr wrap="square">
        <a:spAutoFit/>
      </a:bodyPr>
      <a:lstStyle>
        <a:defPPr algn="l">
          <a:defRPr sz="2400" dirty="0">
            <a:solidFill>
              <a:schemeClr val="accent6">
                <a:lumMod val="50000"/>
              </a:schemeClr>
            </a:solidFill>
            <a:latin typeface="微软雅黑" panose="020B0503020204020204" charset="-122"/>
            <a:ea typeface="微软雅黑" panose="020B0503020204020204" charset="-122"/>
          </a:defRPr>
        </a:defPPr>
      </a:lstStyle>
    </a:tx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150</TotalTime>
  <Words>2842</Words>
  <Application>Microsoft Office PowerPoint</Application>
  <PresentationFormat>宽屏</PresentationFormat>
  <Paragraphs>232</Paragraphs>
  <Slides>44</Slides>
  <Notes>2</Notes>
  <HiddenSlides>0</HiddenSlides>
  <MMClips>0</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4</vt:i4>
      </vt:variant>
      <vt:variant>
        <vt:lpstr>幻灯片标题</vt:lpstr>
      </vt:variant>
      <vt:variant>
        <vt:i4>44</vt:i4>
      </vt:variant>
    </vt:vector>
  </HeadingPairs>
  <TitlesOfParts>
    <vt:vector size="61" baseType="lpstr">
      <vt:lpstr>_x005f_x000B__x005f_x000C_</vt:lpstr>
      <vt:lpstr>Gulim</vt:lpstr>
      <vt:lpstr>汉真广标</vt:lpstr>
      <vt:lpstr>华文行楷</vt:lpstr>
      <vt:lpstr>宋体</vt:lpstr>
      <vt:lpstr>微软雅黑</vt:lpstr>
      <vt:lpstr>Arial</vt:lpstr>
      <vt:lpstr>Calibri</vt:lpstr>
      <vt:lpstr>Times New Roman</vt:lpstr>
      <vt:lpstr>Verdana</vt:lpstr>
      <vt:lpstr>Wingdings</vt:lpstr>
      <vt:lpstr>自定义设计方案</vt:lpstr>
      <vt:lpstr>默认设计模板</vt:lpstr>
      <vt:lpstr>Microsoft Graph Chart</vt:lpstr>
      <vt:lpstr>Microsoft Word Picture</vt:lpstr>
      <vt:lpstr>Equation.DSMT4</vt:lpstr>
      <vt:lpstr>Microsoft Excel Chart</vt:lpstr>
      <vt:lpstr>  信息计量学概论</vt:lpstr>
      <vt:lpstr>PowerPoint 演示文稿</vt:lpstr>
      <vt:lpstr>信息计量学目的、方法与要求</vt:lpstr>
      <vt:lpstr>教学参考书目</vt:lpstr>
      <vt:lpstr>一、文献计量学的产生与发展 </vt:lpstr>
      <vt:lpstr>一、文献计量学的产生与发展 </vt:lpstr>
      <vt:lpstr>一、文献计量学的产生与发展 </vt:lpstr>
      <vt:lpstr>Cybermetrics</vt:lpstr>
      <vt:lpstr>文献计量学的产生与发展历程</vt:lpstr>
      <vt:lpstr>萌芽时期（1917-1933）</vt:lpstr>
      <vt:lpstr>奠定时期（1934-1960）</vt:lpstr>
      <vt:lpstr>发展时期（60年代以来）</vt:lpstr>
      <vt:lpstr>PowerPoint 演示文稿</vt:lpstr>
      <vt:lpstr>二、文献计量学的定义</vt:lpstr>
      <vt:lpstr>三、文献计量学的计量元素（研究内容）</vt:lpstr>
      <vt:lpstr>四、文献计量法的研究流程 </vt:lpstr>
      <vt:lpstr>四、文献计量法的研究流程 </vt:lpstr>
      <vt:lpstr>四、文献计量法的研究流程 </vt:lpstr>
      <vt:lpstr>PowerPoint 演示文稿</vt:lpstr>
      <vt:lpstr>五、文献计量学的研究现状</vt:lpstr>
      <vt:lpstr>六、有关概率知识</vt:lpstr>
      <vt:lpstr>六、有关概率知识</vt:lpstr>
      <vt:lpstr>七、常用统计知识</vt:lpstr>
      <vt:lpstr>2、样本容量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6、一元线性回归</vt:lpstr>
      <vt:lpstr>PowerPoint 演示文稿</vt:lpstr>
      <vt:lpstr>PowerPoint 演示文稿</vt:lpstr>
      <vt:lpstr>非一元线性回归问题的线性回归转化：</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Reviewer</cp:lastModifiedBy>
  <cp:revision>94</cp:revision>
  <dcterms:created xsi:type="dcterms:W3CDTF">2023-07-05T07:57:00Z</dcterms:created>
  <dcterms:modified xsi:type="dcterms:W3CDTF">2023-09-28T02:04:44Z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5361E393CCF0475CAEE6B30691A47105_13</vt:lpwstr>
  </property>
  <property fmtid="{D5CDD505-2E9C-101B-9397-08002B2CF9AE}" pid="3" name="KSOProductBuildVer">
    <vt:lpwstr>2052-11.1.0.14309</vt:lpwstr>
  </property>
</Properties>
</file>